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</p:sldIdLst>
  <p:sldSz cy="6858000" cx="9144000"/>
  <p:notesSz cx="6858000" cy="9144000"/>
  <p:embeddedFontLst>
    <p:embeddedFont>
      <p:font typeface="Libre Baskerville"/>
      <p:regular r:id="rId84"/>
      <p:bold r:id="rId85"/>
      <p:italic r:id="rId86"/>
    </p:embeddedFont>
    <p:embeddedFont>
      <p:font typeface="Helvetica Neue"/>
      <p:regular r:id="rId87"/>
      <p:bold r:id="rId88"/>
      <p:italic r:id="rId89"/>
      <p:boldItalic r:id="rId90"/>
    </p:embeddedFont>
    <p:embeddedFont>
      <p:font typeface="Open Sans"/>
      <p:bold r:id="rId91"/>
      <p:boldItalic r:id="rId9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09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709C226-414B-4FB0-A763-90EA57A55815}">
  <a:tblStyle styleId="{8709C226-414B-4FB0-A763-90EA57A55815}" styleName="Table_0">
    <a:wholeTbl>
      <a:tcTxStyle b="off" i="off">
        <a:font>
          <a:latin typeface="DIN Condensed Bold"/>
          <a:ea typeface="DIN Condensed Bold"/>
          <a:cs typeface="DIN Condensed Bold"/>
        </a:font>
        <a:srgbClr val="5C5C5C"/>
      </a:tcTxStyle>
      <a:tcStyle>
        <a:tcBdr>
          <a:left>
            <a:ln cap="flat" cmpd="sng" w="127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 b="off" i="off"/>
      <a:tcStyle>
        <a:fill>
          <a:solidFill>
            <a:srgbClr val="FFFFFF"/>
          </a:solidFill>
        </a:fill>
      </a:tcStyle>
    </a:band2H>
    <a:band1V>
      <a:tcTxStyle/>
    </a:band1V>
    <a:band2V>
      <a:tcTxStyle/>
    </a:band2V>
    <a:lastCol>
      <a:tcTxStyle/>
    </a:lastCol>
    <a:firstCol>
      <a:tcTxStyle b="off" i="off">
        <a:font>
          <a:latin typeface="DIN Condensed Bold"/>
          <a:ea typeface="DIN Condensed Bold"/>
          <a:cs typeface="DIN Condensed Bold"/>
        </a:font>
        <a:srgbClr val="5C5C5C"/>
      </a:tcTxStyle>
      <a:tcStyle>
        <a:tcBdr>
          <a:left>
            <a:ln cap="flat" cmpd="sng" w="127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firstCol>
    <a:lastRow>
      <a:tcTxStyle b="off" i="off">
        <a:font>
          <a:latin typeface="DIN Condensed Bold"/>
          <a:ea typeface="DIN Condensed Bold"/>
          <a:cs typeface="DIN Condensed Bold"/>
        </a:font>
        <a:srgbClr val="5C5C5C"/>
      </a:tcTxStyle>
      <a:tcStyle>
        <a:tcBdr>
          <a:left>
            <a:ln cap="flat" cmpd="sng" w="127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ff" i="off">
        <a:font>
          <a:latin typeface="DIN Condensed Bold"/>
          <a:ea typeface="DIN Condensed Bold"/>
          <a:cs typeface="DIN Condensed Bold"/>
        </a:font>
        <a:srgbClr val="5C5C5C"/>
      </a:tcTxStyle>
      <a:tcStyle>
        <a:tcBdr>
          <a:left>
            <a:ln cap="flat" cmpd="sng" w="127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092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LibreBaskerville-regular.fntdata"/><Relationship Id="rId83" Type="http://schemas.openxmlformats.org/officeDocument/2006/relationships/slide" Target="slides/slide77.xml"/><Relationship Id="rId42" Type="http://schemas.openxmlformats.org/officeDocument/2006/relationships/slide" Target="slides/slide36.xml"/><Relationship Id="rId86" Type="http://schemas.openxmlformats.org/officeDocument/2006/relationships/font" Target="fonts/LibreBaskerville-italic.fntdata"/><Relationship Id="rId41" Type="http://schemas.openxmlformats.org/officeDocument/2006/relationships/slide" Target="slides/slide35.xml"/><Relationship Id="rId85" Type="http://schemas.openxmlformats.org/officeDocument/2006/relationships/font" Target="fonts/LibreBaskerville-bold.fntdata"/><Relationship Id="rId44" Type="http://schemas.openxmlformats.org/officeDocument/2006/relationships/slide" Target="slides/slide38.xml"/><Relationship Id="rId88" Type="http://schemas.openxmlformats.org/officeDocument/2006/relationships/font" Target="fonts/HelveticaNeue-bold.fntdata"/><Relationship Id="rId43" Type="http://schemas.openxmlformats.org/officeDocument/2006/relationships/slide" Target="slides/slide37.xml"/><Relationship Id="rId87" Type="http://schemas.openxmlformats.org/officeDocument/2006/relationships/font" Target="fonts/HelveticaNeue-regular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HelveticaNeue-italic.fntdata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schemas.openxmlformats.org/officeDocument/2006/relationships/font" Target="fonts/OpenSans-bold.fntdata"/><Relationship Id="rId90" Type="http://schemas.openxmlformats.org/officeDocument/2006/relationships/font" Target="fonts/HelveticaNeue-boldItalic.fntdata"/><Relationship Id="rId92" Type="http://schemas.openxmlformats.org/officeDocument/2006/relationships/font" Target="fonts/OpenSans-boldItalic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2" name="Google Shape;1872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4" name="Google Shape;1894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p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6" name="Google Shape;1936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p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8" name="Google Shape;1978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8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0" name="Google Shape;2020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8" name="Google Shape;2068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4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6" name="Google Shape;2116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2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4" name="Google Shape;2164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p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0" name="Google Shape;2170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8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p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0" name="Google Shape;2190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5" name="Google Shape;2195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8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p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0" name="Google Shape;2290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3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5" name="Google Shape;2385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" name="Google Shape;2482;p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3" name="Google Shape;2483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5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p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7" name="Google Shape;2517;p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5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p1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7" name="Google Shape;2537;p1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7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gf70127baaf_1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9" name="Google Shape;2549;gf70127baaf_1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5" name="Google Shape;2555;p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8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Google Shape;2559;p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0" name="Google Shape;2560;p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0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Google Shape;2571;p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2" name="Google Shape;2572;p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9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p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1" name="Google Shape;2581;p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8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Google Shape;2589;p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0" name="Google Shape;2590;p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0" name="Google Shape;2600;p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9" name="Shape 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Google Shape;2610;p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1" name="Google Shape;2611;p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2" name="Google Shape;2622;p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2" name="Google Shape;2632;p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3" name="Google Shape;2633;p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0" name="Google Shape;2640;p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5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p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7" name="Google Shape;2647;p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2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3" name="Google Shape;2653;p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4" name="Google Shape;2654;p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1" name="Google Shape;2661;p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166" y="90969"/>
            <a:ext cx="5652528" cy="344965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normAutofit/>
          </a:bodyPr>
          <a:lstStyle>
            <a:lvl1pPr lv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558A1"/>
              </a:buClr>
              <a:buSzPts val="3100"/>
              <a:buFont typeface="Open Sans"/>
              <a:buNone/>
              <a:defRPr b="1" sz="3100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405621" y="1090958"/>
            <a:ext cx="5652529" cy="3443565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C5C5C"/>
              </a:buClr>
              <a:buSzPts val="1200"/>
              <a:buFont typeface="Arial"/>
              <a:buChar char="●"/>
              <a:defRPr b="0" sz="16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C5C5C"/>
              </a:buClr>
              <a:buSzPts val="1200"/>
              <a:buFont typeface="Arial"/>
              <a:buChar char="●"/>
              <a:defRPr b="0" sz="16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C5C5C"/>
              </a:buClr>
              <a:buSzPts val="1200"/>
              <a:buFont typeface="Arial"/>
              <a:buChar char="●"/>
              <a:defRPr b="0" sz="16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C5C5C"/>
              </a:buClr>
              <a:buSzPts val="1200"/>
              <a:buFont typeface="Arial"/>
              <a:buChar char="●"/>
              <a:defRPr b="0" sz="16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C5C5C"/>
              </a:buClr>
              <a:buSzPts val="1200"/>
              <a:buFont typeface="Arial"/>
              <a:buChar char="●"/>
              <a:defRPr b="0" sz="16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7182605" y="5486665"/>
            <a:ext cx="195221" cy="200815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/>
        </p:nvSpPr>
        <p:spPr>
          <a:xfrm>
            <a:off x="1715475" y="1614782"/>
            <a:ext cx="1162047" cy="2182015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4E4E4"/>
              </a:buClr>
              <a:buSzPts val="14600"/>
              <a:buFont typeface="Libre Baskerville"/>
              <a:buNone/>
            </a:pPr>
            <a:r>
              <a:rPr b="1" i="0" lang="ru-RU" sz="14600" u="none" cap="none" strike="noStrike">
                <a:solidFill>
                  <a:srgbClr val="E4E4E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“</a:t>
            </a:r>
            <a:endParaRPr/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2399346" y="2949482"/>
            <a:ext cx="4998918" cy="607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47676"/>
              </a:buClr>
              <a:buSzPts val="3200"/>
              <a:buFont typeface="Arial"/>
              <a:buNone/>
              <a:defRPr b="0" sz="32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47676"/>
              </a:buClr>
              <a:buSzPts val="3200"/>
              <a:buFont typeface="Arial"/>
              <a:buNone/>
              <a:defRPr b="0" sz="32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47676"/>
              </a:buClr>
              <a:buSzPts val="3200"/>
              <a:buFont typeface="Arial"/>
              <a:buNone/>
              <a:defRPr b="0" sz="32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47676"/>
              </a:buClr>
              <a:buSzPts val="3200"/>
              <a:buFont typeface="Arial"/>
              <a:buNone/>
              <a:defRPr b="0" sz="32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47676"/>
              </a:buClr>
              <a:buSzPts val="3200"/>
              <a:buFont typeface="Arial"/>
              <a:buNone/>
              <a:defRPr b="0" sz="32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2" type="body"/>
          </p:nvPr>
        </p:nvSpPr>
        <p:spPr>
          <a:xfrm>
            <a:off x="2399346" y="4808846"/>
            <a:ext cx="4998918" cy="607216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7182605" y="5486665"/>
            <a:ext cx="195221" cy="200815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/>
          <p:nvPr>
            <p:ph idx="2" type="pic"/>
          </p:nvPr>
        </p:nvSpPr>
        <p:spPr>
          <a:xfrm>
            <a:off x="1443137" y="1038477"/>
            <a:ext cx="6263778" cy="6805332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7182605" y="5486665"/>
            <a:ext cx="195221" cy="200815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1100"/>
              <a:buFont typeface="Arial"/>
              <a:buNone/>
              <a:defRPr sz="1100">
                <a:solidFill>
                  <a:srgbClr val="CBCB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1100"/>
              <a:buFont typeface="Arial"/>
              <a:buNone/>
              <a:defRPr sz="1100">
                <a:solidFill>
                  <a:srgbClr val="CBCB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1100"/>
              <a:buFont typeface="Arial"/>
              <a:buNone/>
              <a:defRPr sz="1100">
                <a:solidFill>
                  <a:srgbClr val="CBCB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1100"/>
              <a:buFont typeface="Arial"/>
              <a:buNone/>
              <a:defRPr sz="1100">
                <a:solidFill>
                  <a:srgbClr val="CBCB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1100"/>
              <a:buFont typeface="Arial"/>
              <a:buNone/>
              <a:defRPr sz="1100">
                <a:solidFill>
                  <a:srgbClr val="CBCB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1100"/>
              <a:buFont typeface="Arial"/>
              <a:buNone/>
              <a:defRPr sz="1100">
                <a:solidFill>
                  <a:srgbClr val="CBCB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1100"/>
              <a:buFont typeface="Arial"/>
              <a:buNone/>
              <a:defRPr sz="1100">
                <a:solidFill>
                  <a:srgbClr val="CBCB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1100"/>
              <a:buFont typeface="Arial"/>
              <a:buNone/>
              <a:defRPr sz="1100">
                <a:solidFill>
                  <a:srgbClr val="CBCB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1100"/>
              <a:buFont typeface="Arial"/>
              <a:buNone/>
              <a:defRPr sz="1100">
                <a:solidFill>
                  <a:srgbClr val="CBCB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7182605" y="5486665"/>
            <a:ext cx="195221" cy="200815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idx="1" type="body"/>
          </p:nvPr>
        </p:nvSpPr>
        <p:spPr>
          <a:xfrm>
            <a:off x="450502" y="5304698"/>
            <a:ext cx="8239127" cy="238868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17125" spcFirstLastPara="1" rIns="17125" wrap="square" tIns="171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76"/>
              <a:buFont typeface="Helvetica Neue"/>
              <a:buNone/>
              <a:defRPr sz="1476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452436" y="1822871"/>
            <a:ext cx="8239127" cy="1743076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2" type="body"/>
          </p:nvPr>
        </p:nvSpPr>
        <p:spPr>
          <a:xfrm>
            <a:off x="450503" y="3565946"/>
            <a:ext cx="8239126" cy="714376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4480705" y="5728499"/>
            <a:ext cx="177903" cy="174601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">
  <p:cSld name="Photo - Horizontal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>
            <p:ph idx="2" type="pic"/>
          </p:nvPr>
        </p:nvSpPr>
        <p:spPr>
          <a:xfrm>
            <a:off x="1461294" y="566424"/>
            <a:ext cx="6216571" cy="6754046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1473397" y="3689234"/>
            <a:ext cx="6197205" cy="17187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200" lIns="24200" spcFirstLastPara="1" rIns="24200" wrap="square" tIns="24200">
            <a:normAutofit/>
          </a:bodyPr>
          <a:lstStyle>
            <a:lvl1pPr indent="-228600" lvl="0" marL="45720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3200"/>
              <a:buFont typeface="Arial"/>
              <a:buNone/>
              <a:defRPr b="0" i="1" sz="32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3200"/>
              <a:buFont typeface="Arial"/>
              <a:buNone/>
              <a:defRPr b="0" i="1" sz="32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3200"/>
              <a:buFont typeface="Arial"/>
              <a:buNone/>
              <a:defRPr b="0" i="1" sz="32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3200"/>
              <a:buFont typeface="Arial"/>
              <a:buNone/>
              <a:defRPr b="0" i="1" sz="32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3200"/>
              <a:buFont typeface="Arial"/>
              <a:buNone/>
              <a:defRPr b="0" i="1" sz="32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3" type="body"/>
          </p:nvPr>
        </p:nvSpPr>
        <p:spPr>
          <a:xfrm rot="10800000">
            <a:off x="1745736" y="4736219"/>
            <a:ext cx="5658581" cy="5"/>
          </a:xfrm>
          <a:prstGeom prst="rect">
            <a:avLst/>
          </a:prstGeom>
          <a:noFill/>
          <a:ln cap="flat" cmpd="sng" w="9525">
            <a:solidFill>
              <a:srgbClr val="747676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1745736" y="3755804"/>
            <a:ext cx="5652528" cy="1053043"/>
          </a:xfrm>
          <a:prstGeom prst="rect">
            <a:avLst/>
          </a:prstGeom>
          <a:noFill/>
          <a:ln>
            <a:noFill/>
          </a:ln>
        </p:spPr>
        <p:txBody>
          <a:bodyPr anchorCtr="0" anchor="b" bIns="24200" lIns="24200" spcFirstLastPara="1" rIns="24200" wrap="square" tIns="24200">
            <a:norm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8400"/>
              <a:buFont typeface="Arial"/>
              <a:buNone/>
              <a:defRPr b="0" sz="8400" cap="none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4" type="body"/>
          </p:nvPr>
        </p:nvSpPr>
        <p:spPr>
          <a:xfrm>
            <a:off x="1745735" y="4760429"/>
            <a:ext cx="5652530" cy="587042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7188069" y="5486665"/>
            <a:ext cx="195221" cy="200815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1100"/>
              <a:buFont typeface="Arial"/>
              <a:buNone/>
              <a:defRPr sz="1100">
                <a:solidFill>
                  <a:srgbClr val="CBCB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1100"/>
              <a:buFont typeface="Arial"/>
              <a:buNone/>
              <a:defRPr sz="1100">
                <a:solidFill>
                  <a:srgbClr val="CBCB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1100"/>
              <a:buFont typeface="Arial"/>
              <a:buNone/>
              <a:defRPr sz="1100">
                <a:solidFill>
                  <a:srgbClr val="CBCB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1100"/>
              <a:buFont typeface="Arial"/>
              <a:buNone/>
              <a:defRPr sz="1100">
                <a:solidFill>
                  <a:srgbClr val="CBCB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1100"/>
              <a:buFont typeface="Arial"/>
              <a:buNone/>
              <a:defRPr sz="1100">
                <a:solidFill>
                  <a:srgbClr val="CBCB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1100"/>
              <a:buFont typeface="Arial"/>
              <a:buNone/>
              <a:defRPr sz="1100">
                <a:solidFill>
                  <a:srgbClr val="CBCB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1100"/>
              <a:buFont typeface="Arial"/>
              <a:buNone/>
              <a:defRPr sz="1100">
                <a:solidFill>
                  <a:srgbClr val="CBCB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1100"/>
              <a:buFont typeface="Arial"/>
              <a:buNone/>
              <a:defRPr sz="1100">
                <a:solidFill>
                  <a:srgbClr val="CBCB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1100"/>
              <a:buFont typeface="Arial"/>
              <a:buNone/>
              <a:defRPr sz="1100">
                <a:solidFill>
                  <a:srgbClr val="CBCB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re">
  <p:cSld name="Title - Centr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1745736" y="1377385"/>
            <a:ext cx="5652528" cy="2469201"/>
          </a:xfrm>
          <a:prstGeom prst="rect">
            <a:avLst/>
          </a:prstGeom>
          <a:noFill/>
          <a:ln>
            <a:noFill/>
          </a:ln>
        </p:spPr>
        <p:txBody>
          <a:bodyPr anchorCtr="0" anchor="b" bIns="24200" lIns="24200" spcFirstLastPara="1" rIns="24200" wrap="square" tIns="2420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8400"/>
              <a:buFont typeface="Arial"/>
              <a:buNone/>
              <a:defRPr b="0" sz="8400" cap="none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7183758" y="5483974"/>
            <a:ext cx="195222" cy="200815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">
  <p:cSld name="Photo - Vertical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>
            <p:ph idx="2" type="pic"/>
          </p:nvPr>
        </p:nvSpPr>
        <p:spPr>
          <a:xfrm>
            <a:off x="3470542" y="1098995"/>
            <a:ext cx="4660009" cy="4660009"/>
          </a:xfrm>
          <a:prstGeom prst="rect">
            <a:avLst/>
          </a:prstGeom>
          <a:noFill/>
          <a:ln>
            <a:noFill/>
          </a:ln>
        </p:spPr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1745736" y="4736220"/>
            <a:ext cx="3074396" cy="4"/>
          </a:xfrm>
          <a:prstGeom prst="rect">
            <a:avLst/>
          </a:prstGeom>
          <a:noFill/>
          <a:ln cap="flat" cmpd="sng" w="9525">
            <a:solidFill>
              <a:srgbClr val="747676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rmAutofit/>
          </a:bodyPr>
          <a:lstStyle>
            <a:lvl1pPr indent="-228600" lvl="0" marL="45720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3200"/>
              <a:buFont typeface="Arial"/>
              <a:buNone/>
              <a:defRPr b="0" i="1" sz="32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3200"/>
              <a:buFont typeface="Arial"/>
              <a:buNone/>
              <a:defRPr b="0" i="1" sz="32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3200"/>
              <a:buFont typeface="Arial"/>
              <a:buNone/>
              <a:defRPr b="0" i="1" sz="32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3200"/>
              <a:buFont typeface="Arial"/>
              <a:buNone/>
              <a:defRPr b="0" i="1" sz="32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3200"/>
              <a:buFont typeface="Arial"/>
              <a:buNone/>
              <a:defRPr b="0" i="1" sz="32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type="title"/>
          </p:nvPr>
        </p:nvSpPr>
        <p:spPr>
          <a:xfrm>
            <a:off x="1745736" y="1377385"/>
            <a:ext cx="3074396" cy="3437513"/>
          </a:xfrm>
          <a:prstGeom prst="rect">
            <a:avLst/>
          </a:prstGeom>
          <a:noFill/>
          <a:ln>
            <a:noFill/>
          </a:ln>
        </p:spPr>
        <p:txBody>
          <a:bodyPr anchorCtr="0" anchor="b" bIns="24200" lIns="24200" spcFirstLastPara="1" rIns="24200" wrap="square" tIns="24200">
            <a:norm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8400"/>
              <a:buFont typeface="Arial"/>
              <a:buNone/>
              <a:defRPr b="0" sz="8400" cap="none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3" type="body"/>
          </p:nvPr>
        </p:nvSpPr>
        <p:spPr>
          <a:xfrm>
            <a:off x="1745736" y="4760429"/>
            <a:ext cx="3074396" cy="647561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7188069" y="5486665"/>
            <a:ext cx="195221" cy="200815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1100"/>
              <a:buFont typeface="Arial"/>
              <a:buNone/>
              <a:defRPr sz="1100">
                <a:solidFill>
                  <a:srgbClr val="CBCB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1100"/>
              <a:buFont typeface="Arial"/>
              <a:buNone/>
              <a:defRPr sz="1100">
                <a:solidFill>
                  <a:srgbClr val="CBCB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1100"/>
              <a:buFont typeface="Arial"/>
              <a:buNone/>
              <a:defRPr sz="1100">
                <a:solidFill>
                  <a:srgbClr val="CBCB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1100"/>
              <a:buFont typeface="Arial"/>
              <a:buNone/>
              <a:defRPr sz="1100">
                <a:solidFill>
                  <a:srgbClr val="CBCB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1100"/>
              <a:buFont typeface="Arial"/>
              <a:buNone/>
              <a:defRPr sz="1100">
                <a:solidFill>
                  <a:srgbClr val="CBCB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1100"/>
              <a:buFont typeface="Arial"/>
              <a:buNone/>
              <a:defRPr sz="1100">
                <a:solidFill>
                  <a:srgbClr val="CBCB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1100"/>
              <a:buFont typeface="Arial"/>
              <a:buNone/>
              <a:defRPr sz="1100">
                <a:solidFill>
                  <a:srgbClr val="CBCB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1100"/>
              <a:buFont typeface="Arial"/>
              <a:buNone/>
              <a:defRPr sz="1100">
                <a:solidFill>
                  <a:srgbClr val="CBCB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CBCB"/>
              </a:buClr>
              <a:buSzPts val="1100"/>
              <a:buFont typeface="Arial"/>
              <a:buNone/>
              <a:defRPr sz="1100">
                <a:solidFill>
                  <a:srgbClr val="CBCB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idx="1" type="body"/>
          </p:nvPr>
        </p:nvSpPr>
        <p:spPr>
          <a:xfrm>
            <a:off x="1745736" y="1855491"/>
            <a:ext cx="5652528" cy="2"/>
          </a:xfrm>
          <a:prstGeom prst="rect">
            <a:avLst/>
          </a:prstGeom>
          <a:noFill/>
          <a:ln cap="flat" cmpd="sng" w="9525">
            <a:solidFill>
              <a:srgbClr val="747676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rmAutofit/>
          </a:bodyPr>
          <a:lstStyle>
            <a:lvl1pPr indent="-228600" lvl="0" marL="45720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3200"/>
              <a:buFont typeface="Arial"/>
              <a:buNone/>
              <a:defRPr b="0" i="1" sz="32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3200"/>
              <a:buFont typeface="Arial"/>
              <a:buNone/>
              <a:defRPr b="0" i="1" sz="32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3200"/>
              <a:buFont typeface="Arial"/>
              <a:buNone/>
              <a:defRPr b="0" i="1" sz="32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3200"/>
              <a:buFont typeface="Arial"/>
              <a:buNone/>
              <a:defRPr b="0" i="1" sz="32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3200"/>
              <a:buFont typeface="Arial"/>
              <a:buNone/>
              <a:defRPr b="0" i="1" sz="32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type="title"/>
          </p:nvPr>
        </p:nvSpPr>
        <p:spPr>
          <a:xfrm>
            <a:off x="1745736" y="1450010"/>
            <a:ext cx="5652528" cy="344963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normAutofit/>
          </a:bodyPr>
          <a:lstStyle>
            <a:lvl1pPr lv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558A1"/>
              </a:buClr>
              <a:buSzPts val="3100"/>
              <a:buFont typeface="Open Sans"/>
              <a:buNone/>
              <a:defRPr b="1" sz="3100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7182605" y="5486665"/>
            <a:ext cx="195221" cy="200815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/>
          <p:nvPr>
            <p:ph idx="2" type="pic"/>
          </p:nvPr>
        </p:nvSpPr>
        <p:spPr>
          <a:xfrm>
            <a:off x="1376567" y="1098995"/>
            <a:ext cx="4289172" cy="4660009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8"/>
          <p:cNvSpPr txBox="1"/>
          <p:nvPr>
            <p:ph idx="1" type="body"/>
          </p:nvPr>
        </p:nvSpPr>
        <p:spPr>
          <a:xfrm>
            <a:off x="4820129" y="1855491"/>
            <a:ext cx="2572083" cy="2"/>
          </a:xfrm>
          <a:prstGeom prst="rect">
            <a:avLst/>
          </a:prstGeom>
          <a:noFill/>
          <a:ln cap="flat" cmpd="sng" w="9525">
            <a:solidFill>
              <a:srgbClr val="747676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rmAutofit/>
          </a:bodyPr>
          <a:lstStyle>
            <a:lvl1pPr indent="-228600" lvl="0" marL="45720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3200"/>
              <a:buFont typeface="Arial"/>
              <a:buNone/>
              <a:defRPr b="0" i="1" sz="32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3200"/>
              <a:buFont typeface="Arial"/>
              <a:buNone/>
              <a:defRPr b="0" i="1" sz="32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3200"/>
              <a:buFont typeface="Arial"/>
              <a:buNone/>
              <a:defRPr b="0" i="1" sz="32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3200"/>
              <a:buFont typeface="Arial"/>
              <a:buNone/>
              <a:defRPr b="0" i="1" sz="32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3200"/>
              <a:buFont typeface="Arial"/>
              <a:buNone/>
              <a:defRPr b="0" i="1" sz="32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4820129" y="1450010"/>
            <a:ext cx="2572083" cy="344963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normAutofit/>
          </a:bodyPr>
          <a:lstStyle>
            <a:lvl1pPr lv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558A1"/>
              </a:buClr>
              <a:buSzPts val="3100"/>
              <a:buFont typeface="Open Sans"/>
              <a:buNone/>
              <a:defRPr b="1" sz="3100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3" type="body"/>
          </p:nvPr>
        </p:nvSpPr>
        <p:spPr>
          <a:xfrm>
            <a:off x="4820129" y="1964426"/>
            <a:ext cx="2572083" cy="344356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7182605" y="5486665"/>
            <a:ext cx="195221" cy="200815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/>
          <p:nvPr>
            <p:ph idx="1" type="body"/>
          </p:nvPr>
        </p:nvSpPr>
        <p:spPr>
          <a:xfrm>
            <a:off x="1745736" y="1964426"/>
            <a:ext cx="5652528" cy="344356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Arial"/>
              <a:buChar char="●"/>
              <a:defRPr b="0" sz="24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Arial"/>
              <a:buChar char="●"/>
              <a:defRPr b="0" sz="24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Arial"/>
              <a:buChar char="●"/>
              <a:defRPr b="0" sz="24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Arial"/>
              <a:buChar char="●"/>
              <a:defRPr b="0" sz="24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Arial"/>
              <a:buChar char="●"/>
              <a:defRPr b="0" sz="24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7182605" y="5486665"/>
            <a:ext cx="195221" cy="200815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>
            <p:ph idx="2" type="pic"/>
          </p:nvPr>
        </p:nvSpPr>
        <p:spPr>
          <a:xfrm>
            <a:off x="1745736" y="1347126"/>
            <a:ext cx="3552500" cy="3859643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10"/>
          <p:cNvSpPr/>
          <p:nvPr>
            <p:ph idx="3" type="pic"/>
          </p:nvPr>
        </p:nvSpPr>
        <p:spPr>
          <a:xfrm>
            <a:off x="5258999" y="1307317"/>
            <a:ext cx="2513777" cy="2172655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0"/>
          <p:cNvSpPr/>
          <p:nvPr>
            <p:ph idx="4" type="pic"/>
          </p:nvPr>
        </p:nvSpPr>
        <p:spPr>
          <a:xfrm>
            <a:off x="5334546" y="3138505"/>
            <a:ext cx="2130291" cy="213029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1745736" y="4941989"/>
            <a:ext cx="5652528" cy="63545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  <a:defRPr b="0" sz="2400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  <a:defRPr b="0" sz="2400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  <a:defRPr b="0" sz="2400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  <a:defRPr b="0" sz="2400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  <a:defRPr b="0" sz="2400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7182605" y="5486665"/>
            <a:ext cx="195221" cy="200815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2436" y="1822871"/>
            <a:ext cx="8239127" cy="1743076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Helvetica Neue"/>
              <a:buNone/>
              <a:defRPr b="1" i="0" sz="5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Helvetica Neue"/>
              <a:buNone/>
              <a:defRPr b="1" i="0" sz="5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Helvetica Neue"/>
              <a:buNone/>
              <a:defRPr b="1" i="0" sz="5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Helvetica Neue"/>
              <a:buNone/>
              <a:defRPr b="1" i="0" sz="5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Helvetica Neue"/>
              <a:buNone/>
              <a:defRPr b="1" i="0" sz="5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Helvetica Neue"/>
              <a:buNone/>
              <a:defRPr b="1" i="0" sz="5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Helvetica Neue"/>
              <a:buNone/>
              <a:defRPr b="1" i="0" sz="5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Helvetica Neue"/>
              <a:buNone/>
              <a:defRPr b="1" i="0" sz="5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Helvetica Neue"/>
              <a:buNone/>
              <a:defRPr b="1" i="0" sz="5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0503" y="3565946"/>
            <a:ext cx="8239126" cy="714376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b="1" i="0" sz="2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b="1" i="0" sz="2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b="1" i="0" sz="2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b="1" i="0" sz="2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b="1" i="0" sz="2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b="1" i="0" sz="2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b="1" i="0" sz="2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b="1" i="0" sz="2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b="1" i="0" sz="2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480705" y="5728499"/>
            <a:ext cx="177903" cy="174601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Relationship Id="rId7" Type="http://schemas.openxmlformats.org/officeDocument/2006/relationships/image" Target="../media/image18.png"/><Relationship Id="rId8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31.png"/><Relationship Id="rId5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jp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jpg"/><Relationship Id="rId4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jp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jpg"/><Relationship Id="rId4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jpg"/><Relationship Id="rId4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1" Type="http://schemas.openxmlformats.org/officeDocument/2006/relationships/image" Target="../media/image45.png"/><Relationship Id="rId10" Type="http://schemas.openxmlformats.org/officeDocument/2006/relationships/image" Target="../media/image42.png"/><Relationship Id="rId13" Type="http://schemas.openxmlformats.org/officeDocument/2006/relationships/image" Target="../media/image44.png"/><Relationship Id="rId1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7.png"/><Relationship Id="rId14" Type="http://schemas.openxmlformats.org/officeDocument/2006/relationships/image" Target="../media/image49.png"/><Relationship Id="rId5" Type="http://schemas.openxmlformats.org/officeDocument/2006/relationships/image" Target="../media/image35.png"/><Relationship Id="rId6" Type="http://schemas.openxmlformats.org/officeDocument/2006/relationships/image" Target="../media/image39.png"/><Relationship Id="rId7" Type="http://schemas.openxmlformats.org/officeDocument/2006/relationships/image" Target="../media/image41.png"/><Relationship Id="rId8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1" Type="http://schemas.openxmlformats.org/officeDocument/2006/relationships/image" Target="../media/image61.png"/><Relationship Id="rId10" Type="http://schemas.openxmlformats.org/officeDocument/2006/relationships/image" Target="../media/image62.png"/><Relationship Id="rId13" Type="http://schemas.openxmlformats.org/officeDocument/2006/relationships/image" Target="../media/image59.png"/><Relationship Id="rId1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image" Target="../media/image54.png"/><Relationship Id="rId14" Type="http://schemas.openxmlformats.org/officeDocument/2006/relationships/image" Target="../media/image64.png"/><Relationship Id="rId5" Type="http://schemas.openxmlformats.org/officeDocument/2006/relationships/image" Target="../media/image51.png"/><Relationship Id="rId6" Type="http://schemas.openxmlformats.org/officeDocument/2006/relationships/image" Target="../media/image50.png"/><Relationship Id="rId7" Type="http://schemas.openxmlformats.org/officeDocument/2006/relationships/image" Target="../media/image53.png"/><Relationship Id="rId8" Type="http://schemas.openxmlformats.org/officeDocument/2006/relationships/image" Target="../media/image57.png"/></Relationships>
</file>

<file path=ppt/slides/_rels/slide51.xml.rels><?xml version="1.0" encoding="UTF-8" standalone="yes"?><Relationships xmlns="http://schemas.openxmlformats.org/package/2006/relationships"><Relationship Id="rId11" Type="http://schemas.openxmlformats.org/officeDocument/2006/relationships/image" Target="../media/image61.png"/><Relationship Id="rId10" Type="http://schemas.openxmlformats.org/officeDocument/2006/relationships/image" Target="../media/image71.png"/><Relationship Id="rId13" Type="http://schemas.openxmlformats.org/officeDocument/2006/relationships/image" Target="../media/image59.png"/><Relationship Id="rId1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3.png"/><Relationship Id="rId4" Type="http://schemas.openxmlformats.org/officeDocument/2006/relationships/image" Target="../media/image69.png"/><Relationship Id="rId9" Type="http://schemas.openxmlformats.org/officeDocument/2006/relationships/image" Target="../media/image70.png"/><Relationship Id="rId14" Type="http://schemas.openxmlformats.org/officeDocument/2006/relationships/image" Target="../media/image64.png"/><Relationship Id="rId5" Type="http://schemas.openxmlformats.org/officeDocument/2006/relationships/image" Target="../media/image66.png"/><Relationship Id="rId6" Type="http://schemas.openxmlformats.org/officeDocument/2006/relationships/image" Target="../media/image50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/Relationships>
</file>

<file path=ppt/slides/_rels/slide52.xml.rels><?xml version="1.0" encoding="UTF-8" standalone="yes"?><Relationships xmlns="http://schemas.openxmlformats.org/package/2006/relationships"><Relationship Id="rId11" Type="http://schemas.openxmlformats.org/officeDocument/2006/relationships/image" Target="../media/image71.png"/><Relationship Id="rId10" Type="http://schemas.openxmlformats.org/officeDocument/2006/relationships/image" Target="../media/image70.png"/><Relationship Id="rId13" Type="http://schemas.openxmlformats.org/officeDocument/2006/relationships/image" Target="../media/image56.png"/><Relationship Id="rId1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3.png"/><Relationship Id="rId4" Type="http://schemas.openxmlformats.org/officeDocument/2006/relationships/image" Target="../media/image69.png"/><Relationship Id="rId9" Type="http://schemas.openxmlformats.org/officeDocument/2006/relationships/image" Target="../media/image68.png"/><Relationship Id="rId15" Type="http://schemas.openxmlformats.org/officeDocument/2006/relationships/image" Target="../media/image64.png"/><Relationship Id="rId14" Type="http://schemas.openxmlformats.org/officeDocument/2006/relationships/image" Target="../media/image59.png"/><Relationship Id="rId5" Type="http://schemas.openxmlformats.org/officeDocument/2006/relationships/image" Target="../media/image72.png"/><Relationship Id="rId6" Type="http://schemas.openxmlformats.org/officeDocument/2006/relationships/image" Target="../media/image66.png"/><Relationship Id="rId7" Type="http://schemas.openxmlformats.org/officeDocument/2006/relationships/image" Target="../media/image50.png"/><Relationship Id="rId8" Type="http://schemas.openxmlformats.org/officeDocument/2006/relationships/image" Target="../media/image67.png"/></Relationships>
</file>

<file path=ppt/slides/_rels/slide53.xml.rels><?xml version="1.0" encoding="UTF-8" standalone="yes"?><Relationships xmlns="http://schemas.openxmlformats.org/package/2006/relationships"><Relationship Id="rId11" Type="http://schemas.openxmlformats.org/officeDocument/2006/relationships/image" Target="../media/image71.png"/><Relationship Id="rId10" Type="http://schemas.openxmlformats.org/officeDocument/2006/relationships/image" Target="../media/image70.png"/><Relationship Id="rId13" Type="http://schemas.openxmlformats.org/officeDocument/2006/relationships/image" Target="../media/image56.png"/><Relationship Id="rId1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3.png"/><Relationship Id="rId4" Type="http://schemas.openxmlformats.org/officeDocument/2006/relationships/image" Target="../media/image69.png"/><Relationship Id="rId9" Type="http://schemas.openxmlformats.org/officeDocument/2006/relationships/image" Target="../media/image68.png"/><Relationship Id="rId15" Type="http://schemas.openxmlformats.org/officeDocument/2006/relationships/image" Target="../media/image64.png"/><Relationship Id="rId14" Type="http://schemas.openxmlformats.org/officeDocument/2006/relationships/image" Target="../media/image59.png"/><Relationship Id="rId5" Type="http://schemas.openxmlformats.org/officeDocument/2006/relationships/image" Target="../media/image73.png"/><Relationship Id="rId6" Type="http://schemas.openxmlformats.org/officeDocument/2006/relationships/image" Target="../media/image66.png"/><Relationship Id="rId7" Type="http://schemas.openxmlformats.org/officeDocument/2006/relationships/image" Target="../media/image50.png"/><Relationship Id="rId8" Type="http://schemas.openxmlformats.org/officeDocument/2006/relationships/image" Target="../media/image67.png"/></Relationships>
</file>

<file path=ppt/slides/_rels/slide54.xml.rels><?xml version="1.0" encoding="UTF-8" standalone="yes"?><Relationships xmlns="http://schemas.openxmlformats.org/package/2006/relationships"><Relationship Id="rId11" Type="http://schemas.openxmlformats.org/officeDocument/2006/relationships/image" Target="../media/image71.png"/><Relationship Id="rId10" Type="http://schemas.openxmlformats.org/officeDocument/2006/relationships/image" Target="../media/image70.png"/><Relationship Id="rId13" Type="http://schemas.openxmlformats.org/officeDocument/2006/relationships/image" Target="../media/image56.png"/><Relationship Id="rId1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3.png"/><Relationship Id="rId4" Type="http://schemas.openxmlformats.org/officeDocument/2006/relationships/image" Target="../media/image69.png"/><Relationship Id="rId9" Type="http://schemas.openxmlformats.org/officeDocument/2006/relationships/image" Target="../media/image68.png"/><Relationship Id="rId15" Type="http://schemas.openxmlformats.org/officeDocument/2006/relationships/image" Target="../media/image64.png"/><Relationship Id="rId14" Type="http://schemas.openxmlformats.org/officeDocument/2006/relationships/image" Target="../media/image59.png"/><Relationship Id="rId5" Type="http://schemas.openxmlformats.org/officeDocument/2006/relationships/image" Target="../media/image73.png"/><Relationship Id="rId6" Type="http://schemas.openxmlformats.org/officeDocument/2006/relationships/image" Target="../media/image66.png"/><Relationship Id="rId7" Type="http://schemas.openxmlformats.org/officeDocument/2006/relationships/image" Target="../media/image50.png"/><Relationship Id="rId8" Type="http://schemas.openxmlformats.org/officeDocument/2006/relationships/image" Target="../media/image6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6.png"/><Relationship Id="rId4" Type="http://schemas.openxmlformats.org/officeDocument/2006/relationships/image" Target="../media/image7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742384" y="2897109"/>
            <a:ext cx="8401615" cy="39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3200"/>
              <a:buFont typeface="Open Sans"/>
              <a:buNone/>
            </a:pPr>
            <a:r>
              <a:rPr lang="ru-RU">
                <a:latin typeface="Open Sans"/>
                <a:ea typeface="Open Sans"/>
                <a:cs typeface="Open Sans"/>
                <a:sym typeface="Open Sans"/>
              </a:rPr>
              <a:t>Векторное представление предложений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491575" y="6078675"/>
            <a:ext cx="690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Helvetica Neue"/>
                <a:ea typeface="Helvetica Neue"/>
                <a:cs typeface="Helvetica Neue"/>
                <a:sym typeface="Helvetica Neue"/>
              </a:rPr>
              <a:t>На основе лекций Артемовой Екатерины  https://openedu.ru/course/hse/TEXT/#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Google Shape;188;p23"/>
          <p:cNvCxnSpPr/>
          <p:nvPr/>
        </p:nvCxnSpPr>
        <p:spPr>
          <a:xfrm flipH="1" rot="10800000">
            <a:off x="6223587" y="3383963"/>
            <a:ext cx="543537" cy="543537"/>
          </a:xfrm>
          <a:prstGeom prst="straightConnector1">
            <a:avLst/>
          </a:prstGeom>
          <a:noFill/>
          <a:ln cap="flat" cmpd="sng" w="34925">
            <a:solidFill>
              <a:srgbClr val="2557A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9" name="Google Shape;189;p23"/>
          <p:cNvCxnSpPr/>
          <p:nvPr/>
        </p:nvCxnSpPr>
        <p:spPr>
          <a:xfrm rot="10800000">
            <a:off x="6904530" y="3383484"/>
            <a:ext cx="514391" cy="1395457"/>
          </a:xfrm>
          <a:prstGeom prst="straightConnector1">
            <a:avLst/>
          </a:prstGeom>
          <a:noFill/>
          <a:ln cap="flat" cmpd="sng" w="34925">
            <a:solidFill>
              <a:srgbClr val="2557A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0" name="Google Shape;190;p23"/>
          <p:cNvSpPr txBox="1"/>
          <p:nvPr/>
        </p:nvSpPr>
        <p:spPr>
          <a:xfrm>
            <a:off x="612000" y="720000"/>
            <a:ext cx="8520000" cy="17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2222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860"/>
              <a:buFont typeface="Open Sans"/>
              <a:buChar char="•"/>
            </a:pPr>
            <a:r>
              <a:rPr b="0" i="0" lang="ru-RU" sz="1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Модель на основе архитектуры кодировщик-декодировщик</a:t>
            </a:r>
            <a:endParaRPr sz="900"/>
          </a:p>
          <a:p>
            <a:pPr indent="-222250" lvl="0" marL="254000" marR="0" rtl="0" algn="l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rgbClr val="5C5C5C"/>
              </a:buClr>
              <a:buSzPts val="2860"/>
              <a:buFont typeface="Open Sans"/>
              <a:buChar char="•"/>
            </a:pPr>
            <a:r>
              <a:rPr b="0" i="0" lang="ru-RU" sz="1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 состоит из блоков трансформеров</a:t>
            </a:r>
            <a:endParaRPr sz="900"/>
          </a:p>
          <a:p>
            <a:pPr indent="-222250" lvl="0" marL="254000" marR="0" rtl="0" algn="l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rgbClr val="5C5C5C"/>
              </a:buClr>
              <a:buSzPts val="2860"/>
              <a:buFont typeface="Open Sans"/>
              <a:buChar char="•"/>
            </a:pPr>
            <a:r>
              <a:rPr b="0" i="0" lang="ru-RU" sz="1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Несколько кодировщиков для:</a:t>
            </a:r>
            <a:endParaRPr sz="900"/>
          </a:p>
        </p:txBody>
      </p:sp>
      <p:sp>
        <p:nvSpPr>
          <p:cNvPr id="191" name="Google Shape;191;p23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Модель универсального кодировщика</a:t>
            </a:r>
            <a:endParaRPr/>
          </a:p>
        </p:txBody>
      </p:sp>
      <p:sp>
        <p:nvSpPr>
          <p:cNvPr id="192" name="Google Shape;192;p23"/>
          <p:cNvSpPr txBox="1"/>
          <p:nvPr/>
        </p:nvSpPr>
        <p:spPr>
          <a:xfrm>
            <a:off x="413236" y="5522110"/>
            <a:ext cx="7722600" cy="8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-2794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Char char="●"/>
            </a:pPr>
            <a:r>
              <a:rPr b="0" i="1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Daniel Cer, Yinfei Yang, Sheng-yi Kong, Nan Hua, Nicole Limtiaco, Rhomni St John, Noah Constant . ”</a:t>
            </a:r>
            <a:r>
              <a:rPr b="0" i="1" lang="ru-RU" sz="1800" u="none" cap="none" strike="noStrike">
                <a:solidFill>
                  <a:srgbClr val="0F5AAA"/>
                </a:solidFill>
                <a:latin typeface="Open Sans"/>
                <a:ea typeface="Open Sans"/>
                <a:cs typeface="Open Sans"/>
                <a:sym typeface="Open Sans"/>
              </a:rPr>
              <a:t>Universal sentence encoder for English</a:t>
            </a:r>
            <a:r>
              <a:rPr b="0" i="1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”. EMNLP, 2018</a:t>
            </a:r>
            <a:endParaRPr/>
          </a:p>
        </p:txBody>
      </p:sp>
      <p:sp>
        <p:nvSpPr>
          <p:cNvPr id="193" name="Google Shape;193;p23"/>
          <p:cNvSpPr txBox="1"/>
          <p:nvPr/>
        </p:nvSpPr>
        <p:spPr>
          <a:xfrm>
            <a:off x="612000" y="2639047"/>
            <a:ext cx="4599300" cy="10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2222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5BA4"/>
              </a:buClr>
              <a:buSzPts val="2860"/>
              <a:buFont typeface="Open Sans"/>
              <a:buChar char="•"/>
            </a:pPr>
            <a:r>
              <a:rPr b="0" i="0" lang="ru-RU" sz="1900" u="none" cap="none" strike="noStrike">
                <a:solidFill>
                  <a:srgbClr val="265BA4"/>
                </a:solidFill>
                <a:latin typeface="Open Sans"/>
                <a:ea typeface="Open Sans"/>
                <a:cs typeface="Open Sans"/>
                <a:sym typeface="Open Sans"/>
              </a:rPr>
              <a:t>Частичного обучения</a:t>
            </a:r>
            <a:r>
              <a:rPr b="0" i="0" lang="ru-RU" sz="1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: предсказания следующего предложения (частичное обучение)</a:t>
            </a:r>
            <a:endParaRPr b="0" i="0" sz="19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" name="Google Shape;194;p23"/>
          <p:cNvSpPr txBox="1"/>
          <p:nvPr/>
        </p:nvSpPr>
        <p:spPr>
          <a:xfrm>
            <a:off x="905733" y="2710475"/>
            <a:ext cx="489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2400"/>
              <a:buFont typeface="Open Sans"/>
              <a:buNone/>
            </a:pPr>
            <a:r>
              <a:t/>
            </a:r>
            <a:endParaRPr b="1" i="0" sz="19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" name="Google Shape;195;p23"/>
          <p:cNvSpPr txBox="1"/>
          <p:nvPr/>
        </p:nvSpPr>
        <p:spPr>
          <a:xfrm>
            <a:off x="905733" y="3913104"/>
            <a:ext cx="489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2400"/>
              <a:buFont typeface="Open Sans"/>
              <a:buNone/>
            </a:pPr>
            <a:r>
              <a:t/>
            </a:r>
            <a:endParaRPr b="1" i="0" sz="19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" name="Google Shape;196;p23"/>
          <p:cNvSpPr/>
          <p:nvPr/>
        </p:nvSpPr>
        <p:spPr>
          <a:xfrm>
            <a:off x="6001382" y="2530309"/>
            <a:ext cx="2828688" cy="908988"/>
          </a:xfrm>
          <a:prstGeom prst="rect">
            <a:avLst/>
          </a:prstGeom>
          <a:solidFill>
            <a:srgbClr val="CBD8E9"/>
          </a:solidFill>
          <a:ln cap="flat" cmpd="sng" w="25400">
            <a:solidFill>
              <a:srgbClr val="ABB6CA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197" name="Google Shape;197;p23"/>
          <p:cNvSpPr/>
          <p:nvPr/>
        </p:nvSpPr>
        <p:spPr>
          <a:xfrm>
            <a:off x="5061582" y="3863293"/>
            <a:ext cx="2828688" cy="436797"/>
          </a:xfrm>
          <a:prstGeom prst="rect">
            <a:avLst/>
          </a:prstGeom>
          <a:solidFill>
            <a:srgbClr val="CBD8E9"/>
          </a:solidFill>
          <a:ln cap="flat" cmpd="sng" w="25400">
            <a:solidFill>
              <a:srgbClr val="ABB6CA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Декодировщик 1</a:t>
            </a:r>
            <a:endParaRPr/>
          </a:p>
        </p:txBody>
      </p:sp>
      <p:sp>
        <p:nvSpPr>
          <p:cNvPr id="198" name="Google Shape;198;p23"/>
          <p:cNvSpPr/>
          <p:nvPr/>
        </p:nvSpPr>
        <p:spPr>
          <a:xfrm>
            <a:off x="5747382" y="4538400"/>
            <a:ext cx="2828688" cy="436797"/>
          </a:xfrm>
          <a:prstGeom prst="rect">
            <a:avLst/>
          </a:prstGeom>
          <a:solidFill>
            <a:srgbClr val="CBD8E9"/>
          </a:solidFill>
          <a:ln cap="flat" cmpd="sng" w="25400">
            <a:solidFill>
              <a:srgbClr val="ABB6CA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Декодировщик 2</a:t>
            </a:r>
            <a:endParaRPr/>
          </a:p>
        </p:txBody>
      </p:sp>
      <p:sp>
        <p:nvSpPr>
          <p:cNvPr id="199" name="Google Shape;199;p23"/>
          <p:cNvSpPr txBox="1"/>
          <p:nvPr/>
        </p:nvSpPr>
        <p:spPr>
          <a:xfrm>
            <a:off x="490716" y="3965489"/>
            <a:ext cx="5002800" cy="14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22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5BA4"/>
              </a:buClr>
              <a:buSzPts val="2860"/>
              <a:buFont typeface="Open Sans"/>
              <a:buChar char="•"/>
            </a:pPr>
            <a:r>
              <a:rPr b="0" i="0" lang="ru-RU" sz="1900" u="none" cap="none" strike="noStrike">
                <a:solidFill>
                  <a:srgbClr val="265BA4"/>
                </a:solidFill>
                <a:latin typeface="Open Sans"/>
                <a:ea typeface="Open Sans"/>
                <a:cs typeface="Open Sans"/>
                <a:sym typeface="Open Sans"/>
              </a:rPr>
              <a:t>Обучения с учителем</a:t>
            </a:r>
            <a:r>
              <a:rPr b="0" i="0" lang="ru-RU" sz="1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: предсказание логической связи между предложениями (natural language inference, NLI)</a:t>
            </a:r>
            <a:endParaRPr sz="9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4" name="Google Shape;204;p24"/>
          <p:cNvCxnSpPr/>
          <p:nvPr/>
        </p:nvCxnSpPr>
        <p:spPr>
          <a:xfrm rot="10800000">
            <a:off x="6992210" y="2434390"/>
            <a:ext cx="1032721" cy="2143106"/>
          </a:xfrm>
          <a:prstGeom prst="straightConnector1">
            <a:avLst/>
          </a:prstGeom>
          <a:noFill/>
          <a:ln cap="flat" cmpd="sng" w="34925">
            <a:solidFill>
              <a:srgbClr val="2557A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5" name="Google Shape;205;p24"/>
          <p:cNvCxnSpPr/>
          <p:nvPr/>
        </p:nvCxnSpPr>
        <p:spPr>
          <a:xfrm flipH="1" rot="10800000">
            <a:off x="6057267" y="2504953"/>
            <a:ext cx="543537" cy="543537"/>
          </a:xfrm>
          <a:prstGeom prst="straightConnector1">
            <a:avLst/>
          </a:prstGeom>
          <a:noFill/>
          <a:ln cap="flat" cmpd="sng" w="34925">
            <a:solidFill>
              <a:srgbClr val="2557A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6" name="Google Shape;206;p24"/>
          <p:cNvCxnSpPr/>
          <p:nvPr/>
        </p:nvCxnSpPr>
        <p:spPr>
          <a:xfrm rot="10800000">
            <a:off x="6738210" y="2504474"/>
            <a:ext cx="514391" cy="1395457"/>
          </a:xfrm>
          <a:prstGeom prst="straightConnector1">
            <a:avLst/>
          </a:prstGeom>
          <a:noFill/>
          <a:ln cap="flat" cmpd="sng" w="34925">
            <a:solidFill>
              <a:srgbClr val="2557A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7" name="Google Shape;207;p24"/>
          <p:cNvSpPr txBox="1"/>
          <p:nvPr/>
        </p:nvSpPr>
        <p:spPr>
          <a:xfrm>
            <a:off x="612000" y="720000"/>
            <a:ext cx="5211600" cy="3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Перенос обучения</a:t>
            </a:r>
            <a:endParaRPr sz="1000"/>
          </a:p>
          <a:p>
            <a:pPr indent="-228600" lvl="0" marL="254000" marR="0" rtl="0" algn="l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rgbClr val="5C5C5C"/>
              </a:buClr>
              <a:buSzPts val="2960"/>
              <a:buFont typeface="Open Sans"/>
              <a:buChar char="•"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Допустим, что кодировщик уже обучен</a:t>
            </a:r>
            <a:endParaRPr sz="1000"/>
          </a:p>
          <a:p>
            <a:pPr indent="-228600" lvl="0" marL="254000" marR="0" rtl="0" algn="l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rgbClr val="5C5C5C"/>
              </a:buClr>
              <a:buSzPts val="2960"/>
              <a:buFont typeface="Open Sans"/>
              <a:buChar char="•"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Добавим новый декодировщик 3 для определения тональности предложения</a:t>
            </a:r>
            <a:endParaRPr sz="1000"/>
          </a:p>
          <a:p>
            <a:pPr indent="-228600" lvl="0" marL="254000" marR="0" rtl="0" algn="l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rgbClr val="5C5C5C"/>
              </a:buClr>
              <a:buSzPts val="2960"/>
              <a:buFont typeface="Open Sans"/>
              <a:buChar char="•"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Декодировщики 1 и 2 играли вспомогательную роль в обучении кодировщика</a:t>
            </a:r>
            <a:endParaRPr sz="1000"/>
          </a:p>
        </p:txBody>
      </p:sp>
      <p:sp>
        <p:nvSpPr>
          <p:cNvPr id="208" name="Google Shape;208;p24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Модель универсального кодировщика</a:t>
            </a:r>
            <a:endParaRPr/>
          </a:p>
        </p:txBody>
      </p:sp>
      <p:sp>
        <p:nvSpPr>
          <p:cNvPr id="209" name="Google Shape;209;p24"/>
          <p:cNvSpPr txBox="1"/>
          <p:nvPr/>
        </p:nvSpPr>
        <p:spPr>
          <a:xfrm>
            <a:off x="413211" y="5559135"/>
            <a:ext cx="7722644" cy="879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-2794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Char char="●"/>
            </a:pPr>
            <a:r>
              <a:rPr b="0" i="1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Daniel Cer, Yinfei Yang, Sheng-yi Kong, Nan Hua, Nicole Limtiaco, Rhomni St John, Noah Constant . ”</a:t>
            </a:r>
            <a:r>
              <a:rPr b="0" i="1" lang="ru-RU" sz="1800" u="none" cap="none" strike="noStrike">
                <a:solidFill>
                  <a:srgbClr val="0F5AAA"/>
                </a:solidFill>
                <a:latin typeface="Open Sans"/>
                <a:ea typeface="Open Sans"/>
                <a:cs typeface="Open Sans"/>
                <a:sym typeface="Open Sans"/>
              </a:rPr>
              <a:t>Universal sentence encoder for English</a:t>
            </a:r>
            <a:r>
              <a:rPr b="0" i="1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”. EMNLP, 2018</a:t>
            </a:r>
            <a:endParaRPr/>
          </a:p>
        </p:txBody>
      </p:sp>
      <p:sp>
        <p:nvSpPr>
          <p:cNvPr id="210" name="Google Shape;210;p24"/>
          <p:cNvSpPr/>
          <p:nvPr/>
        </p:nvSpPr>
        <p:spPr>
          <a:xfrm>
            <a:off x="5835062" y="1651299"/>
            <a:ext cx="2828688" cy="908988"/>
          </a:xfrm>
          <a:prstGeom prst="rect">
            <a:avLst/>
          </a:prstGeom>
          <a:solidFill>
            <a:srgbClr val="CBD8E9"/>
          </a:solidFill>
          <a:ln cap="flat" cmpd="sng" w="25400">
            <a:solidFill>
              <a:srgbClr val="ABB6CA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211" name="Google Shape;211;p24"/>
          <p:cNvSpPr/>
          <p:nvPr/>
        </p:nvSpPr>
        <p:spPr>
          <a:xfrm>
            <a:off x="4895262" y="2984283"/>
            <a:ext cx="2828688" cy="436797"/>
          </a:xfrm>
          <a:prstGeom prst="rect">
            <a:avLst/>
          </a:prstGeom>
          <a:solidFill>
            <a:srgbClr val="CBD8E9"/>
          </a:solidFill>
          <a:ln cap="flat" cmpd="sng" w="25400">
            <a:solidFill>
              <a:srgbClr val="ABB6CA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Декодировщик 1</a:t>
            </a:r>
            <a:endParaRPr/>
          </a:p>
        </p:txBody>
      </p:sp>
      <p:sp>
        <p:nvSpPr>
          <p:cNvPr id="212" name="Google Shape;212;p24"/>
          <p:cNvSpPr/>
          <p:nvPr/>
        </p:nvSpPr>
        <p:spPr>
          <a:xfrm>
            <a:off x="5581062" y="3659390"/>
            <a:ext cx="2828688" cy="436797"/>
          </a:xfrm>
          <a:prstGeom prst="rect">
            <a:avLst/>
          </a:prstGeom>
          <a:solidFill>
            <a:srgbClr val="CBD8E9"/>
          </a:solidFill>
          <a:ln cap="flat" cmpd="sng" w="25400">
            <a:solidFill>
              <a:srgbClr val="ABB6CA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Декодировщик 2</a:t>
            </a:r>
            <a:endParaRPr/>
          </a:p>
        </p:txBody>
      </p:sp>
      <p:sp>
        <p:nvSpPr>
          <p:cNvPr id="213" name="Google Shape;213;p24"/>
          <p:cNvSpPr/>
          <p:nvPr/>
        </p:nvSpPr>
        <p:spPr>
          <a:xfrm>
            <a:off x="6094226" y="4321796"/>
            <a:ext cx="2828688" cy="908988"/>
          </a:xfrm>
          <a:prstGeom prst="rect">
            <a:avLst/>
          </a:prstGeom>
          <a:solidFill>
            <a:srgbClr val="CBD8E9"/>
          </a:solidFill>
          <a:ln cap="flat" cmpd="sng" w="25400">
            <a:solidFill>
              <a:srgbClr val="ABB6CA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Новый Декодировщик 3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/>
          <p:nvPr/>
        </p:nvSpPr>
        <p:spPr>
          <a:xfrm>
            <a:off x="612000" y="720000"/>
            <a:ext cx="5211693" cy="2530590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Перенос обучения</a:t>
            </a:r>
            <a:endParaRPr/>
          </a:p>
          <a:p>
            <a:pPr indent="-254000" lvl="0" marL="254000" marR="0" rtl="0" algn="l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rgbClr val="5C5C5C"/>
              </a:buClr>
              <a:buSzPts val="3360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Декодировщик 3 используется для решения практической задачи</a:t>
            </a:r>
            <a:endParaRPr/>
          </a:p>
          <a:p>
            <a:pPr indent="-254000" lvl="0" marL="254000" marR="0" rtl="0" algn="l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rgbClr val="5C5C5C"/>
              </a:buClr>
              <a:buSzPts val="3360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Как правило, дает прирост качества по сравнению с обучением с нуля</a:t>
            </a:r>
            <a:endParaRPr/>
          </a:p>
        </p:txBody>
      </p:sp>
      <p:sp>
        <p:nvSpPr>
          <p:cNvPr id="219" name="Google Shape;219;p25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Модель универсального кодировщика</a:t>
            </a:r>
            <a:endParaRPr/>
          </a:p>
        </p:txBody>
      </p:sp>
      <p:sp>
        <p:nvSpPr>
          <p:cNvPr id="220" name="Google Shape;220;p25"/>
          <p:cNvSpPr txBox="1"/>
          <p:nvPr/>
        </p:nvSpPr>
        <p:spPr>
          <a:xfrm>
            <a:off x="413211" y="5559135"/>
            <a:ext cx="7722644" cy="879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-2794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Char char="●"/>
            </a:pPr>
            <a:r>
              <a:rPr b="0" i="1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Daniel Cer, Yinfei Yang, Sheng-yi Kong, Nan Hua, Nicole Limtiaco, Rhomni St John, Noah Constant . ”</a:t>
            </a:r>
            <a:r>
              <a:rPr b="0" i="1" lang="ru-RU" sz="1800" u="none" cap="none" strike="noStrike">
                <a:solidFill>
                  <a:srgbClr val="0F5AAA"/>
                </a:solidFill>
                <a:latin typeface="Open Sans"/>
                <a:ea typeface="Open Sans"/>
                <a:cs typeface="Open Sans"/>
                <a:sym typeface="Open Sans"/>
              </a:rPr>
              <a:t>Universal sentence encoder for English</a:t>
            </a:r>
            <a:r>
              <a:rPr b="0" i="1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”. EMNLP, 2018</a:t>
            </a:r>
            <a:endParaRPr/>
          </a:p>
        </p:txBody>
      </p:sp>
      <p:cxnSp>
        <p:nvCxnSpPr>
          <p:cNvPr id="221" name="Google Shape;221;p25"/>
          <p:cNvCxnSpPr/>
          <p:nvPr/>
        </p:nvCxnSpPr>
        <p:spPr>
          <a:xfrm rot="10800000">
            <a:off x="6992210" y="2434390"/>
            <a:ext cx="1032721" cy="2143106"/>
          </a:xfrm>
          <a:prstGeom prst="straightConnector1">
            <a:avLst/>
          </a:prstGeom>
          <a:noFill/>
          <a:ln cap="flat" cmpd="sng" w="34925">
            <a:solidFill>
              <a:srgbClr val="2557A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2" name="Google Shape;222;p25"/>
          <p:cNvCxnSpPr/>
          <p:nvPr/>
        </p:nvCxnSpPr>
        <p:spPr>
          <a:xfrm flipH="1" rot="10800000">
            <a:off x="6057267" y="2504953"/>
            <a:ext cx="543537" cy="543537"/>
          </a:xfrm>
          <a:prstGeom prst="straightConnector1">
            <a:avLst/>
          </a:prstGeom>
          <a:noFill/>
          <a:ln cap="flat" cmpd="sng" w="34925">
            <a:solidFill>
              <a:srgbClr val="2557A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3" name="Google Shape;223;p25"/>
          <p:cNvCxnSpPr/>
          <p:nvPr/>
        </p:nvCxnSpPr>
        <p:spPr>
          <a:xfrm rot="10800000">
            <a:off x="6738210" y="2504474"/>
            <a:ext cx="514391" cy="1395457"/>
          </a:xfrm>
          <a:prstGeom prst="straightConnector1">
            <a:avLst/>
          </a:prstGeom>
          <a:noFill/>
          <a:ln cap="flat" cmpd="sng" w="34925">
            <a:solidFill>
              <a:srgbClr val="2557A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4" name="Google Shape;224;p25"/>
          <p:cNvSpPr/>
          <p:nvPr/>
        </p:nvSpPr>
        <p:spPr>
          <a:xfrm>
            <a:off x="5835062" y="1651299"/>
            <a:ext cx="2828688" cy="908988"/>
          </a:xfrm>
          <a:prstGeom prst="rect">
            <a:avLst/>
          </a:prstGeom>
          <a:solidFill>
            <a:srgbClr val="CBD8E9"/>
          </a:solidFill>
          <a:ln cap="flat" cmpd="sng" w="25400">
            <a:solidFill>
              <a:srgbClr val="ABB6CA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225" name="Google Shape;225;p25"/>
          <p:cNvSpPr/>
          <p:nvPr/>
        </p:nvSpPr>
        <p:spPr>
          <a:xfrm>
            <a:off x="4895262" y="2984283"/>
            <a:ext cx="2828688" cy="436797"/>
          </a:xfrm>
          <a:prstGeom prst="rect">
            <a:avLst/>
          </a:prstGeom>
          <a:solidFill>
            <a:srgbClr val="CBD8E9"/>
          </a:solidFill>
          <a:ln cap="flat" cmpd="sng" w="25400">
            <a:solidFill>
              <a:srgbClr val="ABB6CA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Декодировщик 1</a:t>
            </a:r>
            <a:endParaRPr/>
          </a:p>
        </p:txBody>
      </p:sp>
      <p:sp>
        <p:nvSpPr>
          <p:cNvPr id="226" name="Google Shape;226;p25"/>
          <p:cNvSpPr/>
          <p:nvPr/>
        </p:nvSpPr>
        <p:spPr>
          <a:xfrm>
            <a:off x="5581062" y="3659390"/>
            <a:ext cx="2828688" cy="436797"/>
          </a:xfrm>
          <a:prstGeom prst="rect">
            <a:avLst/>
          </a:prstGeom>
          <a:solidFill>
            <a:srgbClr val="CBD8E9"/>
          </a:solidFill>
          <a:ln cap="flat" cmpd="sng" w="25400">
            <a:solidFill>
              <a:srgbClr val="ABB6CA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Декодировщик 2</a:t>
            </a:r>
            <a:endParaRPr/>
          </a:p>
        </p:txBody>
      </p:sp>
      <p:sp>
        <p:nvSpPr>
          <p:cNvPr id="227" name="Google Shape;227;p25"/>
          <p:cNvSpPr/>
          <p:nvPr/>
        </p:nvSpPr>
        <p:spPr>
          <a:xfrm>
            <a:off x="6094226" y="4321796"/>
            <a:ext cx="2828688" cy="908988"/>
          </a:xfrm>
          <a:prstGeom prst="rect">
            <a:avLst/>
          </a:prstGeom>
          <a:solidFill>
            <a:srgbClr val="CBD8E9"/>
          </a:solidFill>
          <a:ln cap="flat" cmpd="sng" w="25400">
            <a:solidFill>
              <a:srgbClr val="ABB6CA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Новый Декодировщик 3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 txBox="1"/>
          <p:nvPr/>
        </p:nvSpPr>
        <p:spPr>
          <a:xfrm>
            <a:off x="612000" y="720000"/>
            <a:ext cx="8178801" cy="28195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2949" r="0" t="-900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33" name="Google Shape;233;p26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Модель универсального кодировщика</a:t>
            </a:r>
            <a:endParaRPr/>
          </a:p>
        </p:txBody>
      </p:sp>
      <p:sp>
        <p:nvSpPr>
          <p:cNvPr id="234" name="Google Shape;234;p26"/>
          <p:cNvSpPr txBox="1"/>
          <p:nvPr/>
        </p:nvSpPr>
        <p:spPr>
          <a:xfrm>
            <a:off x="413211" y="5559135"/>
            <a:ext cx="7722644" cy="879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-2794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Char char="●"/>
            </a:pPr>
            <a:r>
              <a:rPr b="0" i="1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Daniel Cer, Yinfei Yang, Sheng-yi Kong, Nan Hua, Nicole Limtiaco, Rhomni St John, Noah Constant . ”</a:t>
            </a:r>
            <a:r>
              <a:rPr b="0" i="1" lang="ru-RU" sz="1800" u="none" cap="none" strike="noStrike">
                <a:solidFill>
                  <a:srgbClr val="0F5AAA"/>
                </a:solidFill>
                <a:latin typeface="Open Sans"/>
                <a:ea typeface="Open Sans"/>
                <a:cs typeface="Open Sans"/>
                <a:sym typeface="Open Sans"/>
              </a:rPr>
              <a:t>Universal sentence encoder for English</a:t>
            </a:r>
            <a:r>
              <a:rPr b="0" i="1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”. EMNLP, 2018</a:t>
            </a:r>
            <a:endParaRPr/>
          </a:p>
        </p:txBody>
      </p:sp>
      <p:sp>
        <p:nvSpPr>
          <p:cNvPr id="235" name="Google Shape;235;p26"/>
          <p:cNvSpPr/>
          <p:nvPr/>
        </p:nvSpPr>
        <p:spPr>
          <a:xfrm>
            <a:off x="4435648" y="3198168"/>
            <a:ext cx="27270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36" name="Google Shape;236;p26"/>
          <p:cNvSpPr/>
          <p:nvPr/>
        </p:nvSpPr>
        <p:spPr>
          <a:xfrm>
            <a:off x="3409362" y="3268996"/>
            <a:ext cx="2111328" cy="461666"/>
          </a:xfrm>
          <a:prstGeom prst="rect">
            <a:avLst/>
          </a:prstGeom>
          <a:solidFill>
            <a:srgbClr val="CBD8E9"/>
          </a:solidFill>
          <a:ln cap="flat" cmpd="sng" w="25400">
            <a:solidFill>
              <a:srgbClr val="ABB6CA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 b="0" i="0" sz="2400" u="none" cap="none" strike="noStrike">
              <a:solidFill>
                <a:srgbClr val="2557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7" name="Google Shape;237;p26"/>
          <p:cNvSpPr/>
          <p:nvPr/>
        </p:nvSpPr>
        <p:spPr>
          <a:xfrm>
            <a:off x="3409362" y="4343236"/>
            <a:ext cx="2111328" cy="461666"/>
          </a:xfrm>
          <a:prstGeom prst="rect">
            <a:avLst/>
          </a:prstGeom>
          <a:solidFill>
            <a:srgbClr val="CBD8E9"/>
          </a:solidFill>
          <a:ln cap="flat" cmpd="sng" w="25400">
            <a:solidFill>
              <a:srgbClr val="ABB6CA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 b="0" i="0" sz="2400" u="none" cap="none" strike="noStrike">
              <a:solidFill>
                <a:srgbClr val="2557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8" name="Google Shape;238;p26"/>
          <p:cNvSpPr/>
          <p:nvPr/>
        </p:nvSpPr>
        <p:spPr>
          <a:xfrm>
            <a:off x="1995281" y="3221844"/>
            <a:ext cx="521425" cy="46166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2775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39" name="Google Shape;239;p26"/>
          <p:cNvSpPr/>
          <p:nvPr/>
        </p:nvSpPr>
        <p:spPr>
          <a:xfrm>
            <a:off x="1995281" y="4320213"/>
            <a:ext cx="528543" cy="46166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2775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240" name="Google Shape;240;p26"/>
          <p:cNvCxnSpPr/>
          <p:nvPr/>
        </p:nvCxnSpPr>
        <p:spPr>
          <a:xfrm flipH="1">
            <a:off x="2443330" y="3539579"/>
            <a:ext cx="892656" cy="1"/>
          </a:xfrm>
          <a:prstGeom prst="straightConnector1">
            <a:avLst/>
          </a:prstGeom>
          <a:noFill/>
          <a:ln cap="flat" cmpd="sng" w="34925">
            <a:solidFill>
              <a:srgbClr val="2557A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41" name="Google Shape;241;p26"/>
          <p:cNvCxnSpPr/>
          <p:nvPr/>
        </p:nvCxnSpPr>
        <p:spPr>
          <a:xfrm flipH="1">
            <a:off x="2443330" y="4612940"/>
            <a:ext cx="892656" cy="1"/>
          </a:xfrm>
          <a:prstGeom prst="straightConnector1">
            <a:avLst/>
          </a:prstGeom>
          <a:noFill/>
          <a:ln cap="flat" cmpd="sng" w="34925">
            <a:solidFill>
              <a:srgbClr val="2557A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42" name="Google Shape;242;p26"/>
          <p:cNvCxnSpPr/>
          <p:nvPr/>
        </p:nvCxnSpPr>
        <p:spPr>
          <a:xfrm flipH="1">
            <a:off x="5654320" y="3499828"/>
            <a:ext cx="892656" cy="1"/>
          </a:xfrm>
          <a:prstGeom prst="straightConnector1">
            <a:avLst/>
          </a:prstGeom>
          <a:noFill/>
          <a:ln cap="flat" cmpd="sng" w="34925">
            <a:solidFill>
              <a:srgbClr val="2557A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43" name="Google Shape;243;p26"/>
          <p:cNvCxnSpPr/>
          <p:nvPr/>
        </p:nvCxnSpPr>
        <p:spPr>
          <a:xfrm flipH="1">
            <a:off x="5654320" y="4574068"/>
            <a:ext cx="892656" cy="1"/>
          </a:xfrm>
          <a:prstGeom prst="straightConnector1">
            <a:avLst/>
          </a:prstGeom>
          <a:noFill/>
          <a:ln cap="flat" cmpd="sng" w="34925">
            <a:solidFill>
              <a:srgbClr val="2557A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44" name="Google Shape;244;p26"/>
          <p:cNvSpPr/>
          <p:nvPr/>
        </p:nvSpPr>
        <p:spPr>
          <a:xfrm>
            <a:off x="6510424" y="3230325"/>
            <a:ext cx="546753" cy="46166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2775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45" name="Google Shape;245;p26"/>
          <p:cNvSpPr/>
          <p:nvPr/>
        </p:nvSpPr>
        <p:spPr>
          <a:xfrm>
            <a:off x="6471663" y="4374105"/>
            <a:ext cx="624273" cy="46166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22221" l="-408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246" name="Google Shape;246;p26"/>
          <p:cNvCxnSpPr/>
          <p:nvPr/>
        </p:nvCxnSpPr>
        <p:spPr>
          <a:xfrm rot="10800000">
            <a:off x="7200000" y="3600000"/>
            <a:ext cx="465979" cy="389956"/>
          </a:xfrm>
          <a:prstGeom prst="straightConnector1">
            <a:avLst/>
          </a:prstGeom>
          <a:noFill/>
          <a:ln cap="flat" cmpd="sng" w="34925">
            <a:solidFill>
              <a:srgbClr val="2557A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47" name="Google Shape;247;p26"/>
          <p:cNvCxnSpPr/>
          <p:nvPr/>
        </p:nvCxnSpPr>
        <p:spPr>
          <a:xfrm flipH="1">
            <a:off x="7200000" y="4071926"/>
            <a:ext cx="465979" cy="389956"/>
          </a:xfrm>
          <a:prstGeom prst="straightConnector1">
            <a:avLst/>
          </a:prstGeom>
          <a:noFill/>
          <a:ln cap="flat" cmpd="sng" w="34925">
            <a:solidFill>
              <a:srgbClr val="2557A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48" name="Google Shape;248;p26"/>
          <p:cNvSpPr/>
          <p:nvPr/>
        </p:nvSpPr>
        <p:spPr>
          <a:xfrm>
            <a:off x="7665979" y="3783069"/>
            <a:ext cx="1323246" cy="4001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3" name="Google Shape;253;p27"/>
          <p:cNvCxnSpPr/>
          <p:nvPr/>
        </p:nvCxnSpPr>
        <p:spPr>
          <a:xfrm flipH="1" rot="10800000">
            <a:off x="3040380" y="3690834"/>
            <a:ext cx="918824" cy="1939853"/>
          </a:xfrm>
          <a:prstGeom prst="straightConnector1">
            <a:avLst/>
          </a:prstGeom>
          <a:noFill/>
          <a:ln cap="flat" cmpd="sng" w="34925">
            <a:solidFill>
              <a:srgbClr val="2557A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54" name="Google Shape;254;p27"/>
          <p:cNvCxnSpPr/>
          <p:nvPr/>
        </p:nvCxnSpPr>
        <p:spPr>
          <a:xfrm rot="10800000">
            <a:off x="5557110" y="3480662"/>
            <a:ext cx="370832" cy="1216124"/>
          </a:xfrm>
          <a:prstGeom prst="straightConnector1">
            <a:avLst/>
          </a:prstGeom>
          <a:noFill/>
          <a:ln cap="flat" cmpd="sng" w="34925">
            <a:solidFill>
              <a:srgbClr val="2557A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55" name="Google Shape;255;p27"/>
          <p:cNvSpPr txBox="1"/>
          <p:nvPr/>
        </p:nvSpPr>
        <p:spPr>
          <a:xfrm>
            <a:off x="612000" y="720000"/>
            <a:ext cx="8406900" cy="21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2413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160"/>
              <a:buFont typeface="Open Sans"/>
              <a:buChar char="•"/>
            </a:pPr>
            <a:r>
              <a:rPr b="0" i="0" lang="ru-RU" sz="22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Архитектура кодировщик-декодировщик</a:t>
            </a:r>
            <a:endParaRPr sz="1200"/>
          </a:p>
          <a:p>
            <a:pPr indent="-241300" lvl="0" marL="254000" marR="0" rtl="0" algn="l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rgbClr val="5C5C5C"/>
              </a:buClr>
              <a:buSzPts val="3160"/>
              <a:buFont typeface="Open Sans"/>
              <a:buChar char="•"/>
            </a:pPr>
            <a:r>
              <a:rPr b="0" i="0" lang="ru-RU" sz="22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Используются как целевые функции как с учителем, так и без учителя</a:t>
            </a:r>
            <a:endParaRPr sz="1200"/>
          </a:p>
          <a:p>
            <a:pPr indent="-241300" lvl="0" marL="254000" marR="0" rtl="0" algn="l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rgbClr val="5C5C5C"/>
              </a:buClr>
              <a:buSzPts val="3160"/>
              <a:buFont typeface="Open Sans"/>
              <a:buChar char="•"/>
            </a:pPr>
            <a:r>
              <a:rPr b="0" i="0" lang="ru-RU" sz="22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Показывают хорошие результаты в переносе обучения</a:t>
            </a:r>
            <a:endParaRPr sz="1200"/>
          </a:p>
        </p:txBody>
      </p:sp>
      <p:sp>
        <p:nvSpPr>
          <p:cNvPr id="256" name="Google Shape;256;p27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Векторное представление предложения</a:t>
            </a:r>
            <a:endParaRPr/>
          </a:p>
        </p:txBody>
      </p:sp>
      <p:sp>
        <p:nvSpPr>
          <p:cNvPr id="257" name="Google Shape;257;p27"/>
          <p:cNvSpPr/>
          <p:nvPr/>
        </p:nvSpPr>
        <p:spPr>
          <a:xfrm>
            <a:off x="3409362" y="2821674"/>
            <a:ext cx="2828688" cy="908988"/>
          </a:xfrm>
          <a:prstGeom prst="rect">
            <a:avLst/>
          </a:prstGeom>
          <a:solidFill>
            <a:srgbClr val="CBD8E9"/>
          </a:solidFill>
          <a:ln cap="flat" cmpd="sng" w="25400">
            <a:solidFill>
              <a:srgbClr val="ABB6CA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258" name="Google Shape;258;p27"/>
          <p:cNvSpPr/>
          <p:nvPr/>
        </p:nvSpPr>
        <p:spPr>
          <a:xfrm>
            <a:off x="1071642" y="5630688"/>
            <a:ext cx="2828688" cy="717586"/>
          </a:xfrm>
          <a:prstGeom prst="rect">
            <a:avLst/>
          </a:prstGeom>
          <a:solidFill>
            <a:srgbClr val="CBD8E9"/>
          </a:solidFill>
          <a:ln cap="flat" cmpd="sng" w="25400">
            <a:solidFill>
              <a:srgbClr val="ABB6CA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Декодировщик</a:t>
            </a:r>
            <a:endParaRPr b="0" i="0" sz="2400" u="none" cap="none" strike="noStrike">
              <a:solidFill>
                <a:srgbClr val="2557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59;p27"/>
          <p:cNvSpPr/>
          <p:nvPr/>
        </p:nvSpPr>
        <p:spPr>
          <a:xfrm>
            <a:off x="5027426" y="4696786"/>
            <a:ext cx="2828688" cy="908988"/>
          </a:xfrm>
          <a:prstGeom prst="rect">
            <a:avLst/>
          </a:prstGeom>
          <a:solidFill>
            <a:srgbClr val="CBD8E9"/>
          </a:solidFill>
          <a:ln cap="flat" cmpd="sng" w="25400">
            <a:solidFill>
              <a:srgbClr val="ABB6CA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Новый Декодировщик</a:t>
            </a:r>
            <a:endParaRPr b="0" i="0" sz="2400" u="none" cap="none" strike="noStrike">
              <a:solidFill>
                <a:srgbClr val="2557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" name="Google Shape;260;p27"/>
          <p:cNvSpPr txBox="1"/>
          <p:nvPr/>
        </p:nvSpPr>
        <p:spPr>
          <a:xfrm>
            <a:off x="493610" y="4035846"/>
            <a:ext cx="3135328" cy="355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2400"/>
              <a:buFont typeface="Open Sans"/>
              <a:buNone/>
            </a:pPr>
            <a:r>
              <a:rPr b="1" i="0" lang="ru-RU" sz="24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Вектор предложения</a:t>
            </a:r>
            <a:endParaRPr b="1" i="0" sz="24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1" name="Google Shape;261;p27"/>
          <p:cNvSpPr txBox="1"/>
          <p:nvPr/>
        </p:nvSpPr>
        <p:spPr>
          <a:xfrm>
            <a:off x="5074665" y="5811603"/>
            <a:ext cx="2734211" cy="355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2400"/>
              <a:buFont typeface="Open Sans"/>
              <a:buNone/>
            </a:pPr>
            <a:r>
              <a:rPr b="1" i="0" lang="ru-RU" sz="24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Перенос обучения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8"/>
          <p:cNvSpPr txBox="1"/>
          <p:nvPr>
            <p:ph type="title"/>
          </p:nvPr>
        </p:nvSpPr>
        <p:spPr>
          <a:xfrm>
            <a:off x="742384" y="2897109"/>
            <a:ext cx="8401615" cy="39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3200"/>
              <a:buFont typeface="Open Sans"/>
              <a:buNone/>
            </a:pPr>
            <a:r>
              <a:rPr lang="ru-RU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Первая модель на улице Сезам. ELMo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1" name="Google Shape;271;p29"/>
          <p:cNvCxnSpPr/>
          <p:nvPr/>
        </p:nvCxnSpPr>
        <p:spPr>
          <a:xfrm rot="10800000">
            <a:off x="5401111" y="2133396"/>
            <a:ext cx="0" cy="793245"/>
          </a:xfrm>
          <a:prstGeom prst="straightConnector1">
            <a:avLst/>
          </a:prstGeom>
          <a:noFill/>
          <a:ln cap="flat" cmpd="sng" w="38100">
            <a:solidFill>
              <a:srgbClr val="2557A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2" name="Google Shape;272;p29"/>
          <p:cNvSpPr txBox="1"/>
          <p:nvPr/>
        </p:nvSpPr>
        <p:spPr>
          <a:xfrm>
            <a:off x="-65185" y="93819"/>
            <a:ext cx="9128758" cy="545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Перенос обучения</a:t>
            </a:r>
            <a:endParaRPr/>
          </a:p>
        </p:txBody>
      </p:sp>
      <p:cxnSp>
        <p:nvCxnSpPr>
          <p:cNvPr id="273" name="Google Shape;273;p29"/>
          <p:cNvCxnSpPr/>
          <p:nvPr/>
        </p:nvCxnSpPr>
        <p:spPr>
          <a:xfrm flipH="1" rot="10800000">
            <a:off x="4559299" y="558799"/>
            <a:ext cx="1" cy="5740401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dashDot"/>
            <a:miter lim="400000"/>
            <a:headEnd len="sm" w="sm" type="none"/>
            <a:tailEnd len="sm" w="sm" type="none"/>
          </a:ln>
        </p:spPr>
      </p:cxnSp>
      <p:sp>
        <p:nvSpPr>
          <p:cNvPr id="274" name="Google Shape;274;p29"/>
          <p:cNvSpPr txBox="1"/>
          <p:nvPr/>
        </p:nvSpPr>
        <p:spPr>
          <a:xfrm>
            <a:off x="855742" y="535273"/>
            <a:ext cx="3378835" cy="418217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1. Частичное обучение</a:t>
            </a:r>
            <a:endParaRPr/>
          </a:p>
        </p:txBody>
      </p:sp>
      <p:sp>
        <p:nvSpPr>
          <p:cNvPr id="275" name="Google Shape;275;p29"/>
          <p:cNvSpPr txBox="1"/>
          <p:nvPr/>
        </p:nvSpPr>
        <p:spPr>
          <a:xfrm>
            <a:off x="4910818" y="535273"/>
            <a:ext cx="3486108" cy="418217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2. Обучение с учителем</a:t>
            </a:r>
            <a:endParaRPr/>
          </a:p>
        </p:txBody>
      </p:sp>
      <p:sp>
        <p:nvSpPr>
          <p:cNvPr id="276" name="Google Shape;276;p29"/>
          <p:cNvSpPr/>
          <p:nvPr/>
        </p:nvSpPr>
        <p:spPr>
          <a:xfrm>
            <a:off x="4923518" y="1459580"/>
            <a:ext cx="1891418" cy="581587"/>
          </a:xfrm>
          <a:prstGeom prst="rect">
            <a:avLst/>
          </a:prstGeom>
          <a:solidFill>
            <a:srgbClr val="CBD8E9"/>
          </a:solidFill>
          <a:ln cap="flat" cmpd="sng" w="25400">
            <a:solidFill>
              <a:srgbClr val="ABB6CA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2000"/>
              <a:buFont typeface="Open Sans"/>
              <a:buNone/>
            </a:pPr>
            <a:r>
              <a:rPr b="0" i="0" lang="ru-RU" sz="19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Классификатор</a:t>
            </a:r>
            <a:endParaRPr sz="1300"/>
          </a:p>
        </p:txBody>
      </p:sp>
      <p:sp>
        <p:nvSpPr>
          <p:cNvPr id="277" name="Google Shape;277;p29"/>
          <p:cNvSpPr txBox="1"/>
          <p:nvPr/>
        </p:nvSpPr>
        <p:spPr>
          <a:xfrm>
            <a:off x="550942" y="3636474"/>
            <a:ext cx="2378827" cy="97221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Данные: </a:t>
            </a: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неразмеченные тексты</a:t>
            </a:r>
            <a:endParaRPr/>
          </a:p>
        </p:txBody>
      </p:sp>
      <p:pic>
        <p:nvPicPr>
          <p:cNvPr descr="Wikipedia-logo.png" id="278" name="Google Shape;27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6593" y="3416986"/>
            <a:ext cx="1411189" cy="1411189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9"/>
          <p:cNvSpPr txBox="1"/>
          <p:nvPr/>
        </p:nvSpPr>
        <p:spPr>
          <a:xfrm>
            <a:off x="550942" y="5198869"/>
            <a:ext cx="2378827" cy="664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Задача: </a:t>
            </a: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языковое моделирование</a:t>
            </a:r>
            <a:endParaRPr/>
          </a:p>
        </p:txBody>
      </p:sp>
      <p:sp>
        <p:nvSpPr>
          <p:cNvPr id="280" name="Google Shape;280;p29"/>
          <p:cNvSpPr txBox="1"/>
          <p:nvPr/>
        </p:nvSpPr>
        <p:spPr>
          <a:xfrm>
            <a:off x="4714262" y="4172850"/>
            <a:ext cx="4349311" cy="356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Данные: </a:t>
            </a: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размеченные тексты</a:t>
            </a:r>
            <a:endParaRPr/>
          </a:p>
        </p:txBody>
      </p:sp>
      <p:graphicFrame>
        <p:nvGraphicFramePr>
          <p:cNvPr id="281" name="Google Shape;281;p29"/>
          <p:cNvGraphicFramePr/>
          <p:nvPr/>
        </p:nvGraphicFramePr>
        <p:xfrm>
          <a:off x="4726962" y="459128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{8709C226-414B-4FB0-A763-90EA57A55815}</a:tableStyleId>
              </a:tblPr>
              <a:tblGrid>
                <a:gridCol w="2461850"/>
                <a:gridCol w="998725"/>
              </a:tblGrid>
              <a:tr h="360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C5C5C"/>
                        </a:buClr>
                        <a:buSzPts val="1800"/>
                        <a:buFont typeface="Open Sans"/>
                        <a:buNone/>
                      </a:pPr>
                      <a:r>
                        <a:rPr lang="ru-RU" sz="1800" u="none" cap="none" strike="noStrike">
                          <a:solidFill>
                            <a:srgbClr val="5C5C5C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Беспроцентный кредит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D4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C5C5C"/>
                        </a:buClr>
                        <a:buSzPts val="1800"/>
                        <a:buFont typeface="Open Sans"/>
                        <a:buNone/>
                      </a:pPr>
                      <a:r>
                        <a:rPr lang="ru-RU" sz="1800" u="none" cap="none" strike="noStrike">
                          <a:solidFill>
                            <a:srgbClr val="5C5C5C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спам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D4E4"/>
                    </a:solidFill>
                  </a:tcPr>
                </a:tc>
              </a:tr>
              <a:tr h="381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C5C5C"/>
                        </a:buClr>
                        <a:buSzPts val="1800"/>
                        <a:buFont typeface="Open Sans"/>
                        <a:buNone/>
                      </a:pPr>
                      <a:r>
                        <a:rPr lang="ru-RU" sz="1800" u="none" cap="none" strike="noStrike">
                          <a:solidFill>
                            <a:srgbClr val="5C5C5C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Вы выиграли приз …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D4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C5C5C"/>
                        </a:buClr>
                        <a:buSzPts val="1800"/>
                        <a:buFont typeface="Open Sans"/>
                        <a:buNone/>
                      </a:pPr>
                      <a:r>
                        <a:rPr lang="ru-RU" sz="1800" u="none" cap="none" strike="noStrike">
                          <a:solidFill>
                            <a:srgbClr val="5C5C5C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спам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D4E4"/>
                    </a:solidFill>
                  </a:tcPr>
                </a:tc>
              </a:tr>
              <a:tr h="65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C5C5C"/>
                        </a:buClr>
                        <a:buSzPts val="1800"/>
                        <a:buFont typeface="Open Sans"/>
                        <a:buNone/>
                      </a:pPr>
                      <a:r>
                        <a:rPr lang="ru-RU" sz="1800" u="none" cap="none" strike="noStrike">
                          <a:solidFill>
                            <a:srgbClr val="5C5C5C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Посылаю домашнее</a:t>
                      </a:r>
                      <a:br>
                        <a:rPr lang="ru-RU" sz="1800" u="none" cap="none" strike="noStrike">
                          <a:solidFill>
                            <a:srgbClr val="5C5C5C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</a:br>
                      <a:r>
                        <a:rPr lang="ru-RU" sz="1800" u="none" cap="none" strike="noStrike">
                          <a:solidFill>
                            <a:srgbClr val="5C5C5C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задание 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FA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C5C5C"/>
                        </a:buClr>
                        <a:buSzPts val="1800"/>
                        <a:buFont typeface="Open Sans"/>
                        <a:buNone/>
                      </a:pPr>
                      <a:r>
                        <a:rPr lang="ru-RU" sz="1800" u="none" cap="none" strike="noStrike">
                          <a:solidFill>
                            <a:srgbClr val="5C5C5C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не спам</a:t>
                      </a:r>
                      <a:endParaRPr sz="900" u="none" cap="none" strike="noStrike">
                        <a:solidFill>
                          <a:srgbClr val="5C5C5C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FAC6"/>
                    </a:solidFill>
                  </a:tcPr>
                </a:tc>
              </a:tr>
            </a:tbl>
          </a:graphicData>
        </a:graphic>
      </p:graphicFrame>
      <p:cxnSp>
        <p:nvCxnSpPr>
          <p:cNvPr id="282" name="Google Shape;282;p29"/>
          <p:cNvCxnSpPr/>
          <p:nvPr/>
        </p:nvCxnSpPr>
        <p:spPr>
          <a:xfrm flipH="1" rot="10800000">
            <a:off x="6926744" y="1511629"/>
            <a:ext cx="738753" cy="1"/>
          </a:xfrm>
          <a:prstGeom prst="straightConnector1">
            <a:avLst/>
          </a:prstGeom>
          <a:noFill/>
          <a:ln cap="flat" cmpd="sng" w="38100">
            <a:solidFill>
              <a:srgbClr val="2557A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3" name="Google Shape;283;p29"/>
          <p:cNvCxnSpPr/>
          <p:nvPr/>
        </p:nvCxnSpPr>
        <p:spPr>
          <a:xfrm>
            <a:off x="6922794" y="1968745"/>
            <a:ext cx="742704" cy="0"/>
          </a:xfrm>
          <a:prstGeom prst="straightConnector1">
            <a:avLst/>
          </a:prstGeom>
          <a:noFill/>
          <a:ln cap="flat" cmpd="sng" w="38100">
            <a:solidFill>
              <a:srgbClr val="2557A1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284" name="Google Shape;284;p29"/>
          <p:cNvGraphicFramePr/>
          <p:nvPr/>
        </p:nvGraphicFramePr>
        <p:xfrm>
          <a:off x="7763018" y="13314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{8709C226-414B-4FB0-A763-90EA57A55815}</a:tableStyleId>
              </a:tblPr>
              <a:tblGrid>
                <a:gridCol w="998725"/>
              </a:tblGrid>
              <a:tr h="360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C5C5C"/>
                        </a:buClr>
                        <a:buSzPts val="1800"/>
                        <a:buFont typeface="Open Sans"/>
                        <a:buNone/>
                      </a:pPr>
                      <a:r>
                        <a:rPr lang="ru-RU" sz="1800" u="none" cap="none" strike="noStrike">
                          <a:solidFill>
                            <a:srgbClr val="5C5C5C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спам</a:t>
                      </a:r>
                      <a:endParaRPr sz="900" u="none" cap="none" strike="noStrike">
                        <a:solidFill>
                          <a:srgbClr val="5C5C5C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D4E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5" name="Google Shape;285;p29"/>
          <p:cNvGraphicFramePr/>
          <p:nvPr/>
        </p:nvGraphicFramePr>
        <p:xfrm>
          <a:off x="7764605" y="177076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{8709C226-414B-4FB0-A763-90EA57A55815}</a:tableStyleId>
              </a:tblPr>
              <a:tblGrid>
                <a:gridCol w="998725"/>
              </a:tblGrid>
              <a:tr h="6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C5C5C"/>
                        </a:buClr>
                        <a:buSzPts val="1800"/>
                        <a:buFont typeface="Open Sans"/>
                        <a:buNone/>
                      </a:pPr>
                      <a:r>
                        <a:rPr lang="ru-RU" sz="1800" u="none" cap="none" strike="noStrike">
                          <a:solidFill>
                            <a:srgbClr val="5C5C5C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не спам</a:t>
                      </a:r>
                      <a:endParaRPr sz="900" u="none" cap="none" strike="noStrike">
                        <a:solidFill>
                          <a:srgbClr val="5C5C5C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FAC6"/>
                    </a:solidFill>
                  </a:tcPr>
                </a:tc>
              </a:tr>
            </a:tbl>
          </a:graphicData>
        </a:graphic>
      </p:graphicFrame>
      <p:pic>
        <p:nvPicPr>
          <p:cNvPr descr="elmo-1.png" id="286" name="Google Shape;28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8831" y="2447482"/>
            <a:ext cx="1609880" cy="1489768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9"/>
          <p:cNvSpPr txBox="1"/>
          <p:nvPr/>
        </p:nvSpPr>
        <p:spPr>
          <a:xfrm>
            <a:off x="913426" y="1913350"/>
            <a:ext cx="10656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Модель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2558A1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ELMo</a:t>
            </a:r>
            <a:endParaRPr/>
          </a:p>
        </p:txBody>
      </p:sp>
      <p:pic>
        <p:nvPicPr>
          <p:cNvPr descr="elmo-1.png" id="288" name="Google Shape;288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91430" y="1533603"/>
            <a:ext cx="1609879" cy="1489767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9"/>
          <p:cNvSpPr txBox="1"/>
          <p:nvPr/>
        </p:nvSpPr>
        <p:spPr>
          <a:xfrm>
            <a:off x="4910826" y="3039075"/>
            <a:ext cx="11265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Модель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2558A1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ELMo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0"/>
          <p:cNvSpPr txBox="1"/>
          <p:nvPr/>
        </p:nvSpPr>
        <p:spPr>
          <a:xfrm>
            <a:off x="612000" y="720000"/>
            <a:ext cx="3909310" cy="3860185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360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Вход модели: слова</a:t>
            </a:r>
            <a:endParaRPr/>
          </a:p>
          <a:p>
            <a:pPr indent="-254000" lvl="0" marL="254000" marR="0" rtl="0" algn="l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rgbClr val="5C5C5C"/>
              </a:buClr>
              <a:buSzPts val="3360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Выход модели: контекстно-зависимые векторные представления слов</a:t>
            </a:r>
            <a:endParaRPr/>
          </a:p>
          <a:p>
            <a:pPr indent="-254000" lvl="0" marL="254000" marR="0" rtl="0" algn="l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rgbClr val="5C5C5C"/>
              </a:buClr>
              <a:buSzPts val="3360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Векторное представление предложения: усреднение векторных представлений слов</a:t>
            </a:r>
            <a:endParaRPr/>
          </a:p>
        </p:txBody>
      </p:sp>
      <p:sp>
        <p:nvSpPr>
          <p:cNvPr id="295" name="Google Shape;295;p30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Модель ELMo</a:t>
            </a:r>
            <a:endParaRPr/>
          </a:p>
        </p:txBody>
      </p:sp>
      <p:sp>
        <p:nvSpPr>
          <p:cNvPr id="296" name="Google Shape;296;p30"/>
          <p:cNvSpPr txBox="1"/>
          <p:nvPr/>
        </p:nvSpPr>
        <p:spPr>
          <a:xfrm>
            <a:off x="413211" y="5559135"/>
            <a:ext cx="7722644" cy="879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-2794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Char char="●"/>
            </a:pPr>
            <a:r>
              <a:rPr b="0" i="1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Matthew E. Peters, Mark Neumann, Mohit Iyyer, Matt Gardner, Christopher Clark, Kenton Lee, Luke Zettlemoyer. "</a:t>
            </a:r>
            <a:r>
              <a:rPr b="0" i="1" lang="ru-RU" sz="18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Deep contextualized word representations</a:t>
            </a:r>
            <a:r>
              <a:rPr b="0" i="1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." NAACL-HLT, 2018.</a:t>
            </a:r>
            <a:endParaRPr/>
          </a:p>
        </p:txBody>
      </p:sp>
      <p:pic>
        <p:nvPicPr>
          <p:cNvPr id="297" name="Google Shape;29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4533" y="438475"/>
            <a:ext cx="4470400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1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Модель ELMo. Обучение модели</a:t>
            </a:r>
            <a:endParaRPr/>
          </a:p>
        </p:txBody>
      </p:sp>
      <p:sp>
        <p:nvSpPr>
          <p:cNvPr id="303" name="Google Shape;303;p31"/>
          <p:cNvSpPr txBox="1"/>
          <p:nvPr/>
        </p:nvSpPr>
        <p:spPr>
          <a:xfrm>
            <a:off x="612000" y="720000"/>
            <a:ext cx="6786353" cy="9919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29445" l="-3859" r="0" t="-3251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04" name="Google Shape;304;p31"/>
          <p:cNvSpPr/>
          <p:nvPr/>
        </p:nvSpPr>
        <p:spPr>
          <a:xfrm>
            <a:off x="2571923" y="2562628"/>
            <a:ext cx="688867" cy="138394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E34332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1"/>
          <p:cNvSpPr/>
          <p:nvPr/>
        </p:nvSpPr>
        <p:spPr>
          <a:xfrm>
            <a:off x="2583402" y="2571633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E3433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1"/>
          <p:cNvSpPr/>
          <p:nvPr/>
        </p:nvSpPr>
        <p:spPr>
          <a:xfrm>
            <a:off x="2694595" y="2571633"/>
            <a:ext cx="112214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E3433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1"/>
          <p:cNvSpPr/>
          <p:nvPr/>
        </p:nvSpPr>
        <p:spPr>
          <a:xfrm>
            <a:off x="2805787" y="2571633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E3433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1"/>
          <p:cNvSpPr/>
          <p:nvPr/>
        </p:nvSpPr>
        <p:spPr>
          <a:xfrm>
            <a:off x="2916981" y="2571633"/>
            <a:ext cx="112214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E3433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1"/>
          <p:cNvSpPr/>
          <p:nvPr/>
        </p:nvSpPr>
        <p:spPr>
          <a:xfrm>
            <a:off x="3028173" y="2571633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E3433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1"/>
          <p:cNvSpPr/>
          <p:nvPr/>
        </p:nvSpPr>
        <p:spPr>
          <a:xfrm>
            <a:off x="3139366" y="2571633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E3433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lmo-1.png" id="311" name="Google Shape;31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49187" y="2560224"/>
            <a:ext cx="688866" cy="63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2" name="Google Shape;312;p31"/>
          <p:cNvCxnSpPr/>
          <p:nvPr/>
        </p:nvCxnSpPr>
        <p:spPr>
          <a:xfrm flipH="1" rot="10800000">
            <a:off x="2593620" y="3223471"/>
            <a:ext cx="1" cy="173319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13" name="Google Shape;313;p31"/>
          <p:cNvCxnSpPr/>
          <p:nvPr/>
        </p:nvCxnSpPr>
        <p:spPr>
          <a:xfrm>
            <a:off x="2970480" y="2878959"/>
            <a:ext cx="314822" cy="1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14" name="Google Shape;314;p31"/>
          <p:cNvSpPr/>
          <p:nvPr/>
        </p:nvSpPr>
        <p:spPr>
          <a:xfrm>
            <a:off x="3675601" y="2562628"/>
            <a:ext cx="688867" cy="138394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E34332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1"/>
          <p:cNvSpPr/>
          <p:nvPr/>
        </p:nvSpPr>
        <p:spPr>
          <a:xfrm>
            <a:off x="3687080" y="2571633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E3433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1"/>
          <p:cNvSpPr/>
          <p:nvPr/>
        </p:nvSpPr>
        <p:spPr>
          <a:xfrm>
            <a:off x="3798273" y="2571633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E3433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1"/>
          <p:cNvSpPr/>
          <p:nvPr/>
        </p:nvSpPr>
        <p:spPr>
          <a:xfrm>
            <a:off x="3909466" y="2571633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E3433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1"/>
          <p:cNvSpPr/>
          <p:nvPr/>
        </p:nvSpPr>
        <p:spPr>
          <a:xfrm>
            <a:off x="4020659" y="2571633"/>
            <a:ext cx="112214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E3433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1"/>
          <p:cNvSpPr/>
          <p:nvPr/>
        </p:nvSpPr>
        <p:spPr>
          <a:xfrm>
            <a:off x="4131852" y="2571633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E3433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1"/>
          <p:cNvSpPr/>
          <p:nvPr/>
        </p:nvSpPr>
        <p:spPr>
          <a:xfrm>
            <a:off x="4243044" y="2571633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E3433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lmo-1.png" id="321" name="Google Shape;32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2865" y="2560224"/>
            <a:ext cx="688866" cy="63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2" name="Google Shape;322;p31"/>
          <p:cNvCxnSpPr/>
          <p:nvPr/>
        </p:nvCxnSpPr>
        <p:spPr>
          <a:xfrm>
            <a:off x="4074158" y="2878959"/>
            <a:ext cx="314822" cy="1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23" name="Google Shape;323;p31"/>
          <p:cNvSpPr/>
          <p:nvPr/>
        </p:nvSpPr>
        <p:spPr>
          <a:xfrm>
            <a:off x="4779279" y="2562628"/>
            <a:ext cx="688866" cy="138394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E34332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1"/>
          <p:cNvSpPr/>
          <p:nvPr/>
        </p:nvSpPr>
        <p:spPr>
          <a:xfrm>
            <a:off x="4790758" y="2571633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E3433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1"/>
          <p:cNvSpPr/>
          <p:nvPr/>
        </p:nvSpPr>
        <p:spPr>
          <a:xfrm>
            <a:off x="4901951" y="2571633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E3433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1"/>
          <p:cNvSpPr/>
          <p:nvPr/>
        </p:nvSpPr>
        <p:spPr>
          <a:xfrm>
            <a:off x="5013144" y="2571633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E3433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1"/>
          <p:cNvSpPr/>
          <p:nvPr/>
        </p:nvSpPr>
        <p:spPr>
          <a:xfrm>
            <a:off x="5124337" y="2571633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E3433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1"/>
          <p:cNvSpPr/>
          <p:nvPr/>
        </p:nvSpPr>
        <p:spPr>
          <a:xfrm>
            <a:off x="5235529" y="2571633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E3433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1"/>
          <p:cNvSpPr/>
          <p:nvPr/>
        </p:nvSpPr>
        <p:spPr>
          <a:xfrm>
            <a:off x="5346723" y="2571633"/>
            <a:ext cx="112214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E3433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lmo-1.png" id="330" name="Google Shape;33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56543" y="2560224"/>
            <a:ext cx="688866" cy="637471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1"/>
          <p:cNvSpPr/>
          <p:nvPr/>
        </p:nvSpPr>
        <p:spPr>
          <a:xfrm>
            <a:off x="2571923" y="3446706"/>
            <a:ext cx="688867" cy="138394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A86E6B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1"/>
          <p:cNvSpPr/>
          <p:nvPr/>
        </p:nvSpPr>
        <p:spPr>
          <a:xfrm>
            <a:off x="2583402" y="3455712"/>
            <a:ext cx="112215" cy="118393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A86E6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1"/>
          <p:cNvSpPr/>
          <p:nvPr/>
        </p:nvSpPr>
        <p:spPr>
          <a:xfrm>
            <a:off x="2694595" y="3455712"/>
            <a:ext cx="112214" cy="118393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A86E6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1"/>
          <p:cNvSpPr/>
          <p:nvPr/>
        </p:nvSpPr>
        <p:spPr>
          <a:xfrm>
            <a:off x="2805787" y="3455712"/>
            <a:ext cx="112215" cy="118393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A86E6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1"/>
          <p:cNvSpPr/>
          <p:nvPr/>
        </p:nvSpPr>
        <p:spPr>
          <a:xfrm>
            <a:off x="2916981" y="3455712"/>
            <a:ext cx="112214" cy="118393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A86E6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1"/>
          <p:cNvSpPr/>
          <p:nvPr/>
        </p:nvSpPr>
        <p:spPr>
          <a:xfrm>
            <a:off x="3028173" y="3455712"/>
            <a:ext cx="112215" cy="118393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A86E6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1"/>
          <p:cNvSpPr/>
          <p:nvPr/>
        </p:nvSpPr>
        <p:spPr>
          <a:xfrm>
            <a:off x="3139366" y="3455712"/>
            <a:ext cx="112215" cy="118393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A86E6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lmo-1.png" id="338" name="Google Shape;338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9187" y="3444303"/>
            <a:ext cx="688866" cy="6374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9" name="Google Shape;339;p31"/>
          <p:cNvCxnSpPr/>
          <p:nvPr/>
        </p:nvCxnSpPr>
        <p:spPr>
          <a:xfrm>
            <a:off x="2970480" y="3763037"/>
            <a:ext cx="314822" cy="1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40" name="Google Shape;340;p31"/>
          <p:cNvSpPr/>
          <p:nvPr/>
        </p:nvSpPr>
        <p:spPr>
          <a:xfrm>
            <a:off x="3675601" y="3446706"/>
            <a:ext cx="688867" cy="138394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A86E6B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1"/>
          <p:cNvSpPr/>
          <p:nvPr/>
        </p:nvSpPr>
        <p:spPr>
          <a:xfrm>
            <a:off x="3687080" y="3455712"/>
            <a:ext cx="112215" cy="118393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A86E6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1"/>
          <p:cNvSpPr/>
          <p:nvPr/>
        </p:nvSpPr>
        <p:spPr>
          <a:xfrm>
            <a:off x="3798273" y="3455712"/>
            <a:ext cx="112215" cy="118393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A86E6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1"/>
          <p:cNvSpPr/>
          <p:nvPr/>
        </p:nvSpPr>
        <p:spPr>
          <a:xfrm>
            <a:off x="3909466" y="3455712"/>
            <a:ext cx="112215" cy="118393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A86E6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1"/>
          <p:cNvSpPr/>
          <p:nvPr/>
        </p:nvSpPr>
        <p:spPr>
          <a:xfrm>
            <a:off x="4020659" y="3455712"/>
            <a:ext cx="112214" cy="118393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A86E6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1"/>
          <p:cNvSpPr/>
          <p:nvPr/>
        </p:nvSpPr>
        <p:spPr>
          <a:xfrm>
            <a:off x="4131852" y="3455712"/>
            <a:ext cx="112215" cy="118393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A86E6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1"/>
          <p:cNvSpPr/>
          <p:nvPr/>
        </p:nvSpPr>
        <p:spPr>
          <a:xfrm>
            <a:off x="4243044" y="3455712"/>
            <a:ext cx="112215" cy="118393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A86E6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lmo-1.png" id="347" name="Google Shape;347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52865" y="3444303"/>
            <a:ext cx="688866" cy="6374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8" name="Google Shape;348;p31"/>
          <p:cNvCxnSpPr/>
          <p:nvPr/>
        </p:nvCxnSpPr>
        <p:spPr>
          <a:xfrm>
            <a:off x="4074158" y="3763037"/>
            <a:ext cx="314822" cy="1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49" name="Google Shape;349;p31"/>
          <p:cNvSpPr/>
          <p:nvPr/>
        </p:nvSpPr>
        <p:spPr>
          <a:xfrm>
            <a:off x="4779279" y="3446706"/>
            <a:ext cx="688866" cy="138394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A86E6B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1"/>
          <p:cNvSpPr/>
          <p:nvPr/>
        </p:nvSpPr>
        <p:spPr>
          <a:xfrm>
            <a:off x="4790758" y="3455712"/>
            <a:ext cx="112215" cy="118393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A86E6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1"/>
          <p:cNvSpPr/>
          <p:nvPr/>
        </p:nvSpPr>
        <p:spPr>
          <a:xfrm>
            <a:off x="4901951" y="3455712"/>
            <a:ext cx="112214" cy="118393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A86E6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1"/>
          <p:cNvSpPr/>
          <p:nvPr/>
        </p:nvSpPr>
        <p:spPr>
          <a:xfrm>
            <a:off x="5013144" y="3455712"/>
            <a:ext cx="112215" cy="118393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A86E6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1"/>
          <p:cNvSpPr/>
          <p:nvPr/>
        </p:nvSpPr>
        <p:spPr>
          <a:xfrm>
            <a:off x="5124337" y="3455712"/>
            <a:ext cx="112215" cy="118393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A86E6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1"/>
          <p:cNvSpPr/>
          <p:nvPr/>
        </p:nvSpPr>
        <p:spPr>
          <a:xfrm>
            <a:off x="5235529" y="3455712"/>
            <a:ext cx="112215" cy="118393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A86E6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1"/>
          <p:cNvSpPr/>
          <p:nvPr/>
        </p:nvSpPr>
        <p:spPr>
          <a:xfrm>
            <a:off x="5346723" y="3455712"/>
            <a:ext cx="112214" cy="118393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A86E6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lmo-1.png" id="356" name="Google Shape;356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56543" y="3444303"/>
            <a:ext cx="688866" cy="63747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1"/>
          <p:cNvSpPr/>
          <p:nvPr/>
        </p:nvSpPr>
        <p:spPr>
          <a:xfrm>
            <a:off x="2249187" y="4356732"/>
            <a:ext cx="688866" cy="138394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51A15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1"/>
          <p:cNvSpPr/>
          <p:nvPr/>
        </p:nvSpPr>
        <p:spPr>
          <a:xfrm>
            <a:off x="2260666" y="4365737"/>
            <a:ext cx="112214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51A15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31"/>
          <p:cNvSpPr/>
          <p:nvPr/>
        </p:nvSpPr>
        <p:spPr>
          <a:xfrm>
            <a:off x="2371859" y="4365737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51A15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31"/>
          <p:cNvSpPr/>
          <p:nvPr/>
        </p:nvSpPr>
        <p:spPr>
          <a:xfrm>
            <a:off x="2483052" y="4365737"/>
            <a:ext cx="112214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51A15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31"/>
          <p:cNvSpPr/>
          <p:nvPr/>
        </p:nvSpPr>
        <p:spPr>
          <a:xfrm>
            <a:off x="2594245" y="4365737"/>
            <a:ext cx="112214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51A15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1"/>
          <p:cNvSpPr/>
          <p:nvPr/>
        </p:nvSpPr>
        <p:spPr>
          <a:xfrm>
            <a:off x="2705438" y="4365737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51A15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31"/>
          <p:cNvSpPr/>
          <p:nvPr/>
        </p:nvSpPr>
        <p:spPr>
          <a:xfrm>
            <a:off x="2816630" y="4365737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51A15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1"/>
          <p:cNvSpPr/>
          <p:nvPr/>
        </p:nvSpPr>
        <p:spPr>
          <a:xfrm>
            <a:off x="3352865" y="4356732"/>
            <a:ext cx="688866" cy="138394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51A15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1"/>
          <p:cNvSpPr/>
          <p:nvPr/>
        </p:nvSpPr>
        <p:spPr>
          <a:xfrm>
            <a:off x="3364344" y="4365737"/>
            <a:ext cx="112214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51A15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1"/>
          <p:cNvSpPr/>
          <p:nvPr/>
        </p:nvSpPr>
        <p:spPr>
          <a:xfrm>
            <a:off x="3475537" y="4365737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51A15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1"/>
          <p:cNvSpPr/>
          <p:nvPr/>
        </p:nvSpPr>
        <p:spPr>
          <a:xfrm>
            <a:off x="3586730" y="4365737"/>
            <a:ext cx="112214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51A15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1"/>
          <p:cNvSpPr/>
          <p:nvPr/>
        </p:nvSpPr>
        <p:spPr>
          <a:xfrm>
            <a:off x="3697923" y="4365737"/>
            <a:ext cx="112214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51A15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1"/>
          <p:cNvSpPr/>
          <p:nvPr/>
        </p:nvSpPr>
        <p:spPr>
          <a:xfrm>
            <a:off x="3809116" y="4365737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51A15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1"/>
          <p:cNvSpPr/>
          <p:nvPr/>
        </p:nvSpPr>
        <p:spPr>
          <a:xfrm>
            <a:off x="3920309" y="4365737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51A15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31"/>
          <p:cNvSpPr/>
          <p:nvPr/>
        </p:nvSpPr>
        <p:spPr>
          <a:xfrm>
            <a:off x="4456543" y="4356732"/>
            <a:ext cx="688866" cy="138394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51A15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31"/>
          <p:cNvSpPr/>
          <p:nvPr/>
        </p:nvSpPr>
        <p:spPr>
          <a:xfrm>
            <a:off x="4468022" y="4365737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51A15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31"/>
          <p:cNvSpPr/>
          <p:nvPr/>
        </p:nvSpPr>
        <p:spPr>
          <a:xfrm>
            <a:off x="4579215" y="4365737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51A15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31"/>
          <p:cNvSpPr/>
          <p:nvPr/>
        </p:nvSpPr>
        <p:spPr>
          <a:xfrm>
            <a:off x="4690408" y="4365737"/>
            <a:ext cx="112214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51A15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31"/>
          <p:cNvSpPr/>
          <p:nvPr/>
        </p:nvSpPr>
        <p:spPr>
          <a:xfrm>
            <a:off x="4801601" y="4365737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51A15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31"/>
          <p:cNvSpPr/>
          <p:nvPr/>
        </p:nvSpPr>
        <p:spPr>
          <a:xfrm>
            <a:off x="4912794" y="4365737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51A15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1"/>
          <p:cNvSpPr/>
          <p:nvPr/>
        </p:nvSpPr>
        <p:spPr>
          <a:xfrm>
            <a:off x="5023987" y="4365737"/>
            <a:ext cx="112214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51A15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1"/>
          <p:cNvSpPr txBox="1"/>
          <p:nvPr/>
        </p:nvSpPr>
        <p:spPr>
          <a:xfrm>
            <a:off x="2341070" y="4799374"/>
            <a:ext cx="591123" cy="302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A153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51A153"/>
                </a:solidFill>
                <a:latin typeface="Open Sans"/>
                <a:ea typeface="Open Sans"/>
                <a:cs typeface="Open Sans"/>
                <a:sym typeface="Open Sans"/>
              </a:rPr>
              <a:t>Let’s</a:t>
            </a:r>
            <a:endParaRPr/>
          </a:p>
        </p:txBody>
      </p:sp>
      <p:sp>
        <p:nvSpPr>
          <p:cNvPr id="379" name="Google Shape;379;p31"/>
          <p:cNvSpPr txBox="1"/>
          <p:nvPr/>
        </p:nvSpPr>
        <p:spPr>
          <a:xfrm>
            <a:off x="3409597" y="4799374"/>
            <a:ext cx="688866" cy="302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A153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51A153"/>
                </a:solidFill>
                <a:latin typeface="Open Sans"/>
                <a:ea typeface="Open Sans"/>
                <a:cs typeface="Open Sans"/>
                <a:sym typeface="Open Sans"/>
              </a:rPr>
              <a:t>stick</a:t>
            </a:r>
            <a:endParaRPr/>
          </a:p>
        </p:txBody>
      </p:sp>
      <p:sp>
        <p:nvSpPr>
          <p:cNvPr id="380" name="Google Shape;380;p31"/>
          <p:cNvSpPr txBox="1"/>
          <p:nvPr/>
        </p:nvSpPr>
        <p:spPr>
          <a:xfrm>
            <a:off x="4643628" y="4799374"/>
            <a:ext cx="314696" cy="302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A153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51A153"/>
                </a:solidFill>
                <a:latin typeface="Open Sans"/>
                <a:ea typeface="Open Sans"/>
                <a:cs typeface="Open Sans"/>
                <a:sym typeface="Open Sans"/>
              </a:rPr>
              <a:t>to</a:t>
            </a:r>
            <a:endParaRPr/>
          </a:p>
        </p:txBody>
      </p:sp>
      <p:sp>
        <p:nvSpPr>
          <p:cNvPr id="381" name="Google Shape;381;p31"/>
          <p:cNvSpPr txBox="1"/>
          <p:nvPr/>
        </p:nvSpPr>
        <p:spPr>
          <a:xfrm>
            <a:off x="475795" y="4357665"/>
            <a:ext cx="1636861" cy="308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75" lIns="27075" spcFirstLastPara="1" rIns="27075" wrap="square" tIns="270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Вектор слова</a:t>
            </a:r>
            <a:endParaRPr/>
          </a:p>
        </p:txBody>
      </p:sp>
      <p:sp>
        <p:nvSpPr>
          <p:cNvPr id="382" name="Google Shape;382;p31"/>
          <p:cNvSpPr txBox="1"/>
          <p:nvPr/>
        </p:nvSpPr>
        <p:spPr>
          <a:xfrm>
            <a:off x="475795" y="3632280"/>
            <a:ext cx="1294977" cy="308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75" lIns="27075" spcFirstLastPara="1" rIns="27075" wrap="square" tIns="270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LSTM слой</a:t>
            </a:r>
            <a:endParaRPr/>
          </a:p>
        </p:txBody>
      </p:sp>
      <p:sp>
        <p:nvSpPr>
          <p:cNvPr id="383" name="Google Shape;383;p31"/>
          <p:cNvSpPr txBox="1"/>
          <p:nvPr/>
        </p:nvSpPr>
        <p:spPr>
          <a:xfrm>
            <a:off x="475795" y="2753892"/>
            <a:ext cx="1294977" cy="308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75" lIns="27075" spcFirstLastPara="1" rIns="27075" wrap="square" tIns="270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2000"/>
              <a:buFont typeface="Open Sans"/>
              <a:buNone/>
            </a:pPr>
            <a:r>
              <a:rPr b="1" i="0" lang="ru-RU" sz="20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LSTM слой</a:t>
            </a:r>
            <a:endParaRPr/>
          </a:p>
        </p:txBody>
      </p:sp>
      <p:sp>
        <p:nvSpPr>
          <p:cNvPr id="384" name="Google Shape;384;p31"/>
          <p:cNvSpPr/>
          <p:nvPr/>
        </p:nvSpPr>
        <p:spPr>
          <a:xfrm rot="-5400000">
            <a:off x="4973257" y="3439122"/>
            <a:ext cx="2299893" cy="419220"/>
          </a:xfrm>
          <a:prstGeom prst="roundRect">
            <a:avLst>
              <a:gd fmla="val 45442" name="adj"/>
            </a:avLst>
          </a:prstGeom>
          <a:solidFill>
            <a:srgbClr val="CBD8E9"/>
          </a:solidFill>
          <a:ln cap="flat" cmpd="sng" w="25400">
            <a:solidFill>
              <a:srgbClr val="ABB6CA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900"/>
              <a:buFont typeface="Open Sans"/>
              <a:buNone/>
            </a:pPr>
            <a:r>
              <a:rPr b="0" i="0" lang="ru-RU" sz="1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FFNN + Softmax</a:t>
            </a:r>
            <a:endParaRPr/>
          </a:p>
        </p:txBody>
      </p:sp>
      <p:cxnSp>
        <p:nvCxnSpPr>
          <p:cNvPr id="385" name="Google Shape;385;p31"/>
          <p:cNvCxnSpPr/>
          <p:nvPr/>
        </p:nvCxnSpPr>
        <p:spPr>
          <a:xfrm flipH="1" rot="10800000">
            <a:off x="3697298" y="3223471"/>
            <a:ext cx="1" cy="173319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6" name="Google Shape;386;p31"/>
          <p:cNvCxnSpPr/>
          <p:nvPr/>
        </p:nvCxnSpPr>
        <p:spPr>
          <a:xfrm flipH="1" rot="10800000">
            <a:off x="4800976" y="3223471"/>
            <a:ext cx="1" cy="173319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7" name="Google Shape;387;p31"/>
          <p:cNvCxnSpPr/>
          <p:nvPr/>
        </p:nvCxnSpPr>
        <p:spPr>
          <a:xfrm flipH="1" rot="10800000">
            <a:off x="2593620" y="4107549"/>
            <a:ext cx="1" cy="173319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8" name="Google Shape;388;p31"/>
          <p:cNvCxnSpPr/>
          <p:nvPr/>
        </p:nvCxnSpPr>
        <p:spPr>
          <a:xfrm flipH="1" rot="10800000">
            <a:off x="3697298" y="4107549"/>
            <a:ext cx="1" cy="173319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9" name="Google Shape;389;p31"/>
          <p:cNvCxnSpPr/>
          <p:nvPr/>
        </p:nvCxnSpPr>
        <p:spPr>
          <a:xfrm flipH="1" rot="10800000">
            <a:off x="4800976" y="4107549"/>
            <a:ext cx="1" cy="173319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0" name="Google Shape;390;p31"/>
          <p:cNvCxnSpPr/>
          <p:nvPr/>
        </p:nvCxnSpPr>
        <p:spPr>
          <a:xfrm flipH="1" rot="10800000">
            <a:off x="2593620" y="4598325"/>
            <a:ext cx="1" cy="173319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1" name="Google Shape;391;p31"/>
          <p:cNvCxnSpPr/>
          <p:nvPr/>
        </p:nvCxnSpPr>
        <p:spPr>
          <a:xfrm flipH="1" rot="10800000">
            <a:off x="3697298" y="4598325"/>
            <a:ext cx="1" cy="173319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2" name="Google Shape;392;p31"/>
          <p:cNvCxnSpPr/>
          <p:nvPr/>
        </p:nvCxnSpPr>
        <p:spPr>
          <a:xfrm flipH="1" rot="10800000">
            <a:off x="4800976" y="4598325"/>
            <a:ext cx="1" cy="173319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93" name="Google Shape;393;p31"/>
          <p:cNvSpPr/>
          <p:nvPr/>
        </p:nvSpPr>
        <p:spPr>
          <a:xfrm>
            <a:off x="6496693" y="2974483"/>
            <a:ext cx="759560" cy="316418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0.1%</a:t>
            </a:r>
            <a:endParaRPr/>
          </a:p>
        </p:txBody>
      </p:sp>
      <p:sp>
        <p:nvSpPr>
          <p:cNvPr id="394" name="Google Shape;394;p31"/>
          <p:cNvSpPr/>
          <p:nvPr/>
        </p:nvSpPr>
        <p:spPr>
          <a:xfrm>
            <a:off x="6496693" y="3287952"/>
            <a:ext cx="759560" cy="316418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/>
          </a:p>
        </p:txBody>
      </p:sp>
      <p:sp>
        <p:nvSpPr>
          <p:cNvPr id="395" name="Google Shape;395;p31"/>
          <p:cNvSpPr/>
          <p:nvPr/>
        </p:nvSpPr>
        <p:spPr>
          <a:xfrm>
            <a:off x="6496693" y="3604829"/>
            <a:ext cx="759560" cy="316418"/>
          </a:xfrm>
          <a:prstGeom prst="rect">
            <a:avLst/>
          </a:prstGeom>
          <a:solidFill>
            <a:srgbClr val="A42159">
              <a:alpha val="7058"/>
            </a:srgbClr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10%</a:t>
            </a:r>
            <a:endParaRPr/>
          </a:p>
        </p:txBody>
      </p:sp>
      <p:sp>
        <p:nvSpPr>
          <p:cNvPr id="396" name="Google Shape;396;p31"/>
          <p:cNvSpPr/>
          <p:nvPr/>
        </p:nvSpPr>
        <p:spPr>
          <a:xfrm>
            <a:off x="6496693" y="3918297"/>
            <a:ext cx="759560" cy="316419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/>
          </a:p>
        </p:txBody>
      </p:sp>
      <p:sp>
        <p:nvSpPr>
          <p:cNvPr id="397" name="Google Shape;397;p31"/>
          <p:cNvSpPr txBox="1"/>
          <p:nvPr/>
        </p:nvSpPr>
        <p:spPr>
          <a:xfrm>
            <a:off x="7353514" y="2954362"/>
            <a:ext cx="10110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Aardvark</a:t>
            </a:r>
            <a:endParaRPr sz="1100"/>
          </a:p>
        </p:txBody>
      </p:sp>
      <p:sp>
        <p:nvSpPr>
          <p:cNvPr id="398" name="Google Shape;398;p31"/>
          <p:cNvSpPr txBox="1"/>
          <p:nvPr/>
        </p:nvSpPr>
        <p:spPr>
          <a:xfrm>
            <a:off x="7353514" y="3604409"/>
            <a:ext cx="15234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Improvization</a:t>
            </a:r>
            <a:endParaRPr b="0" i="0" sz="17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9" name="Google Shape;399;p31"/>
          <p:cNvSpPr txBox="1"/>
          <p:nvPr/>
        </p:nvSpPr>
        <p:spPr>
          <a:xfrm>
            <a:off x="7353514" y="4212805"/>
            <a:ext cx="8577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17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Zyzzyva</a:t>
            </a:r>
            <a:endParaRPr b="0" i="0" sz="17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0" name="Google Shape;400;p31"/>
          <p:cNvSpPr/>
          <p:nvPr/>
        </p:nvSpPr>
        <p:spPr>
          <a:xfrm>
            <a:off x="6496693" y="4235175"/>
            <a:ext cx="759560" cy="316418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0%</a:t>
            </a:r>
            <a:endParaRPr/>
          </a:p>
        </p:txBody>
      </p:sp>
      <p:sp>
        <p:nvSpPr>
          <p:cNvPr id="401" name="Google Shape;401;p31"/>
          <p:cNvSpPr/>
          <p:nvPr/>
        </p:nvSpPr>
        <p:spPr>
          <a:xfrm>
            <a:off x="4978750" y="2294563"/>
            <a:ext cx="869809" cy="546297"/>
          </a:xfrm>
          <a:custGeom>
            <a:rect b="b" l="l" r="r" t="t"/>
            <a:pathLst>
              <a:path extrusionOk="0" h="21600" w="21600">
                <a:moveTo>
                  <a:pt x="0" y="7005"/>
                </a:moveTo>
                <a:lnTo>
                  <a:pt x="7" y="0"/>
                </a:lnTo>
                <a:lnTo>
                  <a:pt x="14842" y="30"/>
                </a:lnTo>
                <a:lnTo>
                  <a:pt x="14866" y="21600"/>
                </a:lnTo>
                <a:lnTo>
                  <a:pt x="21600" y="21600"/>
                </a:lnTo>
              </a:path>
            </a:pathLst>
          </a:custGeom>
          <a:noFill/>
          <a:ln cap="flat" cmpd="sng" w="34925">
            <a:solidFill>
              <a:srgbClr val="2459A4"/>
            </a:solidFill>
            <a:prstDash val="solid"/>
            <a:round/>
            <a:headEnd len="sm" w="sm" type="none"/>
            <a:tailEnd len="med" w="med" type="triangl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31"/>
          <p:cNvSpPr txBox="1"/>
          <p:nvPr/>
        </p:nvSpPr>
        <p:spPr>
          <a:xfrm>
            <a:off x="413211" y="5578628"/>
            <a:ext cx="7719805" cy="840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-2794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Char char="●"/>
            </a:pPr>
            <a:r>
              <a:rPr b="0" i="1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Matthew E. Peters, Mark Neumann, Mohit Iyyer, Matt Gardner, Christopher Clark, Kenton Lee, Luke Zettlemoyer. "</a:t>
            </a:r>
            <a:r>
              <a:rPr b="0" i="1" lang="ru-RU" sz="18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Deep contextualized word representations</a:t>
            </a:r>
            <a:r>
              <a:rPr b="0" i="1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." NAACL-HLT, 2018.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7850" y="1435100"/>
            <a:ext cx="6616700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2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Модель ELMo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/>
        </p:nvSpPr>
        <p:spPr>
          <a:xfrm>
            <a:off x="720000" y="612000"/>
            <a:ext cx="7726148" cy="2611125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360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Вектор небольшой размерности (~300 компонент)</a:t>
            </a:r>
            <a:endParaRPr/>
          </a:p>
          <a:p>
            <a:pPr indent="-254000" lvl="0" marL="254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3360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Размерность вектора не зависит от количества слов в предложении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3360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Каждому предложению соответствует один вектор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3360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Чем ближе предложения по смыслу, тем ближе вектора предложений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4" name="Google Shape;74;p15"/>
          <p:cNvGrpSpPr/>
          <p:nvPr/>
        </p:nvGrpSpPr>
        <p:grpSpPr>
          <a:xfrm>
            <a:off x="719995" y="4895677"/>
            <a:ext cx="2113225" cy="1273261"/>
            <a:chOff x="0" y="0"/>
            <a:chExt cx="2113225" cy="1273261"/>
          </a:xfrm>
        </p:grpSpPr>
        <p:cxnSp>
          <p:nvCxnSpPr>
            <p:cNvPr id="75" name="Google Shape;75;p15"/>
            <p:cNvCxnSpPr/>
            <p:nvPr/>
          </p:nvCxnSpPr>
          <p:spPr>
            <a:xfrm flipH="1" rot="10800000">
              <a:off x="0" y="0"/>
              <a:ext cx="1321619" cy="670573"/>
            </a:xfrm>
            <a:prstGeom prst="straightConnector1">
              <a:avLst/>
            </a:prstGeom>
            <a:noFill/>
            <a:ln cap="flat" cmpd="sng" w="34925">
              <a:solidFill>
                <a:srgbClr val="1954A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6" name="Google Shape;76;p15"/>
            <p:cNvCxnSpPr/>
            <p:nvPr/>
          </p:nvCxnSpPr>
          <p:spPr>
            <a:xfrm flipH="1" rot="10800000">
              <a:off x="746" y="549022"/>
              <a:ext cx="2096273" cy="119561"/>
            </a:xfrm>
            <a:prstGeom prst="straightConnector1">
              <a:avLst/>
            </a:prstGeom>
            <a:noFill/>
            <a:ln cap="flat" cmpd="sng" w="34925">
              <a:solidFill>
                <a:srgbClr val="1954A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7" name="Google Shape;77;p15"/>
            <p:cNvCxnSpPr/>
            <p:nvPr/>
          </p:nvCxnSpPr>
          <p:spPr>
            <a:xfrm>
              <a:off x="6291" y="679616"/>
              <a:ext cx="2106934" cy="593645"/>
            </a:xfrm>
            <a:prstGeom prst="straightConnector1">
              <a:avLst/>
            </a:prstGeom>
            <a:noFill/>
            <a:ln cap="flat" cmpd="sng" w="34925">
              <a:solidFill>
                <a:srgbClr val="1954A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78" name="Google Shape;78;p15"/>
          <p:cNvSpPr txBox="1"/>
          <p:nvPr/>
        </p:nvSpPr>
        <p:spPr>
          <a:xfrm>
            <a:off x="2170936" y="4533189"/>
            <a:ext cx="24453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200"/>
              <a:buFont typeface="Open Sans"/>
              <a:buNone/>
            </a:pPr>
            <a:r>
              <a:rPr b="0" i="0" lang="ru-RU" sz="22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Лев - царь зверей</a:t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3010159" y="5285171"/>
            <a:ext cx="42069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200"/>
              <a:buFont typeface="Open Sans"/>
              <a:buNone/>
            </a:pPr>
            <a:r>
              <a:rPr b="0" i="0" lang="ru-RU" sz="22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Белка и Стрелка летят в космос</a:t>
            </a:r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3010159" y="6037154"/>
            <a:ext cx="48789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200"/>
              <a:buFont typeface="Open Sans"/>
              <a:buNone/>
            </a:pPr>
            <a:r>
              <a:rPr b="0" i="0" lang="ru-RU" sz="22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Зеленая стрелка разрешает поворот</a:t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fontScale="92500"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ct val="1000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Что такое векторное представление предложения?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7850" y="1435100"/>
            <a:ext cx="6616700" cy="39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3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Модель ELMo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7850" y="1435100"/>
            <a:ext cx="6616700" cy="39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4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Модель ELMo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7850" y="1054100"/>
            <a:ext cx="6616700" cy="43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5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Модель ELMo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7850" y="1054100"/>
            <a:ext cx="8255000" cy="43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6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Модель ELMo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7"/>
          <p:cNvSpPr txBox="1"/>
          <p:nvPr/>
        </p:nvSpPr>
        <p:spPr>
          <a:xfrm>
            <a:off x="-5079" y="5625"/>
            <a:ext cx="9128758" cy="10421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Модель ELMo. Как получить контекстно-зависимое векторное представление слова?</a:t>
            </a:r>
            <a:endParaRPr/>
          </a:p>
        </p:txBody>
      </p:sp>
      <p:pic>
        <p:nvPicPr>
          <p:cNvPr id="438" name="Google Shape;43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5650" y="1822450"/>
            <a:ext cx="5092700" cy="32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37"/>
          <p:cNvSpPr txBox="1"/>
          <p:nvPr/>
        </p:nvSpPr>
        <p:spPr>
          <a:xfrm>
            <a:off x="1528565" y="5546042"/>
            <a:ext cx="57150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75" lIns="27075" spcFirstLastPara="1" rIns="27075" wrap="square" tIns="270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Прямое направление языковой модели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8"/>
          <p:cNvSpPr txBox="1"/>
          <p:nvPr/>
        </p:nvSpPr>
        <p:spPr>
          <a:xfrm>
            <a:off x="1506853" y="5655517"/>
            <a:ext cx="59955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75" lIns="27075" spcFirstLastPara="1" rIns="27075" wrap="square" tIns="270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Обратное направление языковой модели</a:t>
            </a:r>
            <a:endParaRPr/>
          </a:p>
        </p:txBody>
      </p:sp>
      <p:sp>
        <p:nvSpPr>
          <p:cNvPr id="445" name="Google Shape;445;p38"/>
          <p:cNvSpPr txBox="1"/>
          <p:nvPr/>
        </p:nvSpPr>
        <p:spPr>
          <a:xfrm>
            <a:off x="-5079" y="5625"/>
            <a:ext cx="9128758" cy="10421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Модель ELMo. Как получить контекстно-зависимое векторное представление слова?</a:t>
            </a:r>
            <a:endParaRPr/>
          </a:p>
        </p:txBody>
      </p:sp>
      <p:pic>
        <p:nvPicPr>
          <p:cNvPr id="446" name="Google Shape;44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5650" y="1822450"/>
            <a:ext cx="5092700" cy="321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9"/>
          <p:cNvSpPr txBox="1"/>
          <p:nvPr/>
        </p:nvSpPr>
        <p:spPr>
          <a:xfrm>
            <a:off x="-5079" y="5625"/>
            <a:ext cx="9128758" cy="10421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Модель ELMo. Как получить контекстно-зависимое векторное представление слова?</a:t>
            </a:r>
            <a:endParaRPr/>
          </a:p>
        </p:txBody>
      </p:sp>
      <p:pic>
        <p:nvPicPr>
          <p:cNvPr id="452" name="Google Shape;45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4550" y="1593850"/>
            <a:ext cx="7454900" cy="36703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39"/>
          <p:cNvSpPr/>
          <p:nvPr/>
        </p:nvSpPr>
        <p:spPr>
          <a:xfrm>
            <a:off x="416287" y="5555559"/>
            <a:ext cx="507011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Веса специфичны для задачи и обучаются вместе с моделью</a:t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0"/>
          <p:cNvSpPr txBox="1"/>
          <p:nvPr/>
        </p:nvSpPr>
        <p:spPr>
          <a:xfrm>
            <a:off x="-5079" y="5625"/>
            <a:ext cx="9128758" cy="781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Модель ELMo</a:t>
            </a:r>
            <a:endParaRPr/>
          </a:p>
        </p:txBody>
      </p:sp>
      <p:sp>
        <p:nvSpPr>
          <p:cNvPr id="459" name="Google Shape;459;p40"/>
          <p:cNvSpPr txBox="1"/>
          <p:nvPr/>
        </p:nvSpPr>
        <p:spPr>
          <a:xfrm>
            <a:off x="469900" y="787400"/>
            <a:ext cx="84069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360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Проекция ELMo векторов слова “замок” на двумерную плоскость: видим, как разделяются смыслы</a:t>
            </a:r>
            <a:endParaRPr/>
          </a:p>
        </p:txBody>
      </p:sp>
      <p:pic>
        <p:nvPicPr>
          <p:cNvPr descr="Image" id="460" name="Google Shape;460;p40"/>
          <p:cNvPicPr preferRelativeResize="0"/>
          <p:nvPr/>
        </p:nvPicPr>
        <p:blipFill rotWithShape="1">
          <a:blip r:embed="rId3">
            <a:alphaModFix/>
          </a:blip>
          <a:srcRect b="3657" l="2318" r="1995" t="3657"/>
          <a:stretch/>
        </p:blipFill>
        <p:spPr>
          <a:xfrm>
            <a:off x="933647" y="1725349"/>
            <a:ext cx="7530706" cy="3777032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0"/>
          <p:cNvSpPr txBox="1"/>
          <p:nvPr/>
        </p:nvSpPr>
        <p:spPr>
          <a:xfrm>
            <a:off x="560067" y="1835392"/>
            <a:ext cx="300231" cy="282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  <a:endParaRPr/>
          </a:p>
        </p:txBody>
      </p:sp>
      <p:sp>
        <p:nvSpPr>
          <p:cNvPr id="462" name="Google Shape;462;p40"/>
          <p:cNvSpPr txBox="1"/>
          <p:nvPr/>
        </p:nvSpPr>
        <p:spPr>
          <a:xfrm>
            <a:off x="619846" y="2614328"/>
            <a:ext cx="180673" cy="282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/>
          </a:p>
        </p:txBody>
      </p:sp>
      <p:sp>
        <p:nvSpPr>
          <p:cNvPr id="463" name="Google Shape;463;p40"/>
          <p:cNvSpPr txBox="1"/>
          <p:nvPr/>
        </p:nvSpPr>
        <p:spPr>
          <a:xfrm>
            <a:off x="619846" y="3393265"/>
            <a:ext cx="180673" cy="282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/>
          </a:p>
        </p:txBody>
      </p:sp>
      <p:sp>
        <p:nvSpPr>
          <p:cNvPr id="464" name="Google Shape;464;p40"/>
          <p:cNvSpPr txBox="1"/>
          <p:nvPr/>
        </p:nvSpPr>
        <p:spPr>
          <a:xfrm>
            <a:off x="583613" y="4172201"/>
            <a:ext cx="253139" cy="282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-5</a:t>
            </a:r>
            <a:endParaRPr/>
          </a:p>
        </p:txBody>
      </p:sp>
      <p:sp>
        <p:nvSpPr>
          <p:cNvPr id="465" name="Google Shape;465;p40"/>
          <p:cNvSpPr txBox="1"/>
          <p:nvPr/>
        </p:nvSpPr>
        <p:spPr>
          <a:xfrm>
            <a:off x="523834" y="4951138"/>
            <a:ext cx="372697" cy="282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-10</a:t>
            </a:r>
            <a:endParaRPr/>
          </a:p>
        </p:txBody>
      </p:sp>
      <p:sp>
        <p:nvSpPr>
          <p:cNvPr id="466" name="Google Shape;466;p40"/>
          <p:cNvSpPr txBox="1"/>
          <p:nvPr/>
        </p:nvSpPr>
        <p:spPr>
          <a:xfrm>
            <a:off x="1268458" y="5592825"/>
            <a:ext cx="372697" cy="282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-20</a:t>
            </a:r>
            <a:endParaRPr/>
          </a:p>
        </p:txBody>
      </p:sp>
      <p:sp>
        <p:nvSpPr>
          <p:cNvPr id="467" name="Google Shape;467;p40"/>
          <p:cNvSpPr txBox="1"/>
          <p:nvPr/>
        </p:nvSpPr>
        <p:spPr>
          <a:xfrm>
            <a:off x="2207522" y="5592825"/>
            <a:ext cx="372696" cy="282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-15</a:t>
            </a:r>
            <a:endParaRPr/>
          </a:p>
        </p:txBody>
      </p:sp>
      <p:sp>
        <p:nvSpPr>
          <p:cNvPr id="468" name="Google Shape;468;p40"/>
          <p:cNvSpPr txBox="1"/>
          <p:nvPr/>
        </p:nvSpPr>
        <p:spPr>
          <a:xfrm>
            <a:off x="3146585" y="5592825"/>
            <a:ext cx="372697" cy="282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-10</a:t>
            </a:r>
            <a:endParaRPr/>
          </a:p>
        </p:txBody>
      </p:sp>
      <p:sp>
        <p:nvSpPr>
          <p:cNvPr id="469" name="Google Shape;469;p40"/>
          <p:cNvSpPr txBox="1"/>
          <p:nvPr/>
        </p:nvSpPr>
        <p:spPr>
          <a:xfrm>
            <a:off x="4145428" y="5592825"/>
            <a:ext cx="253139" cy="282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-5</a:t>
            </a:r>
            <a:endParaRPr/>
          </a:p>
        </p:txBody>
      </p:sp>
      <p:sp>
        <p:nvSpPr>
          <p:cNvPr id="470" name="Google Shape;470;p40"/>
          <p:cNvSpPr txBox="1"/>
          <p:nvPr/>
        </p:nvSpPr>
        <p:spPr>
          <a:xfrm>
            <a:off x="5120724" y="5592825"/>
            <a:ext cx="180673" cy="282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/>
          </a:p>
        </p:txBody>
      </p:sp>
      <p:sp>
        <p:nvSpPr>
          <p:cNvPr id="471" name="Google Shape;471;p40"/>
          <p:cNvSpPr txBox="1"/>
          <p:nvPr/>
        </p:nvSpPr>
        <p:spPr>
          <a:xfrm>
            <a:off x="6059788" y="5592825"/>
            <a:ext cx="180673" cy="282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/>
          </a:p>
        </p:txBody>
      </p:sp>
      <p:sp>
        <p:nvSpPr>
          <p:cNvPr id="472" name="Google Shape;472;p40"/>
          <p:cNvSpPr txBox="1"/>
          <p:nvPr/>
        </p:nvSpPr>
        <p:spPr>
          <a:xfrm>
            <a:off x="6939073" y="5592825"/>
            <a:ext cx="300230" cy="282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  <a:endParaRPr/>
          </a:p>
        </p:txBody>
      </p:sp>
      <p:sp>
        <p:nvSpPr>
          <p:cNvPr id="473" name="Google Shape;473;p40"/>
          <p:cNvSpPr txBox="1"/>
          <p:nvPr/>
        </p:nvSpPr>
        <p:spPr>
          <a:xfrm>
            <a:off x="7878136" y="5592825"/>
            <a:ext cx="300231" cy="282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78" name="Google Shape;478;p41"/>
          <p:cNvPicPr preferRelativeResize="0"/>
          <p:nvPr/>
        </p:nvPicPr>
        <p:blipFill rotWithShape="1">
          <a:blip r:embed="rId3">
            <a:alphaModFix/>
          </a:blip>
          <a:srcRect b="3657" l="2318" r="1995" t="3657"/>
          <a:stretch/>
        </p:blipFill>
        <p:spPr>
          <a:xfrm>
            <a:off x="933647" y="1725349"/>
            <a:ext cx="7530706" cy="3777032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41"/>
          <p:cNvSpPr txBox="1"/>
          <p:nvPr/>
        </p:nvSpPr>
        <p:spPr>
          <a:xfrm>
            <a:off x="560067" y="1835392"/>
            <a:ext cx="300231" cy="282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  <a:endParaRPr/>
          </a:p>
        </p:txBody>
      </p:sp>
      <p:sp>
        <p:nvSpPr>
          <p:cNvPr id="480" name="Google Shape;480;p41"/>
          <p:cNvSpPr txBox="1"/>
          <p:nvPr/>
        </p:nvSpPr>
        <p:spPr>
          <a:xfrm>
            <a:off x="619846" y="2614328"/>
            <a:ext cx="180673" cy="282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/>
          </a:p>
        </p:txBody>
      </p:sp>
      <p:sp>
        <p:nvSpPr>
          <p:cNvPr id="481" name="Google Shape;481;p41"/>
          <p:cNvSpPr txBox="1"/>
          <p:nvPr/>
        </p:nvSpPr>
        <p:spPr>
          <a:xfrm>
            <a:off x="619846" y="3393265"/>
            <a:ext cx="180673" cy="282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/>
          </a:p>
        </p:txBody>
      </p:sp>
      <p:sp>
        <p:nvSpPr>
          <p:cNvPr id="482" name="Google Shape;482;p41"/>
          <p:cNvSpPr txBox="1"/>
          <p:nvPr/>
        </p:nvSpPr>
        <p:spPr>
          <a:xfrm>
            <a:off x="583613" y="4172201"/>
            <a:ext cx="253139" cy="282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-5</a:t>
            </a:r>
            <a:endParaRPr/>
          </a:p>
        </p:txBody>
      </p:sp>
      <p:sp>
        <p:nvSpPr>
          <p:cNvPr id="483" name="Google Shape;483;p41"/>
          <p:cNvSpPr txBox="1"/>
          <p:nvPr/>
        </p:nvSpPr>
        <p:spPr>
          <a:xfrm>
            <a:off x="523834" y="4951138"/>
            <a:ext cx="372697" cy="282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-10</a:t>
            </a:r>
            <a:endParaRPr/>
          </a:p>
        </p:txBody>
      </p:sp>
      <p:sp>
        <p:nvSpPr>
          <p:cNvPr id="484" name="Google Shape;484;p41"/>
          <p:cNvSpPr txBox="1"/>
          <p:nvPr/>
        </p:nvSpPr>
        <p:spPr>
          <a:xfrm>
            <a:off x="1268458" y="5592825"/>
            <a:ext cx="372697" cy="282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-20</a:t>
            </a:r>
            <a:endParaRPr/>
          </a:p>
        </p:txBody>
      </p:sp>
      <p:sp>
        <p:nvSpPr>
          <p:cNvPr id="485" name="Google Shape;485;p41"/>
          <p:cNvSpPr txBox="1"/>
          <p:nvPr/>
        </p:nvSpPr>
        <p:spPr>
          <a:xfrm>
            <a:off x="2207522" y="5592825"/>
            <a:ext cx="372697" cy="282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-15</a:t>
            </a:r>
            <a:endParaRPr/>
          </a:p>
        </p:txBody>
      </p:sp>
      <p:sp>
        <p:nvSpPr>
          <p:cNvPr id="486" name="Google Shape;486;p41"/>
          <p:cNvSpPr txBox="1"/>
          <p:nvPr/>
        </p:nvSpPr>
        <p:spPr>
          <a:xfrm>
            <a:off x="3146585" y="5592825"/>
            <a:ext cx="372697" cy="282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-10</a:t>
            </a:r>
            <a:endParaRPr/>
          </a:p>
        </p:txBody>
      </p:sp>
      <p:sp>
        <p:nvSpPr>
          <p:cNvPr id="487" name="Google Shape;487;p41"/>
          <p:cNvSpPr txBox="1"/>
          <p:nvPr/>
        </p:nvSpPr>
        <p:spPr>
          <a:xfrm>
            <a:off x="4145428" y="5592825"/>
            <a:ext cx="253139" cy="282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-5</a:t>
            </a:r>
            <a:endParaRPr/>
          </a:p>
        </p:txBody>
      </p:sp>
      <p:sp>
        <p:nvSpPr>
          <p:cNvPr id="488" name="Google Shape;488;p41"/>
          <p:cNvSpPr txBox="1"/>
          <p:nvPr/>
        </p:nvSpPr>
        <p:spPr>
          <a:xfrm>
            <a:off x="5120725" y="5592825"/>
            <a:ext cx="180672" cy="282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/>
          </a:p>
        </p:txBody>
      </p:sp>
      <p:sp>
        <p:nvSpPr>
          <p:cNvPr id="489" name="Google Shape;489;p41"/>
          <p:cNvSpPr txBox="1"/>
          <p:nvPr/>
        </p:nvSpPr>
        <p:spPr>
          <a:xfrm>
            <a:off x="6059788" y="5592825"/>
            <a:ext cx="180673" cy="282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/>
          </a:p>
        </p:txBody>
      </p:sp>
      <p:sp>
        <p:nvSpPr>
          <p:cNvPr id="490" name="Google Shape;490;p41"/>
          <p:cNvSpPr txBox="1"/>
          <p:nvPr/>
        </p:nvSpPr>
        <p:spPr>
          <a:xfrm>
            <a:off x="6939073" y="5592825"/>
            <a:ext cx="300230" cy="282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  <a:endParaRPr/>
          </a:p>
        </p:txBody>
      </p:sp>
      <p:sp>
        <p:nvSpPr>
          <p:cNvPr id="491" name="Google Shape;491;p41"/>
          <p:cNvSpPr txBox="1"/>
          <p:nvPr/>
        </p:nvSpPr>
        <p:spPr>
          <a:xfrm>
            <a:off x="7878136" y="5592825"/>
            <a:ext cx="300231" cy="282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r>
            <a:endParaRPr/>
          </a:p>
        </p:txBody>
      </p:sp>
      <p:sp>
        <p:nvSpPr>
          <p:cNvPr id="492" name="Google Shape;492;p41"/>
          <p:cNvSpPr/>
          <p:nvPr/>
        </p:nvSpPr>
        <p:spPr>
          <a:xfrm>
            <a:off x="2609144" y="2607365"/>
            <a:ext cx="3982461" cy="925117"/>
          </a:xfrm>
          <a:custGeom>
            <a:rect b="b" l="l" r="r" t="t"/>
            <a:pathLst>
              <a:path extrusionOk="0" h="21600" w="21600">
                <a:moveTo>
                  <a:pt x="2144" y="0"/>
                </a:moveTo>
                <a:cubicBezTo>
                  <a:pt x="1689" y="0"/>
                  <a:pt x="1319" y="1536"/>
                  <a:pt x="1319" y="3429"/>
                </a:cubicBezTo>
                <a:lnTo>
                  <a:pt x="1319" y="7126"/>
                </a:lnTo>
                <a:lnTo>
                  <a:pt x="0" y="9971"/>
                </a:lnTo>
                <a:lnTo>
                  <a:pt x="1319" y="12825"/>
                </a:lnTo>
                <a:lnTo>
                  <a:pt x="1319" y="18171"/>
                </a:lnTo>
                <a:cubicBezTo>
                  <a:pt x="1319" y="20064"/>
                  <a:pt x="1689" y="21600"/>
                  <a:pt x="2144" y="21600"/>
                </a:cubicBezTo>
                <a:lnTo>
                  <a:pt x="20777" y="21600"/>
                </a:lnTo>
                <a:cubicBezTo>
                  <a:pt x="21232" y="21600"/>
                  <a:pt x="21600" y="20064"/>
                  <a:pt x="21600" y="18171"/>
                </a:cubicBezTo>
                <a:lnTo>
                  <a:pt x="21600" y="3429"/>
                </a:lnTo>
                <a:cubicBezTo>
                  <a:pt x="21600" y="1536"/>
                  <a:pt x="21232" y="0"/>
                  <a:pt x="20777" y="0"/>
                </a:cubicBezTo>
                <a:lnTo>
                  <a:pt x="2144" y="0"/>
                </a:lnTo>
                <a:close/>
              </a:path>
            </a:pathLst>
          </a:custGeom>
          <a:solidFill>
            <a:srgbClr val="FAFCFC">
              <a:alpha val="94117"/>
            </a:srgbClr>
          </a:solidFill>
          <a:ln cap="flat" cmpd="sng" w="25400">
            <a:solidFill>
              <a:srgbClr val="2557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41"/>
          <p:cNvSpPr/>
          <p:nvPr/>
        </p:nvSpPr>
        <p:spPr>
          <a:xfrm>
            <a:off x="2397125" y="2962706"/>
            <a:ext cx="155272" cy="155272"/>
          </a:xfrm>
          <a:prstGeom prst="ellipse">
            <a:avLst/>
          </a:prstGeom>
          <a:noFill/>
          <a:ln cap="flat" cmpd="sng" w="38100">
            <a:solidFill>
              <a:srgbClr val="A421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41"/>
          <p:cNvSpPr txBox="1"/>
          <p:nvPr/>
        </p:nvSpPr>
        <p:spPr>
          <a:xfrm>
            <a:off x="3034654" y="2702320"/>
            <a:ext cx="3437633" cy="356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Дворец и крепость феодала</a:t>
            </a:r>
            <a:endParaRPr/>
          </a:p>
        </p:txBody>
      </p:sp>
      <p:sp>
        <p:nvSpPr>
          <p:cNvPr id="495" name="Google Shape;495;p41"/>
          <p:cNvSpPr txBox="1"/>
          <p:nvPr/>
        </p:nvSpPr>
        <p:spPr>
          <a:xfrm>
            <a:off x="4145416" y="2896423"/>
            <a:ext cx="26712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Средневековый замок</a:t>
            </a:r>
            <a:endParaRPr/>
          </a:p>
        </p:txBody>
      </p:sp>
      <p:sp>
        <p:nvSpPr>
          <p:cNvPr id="496" name="Google Shape;496;p41"/>
          <p:cNvSpPr txBox="1"/>
          <p:nvPr/>
        </p:nvSpPr>
        <p:spPr>
          <a:xfrm>
            <a:off x="-5079" y="5625"/>
            <a:ext cx="9128758" cy="781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Модель ELMo</a:t>
            </a:r>
            <a:endParaRPr/>
          </a:p>
        </p:txBody>
      </p:sp>
      <p:sp>
        <p:nvSpPr>
          <p:cNvPr id="497" name="Google Shape;497;p41"/>
          <p:cNvSpPr txBox="1"/>
          <p:nvPr/>
        </p:nvSpPr>
        <p:spPr>
          <a:xfrm>
            <a:off x="469900" y="787400"/>
            <a:ext cx="84069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360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Проекция ELMo векторов слова “замок” на двумерную плоскость: видим, как разделяются смыслы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02" name="Google Shape;502;p42"/>
          <p:cNvPicPr preferRelativeResize="0"/>
          <p:nvPr/>
        </p:nvPicPr>
        <p:blipFill rotWithShape="1">
          <a:blip r:embed="rId3">
            <a:alphaModFix/>
          </a:blip>
          <a:srcRect b="3657" l="2318" r="1995" t="3657"/>
          <a:stretch/>
        </p:blipFill>
        <p:spPr>
          <a:xfrm>
            <a:off x="933647" y="1725349"/>
            <a:ext cx="7530706" cy="3777032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42"/>
          <p:cNvSpPr txBox="1"/>
          <p:nvPr/>
        </p:nvSpPr>
        <p:spPr>
          <a:xfrm>
            <a:off x="560067" y="1835392"/>
            <a:ext cx="300231" cy="282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  <a:endParaRPr/>
          </a:p>
        </p:txBody>
      </p:sp>
      <p:sp>
        <p:nvSpPr>
          <p:cNvPr id="504" name="Google Shape;504;p42"/>
          <p:cNvSpPr txBox="1"/>
          <p:nvPr/>
        </p:nvSpPr>
        <p:spPr>
          <a:xfrm>
            <a:off x="619846" y="2614328"/>
            <a:ext cx="180673" cy="282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/>
          </a:p>
        </p:txBody>
      </p:sp>
      <p:sp>
        <p:nvSpPr>
          <p:cNvPr id="505" name="Google Shape;505;p42"/>
          <p:cNvSpPr txBox="1"/>
          <p:nvPr/>
        </p:nvSpPr>
        <p:spPr>
          <a:xfrm>
            <a:off x="619846" y="3393265"/>
            <a:ext cx="180673" cy="282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/>
          </a:p>
        </p:txBody>
      </p:sp>
      <p:sp>
        <p:nvSpPr>
          <p:cNvPr id="506" name="Google Shape;506;p42"/>
          <p:cNvSpPr txBox="1"/>
          <p:nvPr/>
        </p:nvSpPr>
        <p:spPr>
          <a:xfrm>
            <a:off x="583613" y="4172201"/>
            <a:ext cx="253139" cy="282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-5</a:t>
            </a:r>
            <a:endParaRPr/>
          </a:p>
        </p:txBody>
      </p:sp>
      <p:sp>
        <p:nvSpPr>
          <p:cNvPr id="507" name="Google Shape;507;p42"/>
          <p:cNvSpPr txBox="1"/>
          <p:nvPr/>
        </p:nvSpPr>
        <p:spPr>
          <a:xfrm>
            <a:off x="523834" y="4951138"/>
            <a:ext cx="372697" cy="282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-10</a:t>
            </a:r>
            <a:endParaRPr/>
          </a:p>
        </p:txBody>
      </p:sp>
      <p:sp>
        <p:nvSpPr>
          <p:cNvPr id="508" name="Google Shape;508;p42"/>
          <p:cNvSpPr txBox="1"/>
          <p:nvPr/>
        </p:nvSpPr>
        <p:spPr>
          <a:xfrm>
            <a:off x="1268458" y="5592825"/>
            <a:ext cx="372697" cy="282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-20</a:t>
            </a:r>
            <a:endParaRPr/>
          </a:p>
        </p:txBody>
      </p:sp>
      <p:sp>
        <p:nvSpPr>
          <p:cNvPr id="509" name="Google Shape;509;p42"/>
          <p:cNvSpPr txBox="1"/>
          <p:nvPr/>
        </p:nvSpPr>
        <p:spPr>
          <a:xfrm>
            <a:off x="2207522" y="5592825"/>
            <a:ext cx="372697" cy="282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-15</a:t>
            </a:r>
            <a:endParaRPr/>
          </a:p>
        </p:txBody>
      </p:sp>
      <p:sp>
        <p:nvSpPr>
          <p:cNvPr id="510" name="Google Shape;510;p42"/>
          <p:cNvSpPr txBox="1"/>
          <p:nvPr/>
        </p:nvSpPr>
        <p:spPr>
          <a:xfrm>
            <a:off x="3146585" y="5592825"/>
            <a:ext cx="372697" cy="282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-10</a:t>
            </a:r>
            <a:endParaRPr/>
          </a:p>
        </p:txBody>
      </p:sp>
      <p:sp>
        <p:nvSpPr>
          <p:cNvPr id="511" name="Google Shape;511;p42"/>
          <p:cNvSpPr txBox="1"/>
          <p:nvPr/>
        </p:nvSpPr>
        <p:spPr>
          <a:xfrm>
            <a:off x="4145428" y="5592825"/>
            <a:ext cx="253139" cy="282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-5</a:t>
            </a:r>
            <a:endParaRPr/>
          </a:p>
        </p:txBody>
      </p:sp>
      <p:sp>
        <p:nvSpPr>
          <p:cNvPr id="512" name="Google Shape;512;p42"/>
          <p:cNvSpPr txBox="1"/>
          <p:nvPr/>
        </p:nvSpPr>
        <p:spPr>
          <a:xfrm>
            <a:off x="5120725" y="5592825"/>
            <a:ext cx="180672" cy="282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/>
          </a:p>
        </p:txBody>
      </p:sp>
      <p:sp>
        <p:nvSpPr>
          <p:cNvPr id="513" name="Google Shape;513;p42"/>
          <p:cNvSpPr txBox="1"/>
          <p:nvPr/>
        </p:nvSpPr>
        <p:spPr>
          <a:xfrm>
            <a:off x="6059788" y="5592825"/>
            <a:ext cx="180673" cy="282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/>
          </a:p>
        </p:txBody>
      </p:sp>
      <p:sp>
        <p:nvSpPr>
          <p:cNvPr id="514" name="Google Shape;514;p42"/>
          <p:cNvSpPr txBox="1"/>
          <p:nvPr/>
        </p:nvSpPr>
        <p:spPr>
          <a:xfrm>
            <a:off x="6939073" y="5592825"/>
            <a:ext cx="300230" cy="282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  <a:endParaRPr/>
          </a:p>
        </p:txBody>
      </p:sp>
      <p:sp>
        <p:nvSpPr>
          <p:cNvPr id="515" name="Google Shape;515;p42"/>
          <p:cNvSpPr txBox="1"/>
          <p:nvPr/>
        </p:nvSpPr>
        <p:spPr>
          <a:xfrm>
            <a:off x="7878136" y="5592825"/>
            <a:ext cx="300231" cy="282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r>
            <a:endParaRPr/>
          </a:p>
        </p:txBody>
      </p:sp>
      <p:sp>
        <p:nvSpPr>
          <p:cNvPr id="516" name="Google Shape;516;p42"/>
          <p:cNvSpPr/>
          <p:nvPr/>
        </p:nvSpPr>
        <p:spPr>
          <a:xfrm>
            <a:off x="1314514" y="2393264"/>
            <a:ext cx="5409738" cy="1100932"/>
          </a:xfrm>
          <a:custGeom>
            <a:rect b="b" l="l" r="r" t="t"/>
            <a:pathLst>
              <a:path extrusionOk="0" h="21600" w="21600">
                <a:moveTo>
                  <a:pt x="614" y="0"/>
                </a:moveTo>
                <a:cubicBezTo>
                  <a:pt x="275" y="0"/>
                  <a:pt x="0" y="1291"/>
                  <a:pt x="0" y="2881"/>
                </a:cubicBezTo>
                <a:lnTo>
                  <a:pt x="0" y="15270"/>
                </a:lnTo>
                <a:cubicBezTo>
                  <a:pt x="0" y="16860"/>
                  <a:pt x="275" y="18151"/>
                  <a:pt x="614" y="18151"/>
                </a:cubicBezTo>
                <a:lnTo>
                  <a:pt x="16313" y="18151"/>
                </a:lnTo>
                <a:lnTo>
                  <a:pt x="16824" y="21600"/>
                </a:lnTo>
                <a:lnTo>
                  <a:pt x="17336" y="18151"/>
                </a:lnTo>
                <a:lnTo>
                  <a:pt x="20986" y="18151"/>
                </a:lnTo>
                <a:cubicBezTo>
                  <a:pt x="21325" y="18151"/>
                  <a:pt x="21600" y="16860"/>
                  <a:pt x="21600" y="15270"/>
                </a:cubicBezTo>
                <a:lnTo>
                  <a:pt x="21600" y="2881"/>
                </a:lnTo>
                <a:cubicBezTo>
                  <a:pt x="21600" y="1291"/>
                  <a:pt x="21325" y="0"/>
                  <a:pt x="20986" y="0"/>
                </a:cubicBezTo>
                <a:lnTo>
                  <a:pt x="614" y="0"/>
                </a:lnTo>
                <a:close/>
              </a:path>
            </a:pathLst>
          </a:custGeom>
          <a:solidFill>
            <a:srgbClr val="FAFCFC">
              <a:alpha val="94117"/>
            </a:srgbClr>
          </a:solidFill>
          <a:ln cap="flat" cmpd="sng" w="25400">
            <a:solidFill>
              <a:srgbClr val="2557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42"/>
          <p:cNvSpPr/>
          <p:nvPr/>
        </p:nvSpPr>
        <p:spPr>
          <a:xfrm>
            <a:off x="5465866" y="3539418"/>
            <a:ext cx="155273" cy="155273"/>
          </a:xfrm>
          <a:prstGeom prst="ellipse">
            <a:avLst/>
          </a:prstGeom>
          <a:noFill/>
          <a:ln cap="flat" cmpd="sng" w="38100">
            <a:solidFill>
              <a:srgbClr val="A421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42"/>
          <p:cNvSpPr txBox="1"/>
          <p:nvPr/>
        </p:nvSpPr>
        <p:spPr>
          <a:xfrm>
            <a:off x="1398797" y="2464730"/>
            <a:ext cx="5174134" cy="356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Устройство для запирания чего-л. ключом</a:t>
            </a:r>
            <a:endParaRPr/>
          </a:p>
        </p:txBody>
      </p:sp>
      <p:sp>
        <p:nvSpPr>
          <p:cNvPr id="519" name="Google Shape;519;p42"/>
          <p:cNvSpPr txBox="1"/>
          <p:nvPr/>
        </p:nvSpPr>
        <p:spPr>
          <a:xfrm>
            <a:off x="2880884" y="2656546"/>
            <a:ext cx="23682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Запереть на замок</a:t>
            </a:r>
            <a:endParaRPr/>
          </a:p>
        </p:txBody>
      </p:sp>
      <p:sp>
        <p:nvSpPr>
          <p:cNvPr id="520" name="Google Shape;520;p42"/>
          <p:cNvSpPr txBox="1"/>
          <p:nvPr/>
        </p:nvSpPr>
        <p:spPr>
          <a:xfrm>
            <a:off x="-5079" y="5625"/>
            <a:ext cx="9128758" cy="781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Модель ELMo</a:t>
            </a:r>
            <a:endParaRPr/>
          </a:p>
        </p:txBody>
      </p:sp>
      <p:sp>
        <p:nvSpPr>
          <p:cNvPr id="521" name="Google Shape;521;p42"/>
          <p:cNvSpPr txBox="1"/>
          <p:nvPr/>
        </p:nvSpPr>
        <p:spPr>
          <a:xfrm>
            <a:off x="469900" y="787400"/>
            <a:ext cx="84069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360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Проекция ELMo векторов слова “замок” на двумерную плоскость: видим, как разделяются смыслы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/>
        </p:nvSpPr>
        <p:spPr>
          <a:xfrm>
            <a:off x="612000" y="720000"/>
            <a:ext cx="7726148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360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Измерять близость между предложениями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900000" y="1685720"/>
            <a:ext cx="6204609" cy="902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360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Похожие заголовки новостей</a:t>
            </a:r>
            <a:endParaRPr/>
          </a:p>
          <a:p>
            <a:pPr indent="-254000" lvl="0" marL="254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3360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Похожие реплики в диалоговой системе</a:t>
            </a:r>
            <a:endParaRPr/>
          </a:p>
        </p:txBody>
      </p:sp>
      <p:grpSp>
        <p:nvGrpSpPr>
          <p:cNvPr id="88" name="Google Shape;88;p16"/>
          <p:cNvGrpSpPr/>
          <p:nvPr/>
        </p:nvGrpSpPr>
        <p:grpSpPr>
          <a:xfrm>
            <a:off x="3453854" y="3092946"/>
            <a:ext cx="4904451" cy="3017795"/>
            <a:chOff x="0" y="-1339"/>
            <a:chExt cx="4904450" cy="3017793"/>
          </a:xfrm>
        </p:grpSpPr>
        <p:grpSp>
          <p:nvGrpSpPr>
            <p:cNvPr id="89" name="Google Shape;89;p16"/>
            <p:cNvGrpSpPr/>
            <p:nvPr/>
          </p:nvGrpSpPr>
          <p:grpSpPr>
            <a:xfrm>
              <a:off x="0" y="816010"/>
              <a:ext cx="3796922" cy="1153171"/>
              <a:chOff x="0" y="0"/>
              <a:chExt cx="3796922" cy="1153170"/>
            </a:xfrm>
          </p:grpSpPr>
          <p:sp>
            <p:nvSpPr>
              <p:cNvPr id="90" name="Google Shape;90;p16"/>
              <p:cNvSpPr txBox="1"/>
              <p:nvPr/>
            </p:nvSpPr>
            <p:spPr>
              <a:xfrm>
                <a:off x="1095649" y="175279"/>
                <a:ext cx="2701273" cy="8026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7075" lIns="27075" spcFirstLastPara="1" rIns="27075" wrap="square" tIns="27075">
                <a:sp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C5C5C"/>
                  </a:buClr>
                  <a:buSzPts val="1800"/>
                  <a:buFont typeface="Open Sans"/>
                  <a:buNone/>
                </a:pPr>
                <a:r>
                  <a:rPr b="0" i="0" lang="ru-RU" sz="1800" u="none" cap="none" strike="noStrike">
                    <a:solidFill>
                      <a:srgbClr val="5C5C5C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Закажи такси</a:t>
                </a:r>
                <a:endParaRPr/>
              </a:p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C5C5C"/>
                  </a:buClr>
                  <a:buSzPts val="1800"/>
                  <a:buFont typeface="Open Sans"/>
                  <a:buNone/>
                </a:pPr>
                <a:r>
                  <a:rPr b="0" i="0" lang="ru-RU" sz="1800" u="none" cap="none" strike="noStrike">
                    <a:solidFill>
                      <a:srgbClr val="5C5C5C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Поеду домой на такси</a:t>
                </a:r>
                <a:endParaRPr/>
              </a:p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C5C5C"/>
                  </a:buClr>
                  <a:buSzPts val="1800"/>
                  <a:buFont typeface="Open Sans"/>
                  <a:buNone/>
                </a:pPr>
                <a:r>
                  <a:rPr b="0" i="0" lang="ru-RU" sz="1800" u="none" cap="none" strike="noStrike">
                    <a:solidFill>
                      <a:srgbClr val="5C5C5C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Вызвать такси на работу </a:t>
                </a:r>
                <a:endParaRPr/>
              </a:p>
            </p:txBody>
          </p:sp>
          <p:pic>
            <p:nvPicPr>
              <p:cNvPr descr="taxi.png" id="91" name="Google Shape;91;p1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153170" cy="115317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2" name="Google Shape;92;p16"/>
            <p:cNvGrpSpPr/>
            <p:nvPr/>
          </p:nvGrpSpPr>
          <p:grpSpPr>
            <a:xfrm>
              <a:off x="176619" y="1964353"/>
              <a:ext cx="4727831" cy="1052101"/>
              <a:chOff x="0" y="-1339"/>
              <a:chExt cx="4727830" cy="1052100"/>
            </a:xfrm>
          </p:grpSpPr>
          <p:sp>
            <p:nvSpPr>
              <p:cNvPr id="93" name="Google Shape;93;p16"/>
              <p:cNvSpPr txBox="1"/>
              <p:nvPr/>
            </p:nvSpPr>
            <p:spPr>
              <a:xfrm>
                <a:off x="919030" y="-1339"/>
                <a:ext cx="3808800" cy="105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7075" lIns="27075" spcFirstLastPara="1" rIns="27075" wrap="square" tIns="27075">
                <a:sp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C5C5C"/>
                  </a:buClr>
                  <a:buSzPts val="1800"/>
                  <a:buFont typeface="Open Sans"/>
                  <a:buNone/>
                </a:pPr>
                <a:r>
                  <a:rPr b="0" i="0" lang="ru-RU" sz="1800" u="none" cap="none" strike="noStrike">
                    <a:solidFill>
                      <a:srgbClr val="5C5C5C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Поставь будильник на утро</a:t>
                </a:r>
                <a:endParaRPr/>
              </a:p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C5C5C"/>
                  </a:buClr>
                  <a:buSzPts val="1800"/>
                  <a:buFont typeface="Open Sans"/>
                  <a:buNone/>
                </a:pPr>
                <a:r>
                  <a:rPr b="0" i="0" lang="ru-RU" sz="1800" u="none" cap="none" strike="noStrike">
                    <a:solidFill>
                      <a:srgbClr val="5C5C5C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Разбуди меня завтра пораньше</a:t>
                </a:r>
                <a:endParaRPr/>
              </a:p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C5C5C"/>
                  </a:buClr>
                  <a:buSzPts val="1800"/>
                  <a:buFont typeface="Open Sans"/>
                  <a:buNone/>
                </a:pPr>
                <a:r>
                  <a:rPr b="0" i="0" lang="ru-RU" sz="1800" u="none" cap="none" strike="noStrike">
                    <a:solidFill>
                      <a:srgbClr val="5C5C5C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Мне нужно встать завтра не поздно</a:t>
                </a:r>
                <a:endParaRPr/>
              </a:p>
            </p:txBody>
          </p:sp>
          <p:pic>
            <p:nvPicPr>
              <p:cNvPr descr="alarm.png" id="94" name="Google Shape;94;p1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0" y="0"/>
                <a:ext cx="799932" cy="7999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5" name="Google Shape;95;p16"/>
            <p:cNvGrpSpPr/>
            <p:nvPr/>
          </p:nvGrpSpPr>
          <p:grpSpPr>
            <a:xfrm>
              <a:off x="254699" y="-1339"/>
              <a:ext cx="4066404" cy="802611"/>
              <a:chOff x="0" y="-1339"/>
              <a:chExt cx="4066403" cy="802610"/>
            </a:xfrm>
          </p:grpSpPr>
          <p:sp>
            <p:nvSpPr>
              <p:cNvPr id="96" name="Google Shape;96;p16"/>
              <p:cNvSpPr txBox="1"/>
              <p:nvPr/>
            </p:nvSpPr>
            <p:spPr>
              <a:xfrm>
                <a:off x="840950" y="-1339"/>
                <a:ext cx="3225453" cy="802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7075" lIns="27075" spcFirstLastPara="1" rIns="27075" wrap="square" tIns="27075">
                <a:sp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C5C5C"/>
                  </a:buClr>
                  <a:buSzPts val="1800"/>
                  <a:buFont typeface="Open Sans"/>
                  <a:buNone/>
                </a:pPr>
                <a:r>
                  <a:rPr b="0" i="0" lang="ru-RU" sz="1800" u="none" cap="none" strike="noStrike">
                    <a:solidFill>
                      <a:srgbClr val="5C5C5C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Хочу заказать ужин</a:t>
                </a:r>
                <a:endParaRPr/>
              </a:p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C5C5C"/>
                  </a:buClr>
                  <a:buSzPts val="1800"/>
                  <a:buFont typeface="Open Sans"/>
                  <a:buNone/>
                </a:pPr>
                <a:r>
                  <a:rPr b="0" i="0" lang="ru-RU" sz="1800" u="none" cap="none" strike="noStrike">
                    <a:solidFill>
                      <a:srgbClr val="5C5C5C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Нужна доставка еды на вечер</a:t>
                </a:r>
                <a:endParaRPr/>
              </a:p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C5C5C"/>
                  </a:buClr>
                  <a:buSzPts val="1800"/>
                  <a:buFont typeface="Open Sans"/>
                  <a:buNone/>
                </a:pPr>
                <a:r>
                  <a:rPr b="0" i="0" lang="ru-RU" sz="1800" u="none" cap="none" strike="noStrike">
                    <a:solidFill>
                      <a:srgbClr val="5C5C5C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Привези поесть на ночь </a:t>
                </a:r>
                <a:endParaRPr/>
              </a:p>
            </p:txBody>
          </p:sp>
          <p:pic>
            <p:nvPicPr>
              <p:cNvPr descr="food.png" id="97" name="Google Shape;97;p1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0" y="9966"/>
                <a:ext cx="643770" cy="7799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8" name="Google Shape;98;p16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fontScale="85000"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ct val="1000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Зачем нужны векторные представления предложений?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26" name="Google Shape;526;p43"/>
          <p:cNvPicPr preferRelativeResize="0"/>
          <p:nvPr/>
        </p:nvPicPr>
        <p:blipFill rotWithShape="1">
          <a:blip r:embed="rId3">
            <a:alphaModFix/>
          </a:blip>
          <a:srcRect b="3657" l="2318" r="1995" t="3657"/>
          <a:stretch/>
        </p:blipFill>
        <p:spPr>
          <a:xfrm>
            <a:off x="933647" y="1725349"/>
            <a:ext cx="7530706" cy="3777032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43"/>
          <p:cNvSpPr txBox="1"/>
          <p:nvPr/>
        </p:nvSpPr>
        <p:spPr>
          <a:xfrm>
            <a:off x="560067" y="1835392"/>
            <a:ext cx="300231" cy="282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  <a:endParaRPr/>
          </a:p>
        </p:txBody>
      </p:sp>
      <p:sp>
        <p:nvSpPr>
          <p:cNvPr id="528" name="Google Shape;528;p43"/>
          <p:cNvSpPr txBox="1"/>
          <p:nvPr/>
        </p:nvSpPr>
        <p:spPr>
          <a:xfrm>
            <a:off x="619846" y="2614328"/>
            <a:ext cx="180673" cy="282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/>
          </a:p>
        </p:txBody>
      </p:sp>
      <p:sp>
        <p:nvSpPr>
          <p:cNvPr id="529" name="Google Shape;529;p43"/>
          <p:cNvSpPr txBox="1"/>
          <p:nvPr/>
        </p:nvSpPr>
        <p:spPr>
          <a:xfrm>
            <a:off x="619846" y="3393265"/>
            <a:ext cx="180673" cy="282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/>
          </a:p>
        </p:txBody>
      </p:sp>
      <p:sp>
        <p:nvSpPr>
          <p:cNvPr id="530" name="Google Shape;530;p43"/>
          <p:cNvSpPr txBox="1"/>
          <p:nvPr/>
        </p:nvSpPr>
        <p:spPr>
          <a:xfrm>
            <a:off x="583613" y="4172201"/>
            <a:ext cx="253139" cy="282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-5</a:t>
            </a:r>
            <a:endParaRPr/>
          </a:p>
        </p:txBody>
      </p:sp>
      <p:sp>
        <p:nvSpPr>
          <p:cNvPr id="531" name="Google Shape;531;p43"/>
          <p:cNvSpPr txBox="1"/>
          <p:nvPr/>
        </p:nvSpPr>
        <p:spPr>
          <a:xfrm>
            <a:off x="523834" y="4951138"/>
            <a:ext cx="372697" cy="282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-10</a:t>
            </a:r>
            <a:endParaRPr/>
          </a:p>
        </p:txBody>
      </p:sp>
      <p:sp>
        <p:nvSpPr>
          <p:cNvPr id="532" name="Google Shape;532;p43"/>
          <p:cNvSpPr txBox="1"/>
          <p:nvPr/>
        </p:nvSpPr>
        <p:spPr>
          <a:xfrm>
            <a:off x="1268458" y="5592825"/>
            <a:ext cx="372697" cy="282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-20</a:t>
            </a:r>
            <a:endParaRPr/>
          </a:p>
        </p:txBody>
      </p:sp>
      <p:sp>
        <p:nvSpPr>
          <p:cNvPr id="533" name="Google Shape;533;p43"/>
          <p:cNvSpPr txBox="1"/>
          <p:nvPr/>
        </p:nvSpPr>
        <p:spPr>
          <a:xfrm>
            <a:off x="2207522" y="5592825"/>
            <a:ext cx="372697" cy="282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-15</a:t>
            </a:r>
            <a:endParaRPr/>
          </a:p>
        </p:txBody>
      </p:sp>
      <p:sp>
        <p:nvSpPr>
          <p:cNvPr id="534" name="Google Shape;534;p43"/>
          <p:cNvSpPr txBox="1"/>
          <p:nvPr/>
        </p:nvSpPr>
        <p:spPr>
          <a:xfrm>
            <a:off x="3146585" y="5592825"/>
            <a:ext cx="372697" cy="282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-10</a:t>
            </a:r>
            <a:endParaRPr/>
          </a:p>
        </p:txBody>
      </p:sp>
      <p:sp>
        <p:nvSpPr>
          <p:cNvPr id="535" name="Google Shape;535;p43"/>
          <p:cNvSpPr txBox="1"/>
          <p:nvPr/>
        </p:nvSpPr>
        <p:spPr>
          <a:xfrm>
            <a:off x="4145428" y="5592825"/>
            <a:ext cx="253139" cy="282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-5</a:t>
            </a:r>
            <a:endParaRPr/>
          </a:p>
        </p:txBody>
      </p:sp>
      <p:sp>
        <p:nvSpPr>
          <p:cNvPr id="536" name="Google Shape;536;p43"/>
          <p:cNvSpPr txBox="1"/>
          <p:nvPr/>
        </p:nvSpPr>
        <p:spPr>
          <a:xfrm>
            <a:off x="5120725" y="5592825"/>
            <a:ext cx="180672" cy="282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/>
          </a:p>
        </p:txBody>
      </p:sp>
      <p:sp>
        <p:nvSpPr>
          <p:cNvPr id="537" name="Google Shape;537;p43"/>
          <p:cNvSpPr txBox="1"/>
          <p:nvPr/>
        </p:nvSpPr>
        <p:spPr>
          <a:xfrm>
            <a:off x="6059788" y="5592825"/>
            <a:ext cx="180673" cy="282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/>
          </a:p>
        </p:txBody>
      </p:sp>
      <p:sp>
        <p:nvSpPr>
          <p:cNvPr id="538" name="Google Shape;538;p43"/>
          <p:cNvSpPr txBox="1"/>
          <p:nvPr/>
        </p:nvSpPr>
        <p:spPr>
          <a:xfrm>
            <a:off x="6939073" y="5592825"/>
            <a:ext cx="300230" cy="282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  <a:endParaRPr/>
          </a:p>
        </p:txBody>
      </p:sp>
      <p:sp>
        <p:nvSpPr>
          <p:cNvPr id="539" name="Google Shape;539;p43"/>
          <p:cNvSpPr txBox="1"/>
          <p:nvPr/>
        </p:nvSpPr>
        <p:spPr>
          <a:xfrm>
            <a:off x="7878136" y="5592825"/>
            <a:ext cx="300231" cy="282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r>
            <a:endParaRPr/>
          </a:p>
        </p:txBody>
      </p:sp>
      <p:sp>
        <p:nvSpPr>
          <p:cNvPr id="540" name="Google Shape;540;p43"/>
          <p:cNvSpPr/>
          <p:nvPr/>
        </p:nvSpPr>
        <p:spPr>
          <a:xfrm>
            <a:off x="1960398" y="3098801"/>
            <a:ext cx="6095604" cy="1988064"/>
          </a:xfrm>
          <a:custGeom>
            <a:rect b="b" l="l" r="r" t="t"/>
            <a:pathLst>
              <a:path extrusionOk="0" h="21600" w="21600">
                <a:moveTo>
                  <a:pt x="520" y="0"/>
                </a:moveTo>
                <a:cubicBezTo>
                  <a:pt x="233" y="0"/>
                  <a:pt x="0" y="894"/>
                  <a:pt x="0" y="1995"/>
                </a:cubicBezTo>
                <a:lnTo>
                  <a:pt x="0" y="17793"/>
                </a:lnTo>
                <a:cubicBezTo>
                  <a:pt x="0" y="18895"/>
                  <a:pt x="233" y="19788"/>
                  <a:pt x="520" y="19788"/>
                </a:cubicBezTo>
                <a:lnTo>
                  <a:pt x="13802" y="19788"/>
                </a:lnTo>
                <a:lnTo>
                  <a:pt x="14235" y="21600"/>
                </a:lnTo>
                <a:lnTo>
                  <a:pt x="14668" y="19788"/>
                </a:lnTo>
                <a:lnTo>
                  <a:pt x="21080" y="19788"/>
                </a:lnTo>
                <a:cubicBezTo>
                  <a:pt x="21367" y="19788"/>
                  <a:pt x="21600" y="18895"/>
                  <a:pt x="21600" y="17793"/>
                </a:cubicBezTo>
                <a:lnTo>
                  <a:pt x="21600" y="1995"/>
                </a:lnTo>
                <a:cubicBezTo>
                  <a:pt x="21600" y="894"/>
                  <a:pt x="21367" y="0"/>
                  <a:pt x="21080" y="0"/>
                </a:cubicBezTo>
                <a:lnTo>
                  <a:pt x="520" y="0"/>
                </a:lnTo>
                <a:close/>
              </a:path>
            </a:pathLst>
          </a:custGeom>
          <a:solidFill>
            <a:srgbClr val="FAFCFC">
              <a:alpha val="94117"/>
            </a:srgbClr>
          </a:solidFill>
          <a:ln cap="flat" cmpd="sng" w="25400">
            <a:solidFill>
              <a:srgbClr val="2557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43"/>
          <p:cNvSpPr/>
          <p:nvPr/>
        </p:nvSpPr>
        <p:spPr>
          <a:xfrm>
            <a:off x="5896821" y="5183895"/>
            <a:ext cx="155273" cy="155273"/>
          </a:xfrm>
          <a:prstGeom prst="ellipse">
            <a:avLst/>
          </a:prstGeom>
          <a:noFill/>
          <a:ln cap="flat" cmpd="sng" w="38100">
            <a:solidFill>
              <a:srgbClr val="A421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43"/>
          <p:cNvSpPr txBox="1"/>
          <p:nvPr/>
        </p:nvSpPr>
        <p:spPr>
          <a:xfrm>
            <a:off x="2062522" y="3149853"/>
            <a:ext cx="5891362" cy="97221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2000"/>
              <a:buFont typeface="Open Sans"/>
              <a:buNone/>
            </a:pPr>
            <a:r>
              <a:rPr b="0" i="1" lang="ru-RU" sz="20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воен. </a:t>
            </a:r>
            <a:r>
              <a:rPr b="0" i="0" lang="ru-RU" sz="20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Приспособление для производства выстрела в некоторых видах огнестрельного оружия</a:t>
            </a:r>
            <a:endParaRPr/>
          </a:p>
        </p:txBody>
      </p:sp>
      <p:sp>
        <p:nvSpPr>
          <p:cNvPr id="543" name="Google Shape;543;p43"/>
          <p:cNvSpPr txBox="1"/>
          <p:nvPr/>
        </p:nvSpPr>
        <p:spPr>
          <a:xfrm>
            <a:off x="2062522" y="4168388"/>
            <a:ext cx="4618048" cy="664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1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Бойцы положили на траву пять пулеметов и замки с трех орудий</a:t>
            </a:r>
            <a:endParaRPr/>
          </a:p>
        </p:txBody>
      </p:sp>
      <p:sp>
        <p:nvSpPr>
          <p:cNvPr id="544" name="Google Shape;544;p43"/>
          <p:cNvSpPr txBox="1"/>
          <p:nvPr/>
        </p:nvSpPr>
        <p:spPr>
          <a:xfrm>
            <a:off x="-5079" y="5625"/>
            <a:ext cx="9128758" cy="781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Модель ELMo</a:t>
            </a:r>
            <a:endParaRPr/>
          </a:p>
        </p:txBody>
      </p:sp>
      <p:sp>
        <p:nvSpPr>
          <p:cNvPr id="545" name="Google Shape;545;p43"/>
          <p:cNvSpPr txBox="1"/>
          <p:nvPr/>
        </p:nvSpPr>
        <p:spPr>
          <a:xfrm>
            <a:off x="469900" y="787400"/>
            <a:ext cx="84069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360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Проекция ELMo векторов слова “замок” на двумерную плоскость: видим, как разделяются смыслы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50" name="Google Shape;550;p44"/>
          <p:cNvPicPr preferRelativeResize="0"/>
          <p:nvPr/>
        </p:nvPicPr>
        <p:blipFill rotWithShape="1">
          <a:blip r:embed="rId3">
            <a:alphaModFix/>
          </a:blip>
          <a:srcRect b="3657" l="2318" r="1995" t="3657"/>
          <a:stretch/>
        </p:blipFill>
        <p:spPr>
          <a:xfrm>
            <a:off x="933647" y="1725349"/>
            <a:ext cx="7530706" cy="3777032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4"/>
          <p:cNvSpPr txBox="1"/>
          <p:nvPr/>
        </p:nvSpPr>
        <p:spPr>
          <a:xfrm>
            <a:off x="560067" y="1835392"/>
            <a:ext cx="300231" cy="282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  <a:endParaRPr/>
          </a:p>
        </p:txBody>
      </p:sp>
      <p:sp>
        <p:nvSpPr>
          <p:cNvPr id="552" name="Google Shape;552;p44"/>
          <p:cNvSpPr txBox="1"/>
          <p:nvPr/>
        </p:nvSpPr>
        <p:spPr>
          <a:xfrm>
            <a:off x="619846" y="2614328"/>
            <a:ext cx="180673" cy="282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/>
          </a:p>
        </p:txBody>
      </p:sp>
      <p:sp>
        <p:nvSpPr>
          <p:cNvPr id="553" name="Google Shape;553;p44"/>
          <p:cNvSpPr txBox="1"/>
          <p:nvPr/>
        </p:nvSpPr>
        <p:spPr>
          <a:xfrm>
            <a:off x="619846" y="3393265"/>
            <a:ext cx="180673" cy="282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/>
          </a:p>
        </p:txBody>
      </p:sp>
      <p:sp>
        <p:nvSpPr>
          <p:cNvPr id="554" name="Google Shape;554;p44"/>
          <p:cNvSpPr txBox="1"/>
          <p:nvPr/>
        </p:nvSpPr>
        <p:spPr>
          <a:xfrm>
            <a:off x="583613" y="4172201"/>
            <a:ext cx="253139" cy="282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-5</a:t>
            </a:r>
            <a:endParaRPr/>
          </a:p>
        </p:txBody>
      </p:sp>
      <p:sp>
        <p:nvSpPr>
          <p:cNvPr id="555" name="Google Shape;555;p44"/>
          <p:cNvSpPr txBox="1"/>
          <p:nvPr/>
        </p:nvSpPr>
        <p:spPr>
          <a:xfrm>
            <a:off x="523834" y="4951138"/>
            <a:ext cx="372697" cy="282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-10</a:t>
            </a:r>
            <a:endParaRPr/>
          </a:p>
        </p:txBody>
      </p:sp>
      <p:sp>
        <p:nvSpPr>
          <p:cNvPr id="556" name="Google Shape;556;p44"/>
          <p:cNvSpPr txBox="1"/>
          <p:nvPr/>
        </p:nvSpPr>
        <p:spPr>
          <a:xfrm>
            <a:off x="1268458" y="5592825"/>
            <a:ext cx="372697" cy="282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-20</a:t>
            </a:r>
            <a:endParaRPr/>
          </a:p>
        </p:txBody>
      </p:sp>
      <p:sp>
        <p:nvSpPr>
          <p:cNvPr id="557" name="Google Shape;557;p44"/>
          <p:cNvSpPr txBox="1"/>
          <p:nvPr/>
        </p:nvSpPr>
        <p:spPr>
          <a:xfrm>
            <a:off x="2207522" y="5592825"/>
            <a:ext cx="372697" cy="282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-15</a:t>
            </a:r>
            <a:endParaRPr/>
          </a:p>
        </p:txBody>
      </p:sp>
      <p:sp>
        <p:nvSpPr>
          <p:cNvPr id="558" name="Google Shape;558;p44"/>
          <p:cNvSpPr txBox="1"/>
          <p:nvPr/>
        </p:nvSpPr>
        <p:spPr>
          <a:xfrm>
            <a:off x="3146585" y="5592825"/>
            <a:ext cx="372697" cy="282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-10</a:t>
            </a:r>
            <a:endParaRPr/>
          </a:p>
        </p:txBody>
      </p:sp>
      <p:sp>
        <p:nvSpPr>
          <p:cNvPr id="559" name="Google Shape;559;p44"/>
          <p:cNvSpPr txBox="1"/>
          <p:nvPr/>
        </p:nvSpPr>
        <p:spPr>
          <a:xfrm>
            <a:off x="4145428" y="5592825"/>
            <a:ext cx="253139" cy="282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-5</a:t>
            </a:r>
            <a:endParaRPr/>
          </a:p>
        </p:txBody>
      </p:sp>
      <p:sp>
        <p:nvSpPr>
          <p:cNvPr id="560" name="Google Shape;560;p44"/>
          <p:cNvSpPr txBox="1"/>
          <p:nvPr/>
        </p:nvSpPr>
        <p:spPr>
          <a:xfrm>
            <a:off x="5120725" y="5592825"/>
            <a:ext cx="180672" cy="282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/>
          </a:p>
        </p:txBody>
      </p:sp>
      <p:sp>
        <p:nvSpPr>
          <p:cNvPr id="561" name="Google Shape;561;p44"/>
          <p:cNvSpPr txBox="1"/>
          <p:nvPr/>
        </p:nvSpPr>
        <p:spPr>
          <a:xfrm>
            <a:off x="6059788" y="5592825"/>
            <a:ext cx="180673" cy="282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/>
          </a:p>
        </p:txBody>
      </p:sp>
      <p:sp>
        <p:nvSpPr>
          <p:cNvPr id="562" name="Google Shape;562;p44"/>
          <p:cNvSpPr txBox="1"/>
          <p:nvPr/>
        </p:nvSpPr>
        <p:spPr>
          <a:xfrm>
            <a:off x="6939073" y="5592825"/>
            <a:ext cx="300230" cy="282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  <a:endParaRPr/>
          </a:p>
        </p:txBody>
      </p:sp>
      <p:sp>
        <p:nvSpPr>
          <p:cNvPr id="563" name="Google Shape;563;p44"/>
          <p:cNvSpPr txBox="1"/>
          <p:nvPr/>
        </p:nvSpPr>
        <p:spPr>
          <a:xfrm>
            <a:off x="7878136" y="5592825"/>
            <a:ext cx="300231" cy="282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r>
            <a:endParaRPr/>
          </a:p>
        </p:txBody>
      </p:sp>
      <p:sp>
        <p:nvSpPr>
          <p:cNvPr id="564" name="Google Shape;564;p44"/>
          <p:cNvSpPr/>
          <p:nvPr/>
        </p:nvSpPr>
        <p:spPr>
          <a:xfrm>
            <a:off x="2408168" y="2768421"/>
            <a:ext cx="5122932" cy="931467"/>
          </a:xfrm>
          <a:custGeom>
            <a:rect b="b" l="l" r="r" t="t"/>
            <a:pathLst>
              <a:path extrusionOk="0" h="21600" w="21600">
                <a:moveTo>
                  <a:pt x="16471" y="0"/>
                </a:moveTo>
                <a:lnTo>
                  <a:pt x="16038" y="3148"/>
                </a:lnTo>
                <a:lnTo>
                  <a:pt x="519" y="3148"/>
                </a:lnTo>
                <a:cubicBezTo>
                  <a:pt x="232" y="3148"/>
                  <a:pt x="0" y="4316"/>
                  <a:pt x="0" y="5761"/>
                </a:cubicBezTo>
                <a:lnTo>
                  <a:pt x="0" y="18986"/>
                </a:lnTo>
                <a:cubicBezTo>
                  <a:pt x="0" y="20432"/>
                  <a:pt x="232" y="21600"/>
                  <a:pt x="519" y="21600"/>
                </a:cubicBezTo>
                <a:lnTo>
                  <a:pt x="21079" y="21600"/>
                </a:lnTo>
                <a:cubicBezTo>
                  <a:pt x="21366" y="21600"/>
                  <a:pt x="21600" y="20432"/>
                  <a:pt x="21600" y="18986"/>
                </a:cubicBezTo>
                <a:lnTo>
                  <a:pt x="21600" y="5761"/>
                </a:lnTo>
                <a:cubicBezTo>
                  <a:pt x="21600" y="4316"/>
                  <a:pt x="21366" y="3148"/>
                  <a:pt x="21079" y="3148"/>
                </a:cubicBezTo>
                <a:lnTo>
                  <a:pt x="16903" y="3148"/>
                </a:lnTo>
                <a:lnTo>
                  <a:pt x="16471" y="0"/>
                </a:lnTo>
                <a:close/>
              </a:path>
            </a:pathLst>
          </a:custGeom>
          <a:solidFill>
            <a:srgbClr val="FAFCFC">
              <a:alpha val="94117"/>
            </a:srgbClr>
          </a:solidFill>
          <a:ln cap="flat" cmpd="sng" w="25400">
            <a:solidFill>
              <a:srgbClr val="2557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44"/>
          <p:cNvSpPr/>
          <p:nvPr/>
        </p:nvSpPr>
        <p:spPr>
          <a:xfrm>
            <a:off x="5896821" y="2526083"/>
            <a:ext cx="155273" cy="155272"/>
          </a:xfrm>
          <a:prstGeom prst="ellipse">
            <a:avLst/>
          </a:prstGeom>
          <a:noFill/>
          <a:ln cap="flat" cmpd="sng" w="38100">
            <a:solidFill>
              <a:srgbClr val="A421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44"/>
          <p:cNvSpPr txBox="1"/>
          <p:nvPr/>
        </p:nvSpPr>
        <p:spPr>
          <a:xfrm>
            <a:off x="2479447" y="2969714"/>
            <a:ext cx="4854768" cy="664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2000"/>
              <a:buFont typeface="Open Sans"/>
              <a:buNone/>
            </a:pPr>
            <a:r>
              <a:rPr b="0" i="1" lang="ru-RU" sz="20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архит. </a:t>
            </a:r>
            <a:r>
              <a:rPr b="0" i="0" lang="ru-RU" sz="20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Центральный камень в вершине свода, арки</a:t>
            </a:r>
            <a:endParaRPr/>
          </a:p>
        </p:txBody>
      </p:sp>
      <p:sp>
        <p:nvSpPr>
          <p:cNvPr id="567" name="Google Shape;567;p44"/>
          <p:cNvSpPr txBox="1"/>
          <p:nvPr/>
        </p:nvSpPr>
        <p:spPr>
          <a:xfrm>
            <a:off x="-5079" y="5625"/>
            <a:ext cx="9128758" cy="781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Модель ELMo</a:t>
            </a:r>
            <a:endParaRPr/>
          </a:p>
        </p:txBody>
      </p:sp>
      <p:sp>
        <p:nvSpPr>
          <p:cNvPr id="568" name="Google Shape;568;p44"/>
          <p:cNvSpPr txBox="1"/>
          <p:nvPr/>
        </p:nvSpPr>
        <p:spPr>
          <a:xfrm>
            <a:off x="469900" y="787400"/>
            <a:ext cx="84069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360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Проекция ELMo векторов слова “замок” на двумерную плоскость: видим, как разделяются смыслы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5"/>
          <p:cNvSpPr txBox="1"/>
          <p:nvPr>
            <p:ph type="title"/>
          </p:nvPr>
        </p:nvSpPr>
        <p:spPr>
          <a:xfrm>
            <a:off x="742384" y="2897109"/>
            <a:ext cx="8401615" cy="39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3200"/>
              <a:buFont typeface="Open Sans"/>
              <a:buNone/>
            </a:pPr>
            <a:r>
              <a:rPr lang="ru-RU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Вторая модель на улице Сезам. BERT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6"/>
          <p:cNvSpPr txBox="1"/>
          <p:nvPr/>
        </p:nvSpPr>
        <p:spPr>
          <a:xfrm>
            <a:off x="-65185" y="93819"/>
            <a:ext cx="9128758" cy="545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Модель BERT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9" name="Google Shape;579;p46"/>
          <p:cNvSpPr txBox="1"/>
          <p:nvPr/>
        </p:nvSpPr>
        <p:spPr>
          <a:xfrm>
            <a:off x="4600035" y="870748"/>
            <a:ext cx="1759348" cy="356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2000"/>
              <a:buFont typeface="Open Sans"/>
              <a:buNone/>
            </a:pPr>
            <a:r>
              <a:t/>
            </a:r>
            <a:endParaRPr b="0" i="0" sz="20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0" name="Google Shape;580;p46"/>
          <p:cNvSpPr/>
          <p:nvPr/>
        </p:nvSpPr>
        <p:spPr>
          <a:xfrm>
            <a:off x="6229257" y="639173"/>
            <a:ext cx="2497478" cy="1270001"/>
          </a:xfrm>
          <a:prstGeom prst="roundRect">
            <a:avLst>
              <a:gd fmla="val 15000" name="adj"/>
            </a:avLst>
          </a:prstGeom>
          <a:solidFill>
            <a:srgbClr val="FFFFC7"/>
          </a:solidFill>
          <a:ln cap="flat" cmpd="sng" w="25400">
            <a:solidFill>
              <a:srgbClr val="D2CB4F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1" name="Google Shape;581;p46"/>
          <p:cNvGrpSpPr/>
          <p:nvPr/>
        </p:nvGrpSpPr>
        <p:grpSpPr>
          <a:xfrm>
            <a:off x="7303080" y="760339"/>
            <a:ext cx="1290935" cy="1011510"/>
            <a:chOff x="-78768" y="-84543"/>
            <a:chExt cx="1290934" cy="1011508"/>
          </a:xfrm>
        </p:grpSpPr>
        <p:pic>
          <p:nvPicPr>
            <p:cNvPr descr="Rounded Rectangle Rounded rectangle" id="582" name="Google Shape;582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78768" y="-84543"/>
              <a:ext cx="1290934" cy="198864"/>
            </a:xfrm>
            <a:prstGeom prst="rect">
              <a:avLst/>
            </a:prstGeom>
            <a:noFill/>
            <a:ln>
              <a:noFill/>
            </a:ln>
            <a:effectLst>
              <a:outerShdw blurRad="63500" rotWithShape="0" dir="5400000" dist="25400">
                <a:srgbClr val="000000">
                  <a:alpha val="49803"/>
                </a:srgbClr>
              </a:outerShdw>
            </a:effectLst>
          </p:spPr>
        </p:pic>
        <p:sp>
          <p:nvSpPr>
            <p:cNvPr id="583" name="Google Shape;583;p46"/>
            <p:cNvSpPr/>
            <p:nvPr/>
          </p:nvSpPr>
          <p:spPr>
            <a:xfrm>
              <a:off x="166064" y="156146"/>
              <a:ext cx="330356" cy="330356"/>
            </a:xfrm>
            <a:prstGeom prst="ellipse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24200" lIns="24200" spcFirstLastPara="1" rIns="24200" wrap="square" tIns="24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46"/>
            <p:cNvSpPr/>
            <p:nvPr/>
          </p:nvSpPr>
          <p:spPr>
            <a:xfrm>
              <a:off x="624465" y="156146"/>
              <a:ext cx="330356" cy="330356"/>
            </a:xfrm>
            <a:prstGeom prst="ellipse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24200" lIns="24200" spcFirstLastPara="1" rIns="24200" wrap="square" tIns="24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46"/>
            <p:cNvSpPr/>
            <p:nvPr/>
          </p:nvSpPr>
          <p:spPr>
            <a:xfrm>
              <a:off x="307819" y="287353"/>
              <a:ext cx="122574" cy="122574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24200" lIns="24200" spcFirstLastPara="1" rIns="24200" wrap="square" tIns="24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46"/>
            <p:cNvSpPr/>
            <p:nvPr/>
          </p:nvSpPr>
          <p:spPr>
            <a:xfrm>
              <a:off x="685737" y="281792"/>
              <a:ext cx="122574" cy="122574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24200" lIns="24200" spcFirstLastPara="1" rIns="24200" wrap="square" tIns="24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87" name="Google Shape;587;p46"/>
            <p:cNvCxnSpPr/>
            <p:nvPr/>
          </p:nvCxnSpPr>
          <p:spPr>
            <a:xfrm>
              <a:off x="0" y="869979"/>
              <a:ext cx="1133399" cy="1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63500" rotWithShape="0" dir="5400000" dist="25400">
                <a:srgbClr val="000000">
                  <a:alpha val="49803"/>
                </a:srgbClr>
              </a:outerShdw>
            </a:effectLst>
          </p:spPr>
        </p:cxnSp>
        <p:sp>
          <p:nvSpPr>
            <p:cNvPr id="588" name="Google Shape;588;p46"/>
            <p:cNvSpPr/>
            <p:nvPr/>
          </p:nvSpPr>
          <p:spPr>
            <a:xfrm>
              <a:off x="367865" y="368784"/>
              <a:ext cx="397668" cy="558181"/>
            </a:xfrm>
            <a:custGeom>
              <a:rect b="b" l="l" r="r" t="t"/>
              <a:pathLst>
                <a:path extrusionOk="0" h="20347" w="19662">
                  <a:moveTo>
                    <a:pt x="17974" y="5967"/>
                  </a:moveTo>
                  <a:cubicBezTo>
                    <a:pt x="19660" y="9446"/>
                    <a:pt x="20647" y="13545"/>
                    <a:pt x="18160" y="16702"/>
                  </a:cubicBezTo>
                  <a:cubicBezTo>
                    <a:pt x="14406" y="21466"/>
                    <a:pt x="5437" y="21598"/>
                    <a:pt x="1604" y="16876"/>
                  </a:cubicBezTo>
                  <a:cubicBezTo>
                    <a:pt x="-953" y="13725"/>
                    <a:pt x="-70" y="9467"/>
                    <a:pt x="1595" y="5967"/>
                  </a:cubicBezTo>
                  <a:cubicBezTo>
                    <a:pt x="3208" y="2578"/>
                    <a:pt x="6000" y="-2"/>
                    <a:pt x="9785" y="0"/>
                  </a:cubicBezTo>
                  <a:cubicBezTo>
                    <a:pt x="13585" y="3"/>
                    <a:pt x="16346" y="2608"/>
                    <a:pt x="17974" y="5967"/>
                  </a:cubicBezTo>
                  <a:close/>
                </a:path>
              </a:pathLst>
            </a:custGeom>
            <a:solidFill>
              <a:srgbClr val="E2743D"/>
            </a:solidFill>
            <a:ln>
              <a:noFill/>
            </a:ln>
            <a:effectLst>
              <a:outerShdw blurRad="635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24200" lIns="24200" spcFirstLastPara="1" rIns="24200" wrap="square" tIns="24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9" name="Google Shape;589;p46"/>
          <p:cNvSpPr txBox="1"/>
          <p:nvPr/>
        </p:nvSpPr>
        <p:spPr>
          <a:xfrm>
            <a:off x="464303" y="2309952"/>
            <a:ext cx="8262300" cy="35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2286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960"/>
              <a:buFont typeface="Open Sans"/>
              <a:buChar char="•"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Новая парадигма в обработке текстов: </a:t>
            </a:r>
            <a:r>
              <a:rPr b="1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дообучаем</a:t>
            </a: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 большую </a:t>
            </a:r>
            <a:r>
              <a:rPr b="1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предобученную</a:t>
            </a: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 модель для частных задач</a:t>
            </a:r>
            <a:endParaRPr sz="1000"/>
          </a:p>
          <a:p>
            <a:pPr indent="-228600" lvl="0" marL="254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2960"/>
              <a:buFont typeface="Open Sans"/>
              <a:buChar char="•"/>
            </a:pPr>
            <a:r>
              <a:rPr b="1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Предобученная модель </a:t>
            </a: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уже очень много знает о языке</a:t>
            </a:r>
            <a:endParaRPr sz="1000"/>
          </a:p>
          <a:p>
            <a:pPr indent="-228600" lvl="0" marL="254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2960"/>
              <a:buFont typeface="Open Sans"/>
              <a:buChar char="•"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Использование </a:t>
            </a:r>
            <a:r>
              <a:rPr b="1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предобученных</a:t>
            </a: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 моделей открывает новые перспективы: меньше данных, показатели качества выше, время дообучения меньше</a:t>
            </a:r>
            <a:endParaRPr sz="1000"/>
          </a:p>
          <a:p>
            <a:pPr indent="-228600" lvl="0" marL="254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2960"/>
              <a:buFont typeface="Open Sans"/>
              <a:buChar char="•"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Однако </a:t>
            </a:r>
            <a:r>
              <a:rPr b="1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предобучение</a:t>
            </a: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 может длится несколько недель</a:t>
            </a:r>
            <a:endParaRPr sz="1000"/>
          </a:p>
          <a:p>
            <a:pPr indent="-40640" lvl="0" marL="254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3360"/>
              <a:buFont typeface="Open Sans"/>
              <a:buNone/>
            </a:pPr>
            <a:r>
              <a:t/>
            </a:r>
            <a:endParaRPr b="1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0" name="Google Shape;590;p46"/>
          <p:cNvSpPr txBox="1"/>
          <p:nvPr/>
        </p:nvSpPr>
        <p:spPr>
          <a:xfrm>
            <a:off x="413211" y="5559135"/>
            <a:ext cx="7722644" cy="879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-2794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Char char="●"/>
            </a:pPr>
            <a:r>
              <a:rPr b="0" i="1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Jacob Devlin, Ming-Wei Chang, Kenton Lee, Kristina Toutanova. "BERT: Pre-training of Deep Bidirectional Transformers for Language Understanding.” NAACL-HLT, 2019</a:t>
            </a:r>
            <a:endParaRPr/>
          </a:p>
        </p:txBody>
      </p:sp>
      <p:sp>
        <p:nvSpPr>
          <p:cNvPr id="591" name="Google Shape;591;p46"/>
          <p:cNvSpPr/>
          <p:nvPr/>
        </p:nvSpPr>
        <p:spPr>
          <a:xfrm>
            <a:off x="452971" y="707928"/>
            <a:ext cx="457200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49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060"/>
              <a:buFont typeface="Open Sans"/>
              <a:buChar char="•"/>
            </a:pPr>
            <a:r>
              <a:rPr b="0" i="0" lang="ru-RU" sz="2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Появилась в конце 2018 года и произвела настоящий прорыв, установив новые рекорды в большей части задач</a:t>
            </a:r>
            <a:endParaRPr sz="11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7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Архитектура Трансформер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7" name="Google Shape;597;p47"/>
          <p:cNvSpPr txBox="1"/>
          <p:nvPr/>
        </p:nvSpPr>
        <p:spPr>
          <a:xfrm>
            <a:off x="413211" y="5559135"/>
            <a:ext cx="7722644" cy="879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-2794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Char char="●"/>
            </a:pPr>
            <a:r>
              <a:rPr b="0" i="1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Ashish Vaswani, Noam Shazeer, Niki Parmar, Jakob Uszkoreit, Llion Jones, Aidan N. Gomez, Łukasz Kaiser, Illia Polosukhin. "Attention is all you need.” NeurIPS, 2017.</a:t>
            </a:r>
            <a:endParaRPr/>
          </a:p>
        </p:txBody>
      </p:sp>
      <p:sp>
        <p:nvSpPr>
          <p:cNvPr id="598" name="Google Shape;598;p47"/>
          <p:cNvSpPr/>
          <p:nvPr/>
        </p:nvSpPr>
        <p:spPr>
          <a:xfrm>
            <a:off x="5805069" y="772198"/>
            <a:ext cx="1778611" cy="445924"/>
          </a:xfrm>
          <a:prstGeom prst="roundRect">
            <a:avLst>
              <a:gd fmla="val 14905" name="adj"/>
            </a:avLst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9" name="Google Shape;599;p47"/>
          <p:cNvSpPr/>
          <p:nvPr/>
        </p:nvSpPr>
        <p:spPr>
          <a:xfrm>
            <a:off x="1410120" y="1364060"/>
            <a:ext cx="6538800" cy="3458400"/>
          </a:xfrm>
          <a:prstGeom prst="roundRect">
            <a:avLst>
              <a:gd fmla="val 2600" name="adj"/>
            </a:avLst>
          </a:prstGeom>
          <a:noFill/>
          <a:ln cap="flat" cmpd="sng" w="34925">
            <a:solidFill>
              <a:srgbClr val="ABB6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0" name="Google Shape;600;p47"/>
          <p:cNvSpPr txBox="1"/>
          <p:nvPr/>
        </p:nvSpPr>
        <p:spPr>
          <a:xfrm>
            <a:off x="5867434" y="816830"/>
            <a:ext cx="1703633" cy="356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I am a student</a:t>
            </a:r>
            <a:endParaRPr/>
          </a:p>
        </p:txBody>
      </p:sp>
      <p:sp>
        <p:nvSpPr>
          <p:cNvPr id="601" name="Google Shape;601;p47"/>
          <p:cNvSpPr txBox="1"/>
          <p:nvPr/>
        </p:nvSpPr>
        <p:spPr>
          <a:xfrm>
            <a:off x="1489152" y="1412225"/>
            <a:ext cx="18579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2" name="Google Shape;602;p47"/>
          <p:cNvSpPr txBox="1"/>
          <p:nvPr/>
        </p:nvSpPr>
        <p:spPr>
          <a:xfrm>
            <a:off x="5489050" y="1413325"/>
            <a:ext cx="19707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декодировщик</a:t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3" name="Google Shape;603;p47"/>
          <p:cNvSpPr/>
          <p:nvPr/>
        </p:nvSpPr>
        <p:spPr>
          <a:xfrm>
            <a:off x="1498267" y="1785206"/>
            <a:ext cx="2374707" cy="2881247"/>
          </a:xfrm>
          <a:prstGeom prst="roundRect">
            <a:avLst>
              <a:gd fmla="val 5549" name="adj"/>
            </a:avLst>
          </a:prstGeom>
          <a:noFill/>
          <a:ln cap="rnd" cmpd="sng" w="25400">
            <a:solidFill>
              <a:schemeClr val="accent1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4" name="Google Shape;604;p47"/>
          <p:cNvSpPr/>
          <p:nvPr/>
        </p:nvSpPr>
        <p:spPr>
          <a:xfrm>
            <a:off x="5477463" y="1785206"/>
            <a:ext cx="2374708" cy="2881247"/>
          </a:xfrm>
          <a:prstGeom prst="roundRect">
            <a:avLst>
              <a:gd fmla="val 5549" name="adj"/>
            </a:avLst>
          </a:prstGeom>
          <a:noFill/>
          <a:ln cap="rnd" cmpd="sng" w="25400">
            <a:solidFill>
              <a:schemeClr val="accent1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05" name="Google Shape;605;p47"/>
          <p:cNvGrpSpPr/>
          <p:nvPr/>
        </p:nvGrpSpPr>
        <p:grpSpPr>
          <a:xfrm>
            <a:off x="1597060" y="1887500"/>
            <a:ext cx="2177120" cy="458377"/>
            <a:chOff x="0" y="-5442"/>
            <a:chExt cx="2177120" cy="458377"/>
          </a:xfrm>
        </p:grpSpPr>
        <p:sp>
          <p:nvSpPr>
            <p:cNvPr id="606" name="Google Shape;606;p47"/>
            <p:cNvSpPr/>
            <p:nvPr/>
          </p:nvSpPr>
          <p:spPr>
            <a:xfrm>
              <a:off x="0" y="0"/>
              <a:ext cx="2177120" cy="314999"/>
            </a:xfrm>
            <a:prstGeom prst="roundRect">
              <a:avLst>
                <a:gd fmla="val 24760" name="adj"/>
              </a:avLst>
            </a:prstGeom>
            <a:solidFill>
              <a:srgbClr val="CBD8E9"/>
            </a:solidFill>
            <a:ln cap="flat" cmpd="sng" w="25400">
              <a:solidFill>
                <a:srgbClr val="ABB6C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200" lIns="24200" spcFirstLastPara="1" rIns="24200" wrap="square" tIns="24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7" name="Google Shape;607;p47"/>
            <p:cNvSpPr txBox="1"/>
            <p:nvPr/>
          </p:nvSpPr>
          <p:spPr>
            <a:xfrm>
              <a:off x="582916" y="-5442"/>
              <a:ext cx="1167000" cy="32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200" lIns="24200" spcFirstLastPara="1" rIns="24200" wrap="square" tIns="242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1800"/>
                <a:buFont typeface="Open Sans"/>
                <a:buNone/>
              </a:pPr>
              <a:r>
                <a:rPr b="0" i="0" lang="ru-RU" sz="18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rPr>
                <a:t>ENCODER</a:t>
              </a:r>
              <a:endParaRPr/>
            </a:p>
          </p:txBody>
        </p:sp>
        <p:cxnSp>
          <p:nvCxnSpPr>
            <p:cNvPr id="608" name="Google Shape;608;p47"/>
            <p:cNvCxnSpPr/>
            <p:nvPr/>
          </p:nvCxnSpPr>
          <p:spPr>
            <a:xfrm flipH="1" rot="10800000">
              <a:off x="1092285" y="305560"/>
              <a:ext cx="1" cy="147375"/>
            </a:xfrm>
            <a:prstGeom prst="straightConnector1">
              <a:avLst/>
            </a:prstGeom>
            <a:noFill/>
            <a:ln cap="flat" cmpd="sng" w="12700">
              <a:solidFill>
                <a:srgbClr val="2557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609" name="Google Shape;609;p47"/>
          <p:cNvGrpSpPr/>
          <p:nvPr/>
        </p:nvGrpSpPr>
        <p:grpSpPr>
          <a:xfrm>
            <a:off x="1597060" y="2346625"/>
            <a:ext cx="2177122" cy="458385"/>
            <a:chOff x="0" y="-5449"/>
            <a:chExt cx="2177120" cy="458384"/>
          </a:xfrm>
        </p:grpSpPr>
        <p:sp>
          <p:nvSpPr>
            <p:cNvPr id="610" name="Google Shape;610;p47"/>
            <p:cNvSpPr/>
            <p:nvPr/>
          </p:nvSpPr>
          <p:spPr>
            <a:xfrm>
              <a:off x="0" y="0"/>
              <a:ext cx="2177120" cy="314999"/>
            </a:xfrm>
            <a:prstGeom prst="roundRect">
              <a:avLst>
                <a:gd fmla="val 24760" name="adj"/>
              </a:avLst>
            </a:prstGeom>
            <a:solidFill>
              <a:srgbClr val="CBD8E9"/>
            </a:solidFill>
            <a:ln cap="flat" cmpd="sng" w="25400">
              <a:solidFill>
                <a:srgbClr val="ABB6C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200" lIns="24200" spcFirstLastPara="1" rIns="24200" wrap="square" tIns="24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1" name="Google Shape;611;p47"/>
            <p:cNvSpPr txBox="1"/>
            <p:nvPr/>
          </p:nvSpPr>
          <p:spPr>
            <a:xfrm>
              <a:off x="582915" y="-5449"/>
              <a:ext cx="1167000" cy="32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200" lIns="24200" spcFirstLastPara="1" rIns="24200" wrap="square" tIns="242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1800"/>
                <a:buFont typeface="Open Sans"/>
                <a:buNone/>
              </a:pPr>
              <a:r>
                <a:rPr b="0" i="0" lang="ru-RU" sz="18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rPr>
                <a:t>ENCODER</a:t>
              </a:r>
              <a:endParaRPr/>
            </a:p>
          </p:txBody>
        </p:sp>
        <p:cxnSp>
          <p:nvCxnSpPr>
            <p:cNvPr id="612" name="Google Shape;612;p47"/>
            <p:cNvCxnSpPr/>
            <p:nvPr/>
          </p:nvCxnSpPr>
          <p:spPr>
            <a:xfrm flipH="1" rot="10800000">
              <a:off x="1092285" y="305560"/>
              <a:ext cx="1" cy="147375"/>
            </a:xfrm>
            <a:prstGeom prst="straightConnector1">
              <a:avLst/>
            </a:prstGeom>
            <a:noFill/>
            <a:ln cap="flat" cmpd="sng" w="12700">
              <a:solidFill>
                <a:srgbClr val="2557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613" name="Google Shape;613;p47"/>
          <p:cNvGrpSpPr/>
          <p:nvPr/>
        </p:nvGrpSpPr>
        <p:grpSpPr>
          <a:xfrm>
            <a:off x="1597060" y="2792925"/>
            <a:ext cx="2177122" cy="458388"/>
            <a:chOff x="0" y="-5451"/>
            <a:chExt cx="2177120" cy="458386"/>
          </a:xfrm>
        </p:grpSpPr>
        <p:sp>
          <p:nvSpPr>
            <p:cNvPr id="614" name="Google Shape;614;p47"/>
            <p:cNvSpPr/>
            <p:nvPr/>
          </p:nvSpPr>
          <p:spPr>
            <a:xfrm>
              <a:off x="0" y="0"/>
              <a:ext cx="2177120" cy="314999"/>
            </a:xfrm>
            <a:prstGeom prst="roundRect">
              <a:avLst>
                <a:gd fmla="val 24760" name="adj"/>
              </a:avLst>
            </a:prstGeom>
            <a:solidFill>
              <a:srgbClr val="CBD8E9"/>
            </a:solidFill>
            <a:ln cap="flat" cmpd="sng" w="25400">
              <a:solidFill>
                <a:srgbClr val="ABB6C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200" lIns="24200" spcFirstLastPara="1" rIns="24200" wrap="square" tIns="24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5" name="Google Shape;615;p47"/>
            <p:cNvSpPr txBox="1"/>
            <p:nvPr/>
          </p:nvSpPr>
          <p:spPr>
            <a:xfrm>
              <a:off x="582916" y="-5451"/>
              <a:ext cx="1167000" cy="32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200" lIns="24200" spcFirstLastPara="1" rIns="24200" wrap="square" tIns="242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1800"/>
                <a:buFont typeface="Open Sans"/>
                <a:buNone/>
              </a:pPr>
              <a:r>
                <a:rPr b="0" i="0" lang="ru-RU" sz="18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rPr>
                <a:t>ENCODER</a:t>
              </a:r>
              <a:endParaRPr/>
            </a:p>
          </p:txBody>
        </p:sp>
        <p:cxnSp>
          <p:nvCxnSpPr>
            <p:cNvPr id="616" name="Google Shape;616;p47"/>
            <p:cNvCxnSpPr/>
            <p:nvPr/>
          </p:nvCxnSpPr>
          <p:spPr>
            <a:xfrm flipH="1" rot="10800000">
              <a:off x="1092285" y="305560"/>
              <a:ext cx="1" cy="147375"/>
            </a:xfrm>
            <a:prstGeom prst="straightConnector1">
              <a:avLst/>
            </a:prstGeom>
            <a:noFill/>
            <a:ln cap="flat" cmpd="sng" w="12700">
              <a:solidFill>
                <a:srgbClr val="2557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617" name="Google Shape;617;p47"/>
          <p:cNvGrpSpPr/>
          <p:nvPr/>
        </p:nvGrpSpPr>
        <p:grpSpPr>
          <a:xfrm>
            <a:off x="1597060" y="3244900"/>
            <a:ext cx="2177122" cy="458389"/>
            <a:chOff x="0" y="-5453"/>
            <a:chExt cx="2177120" cy="458388"/>
          </a:xfrm>
        </p:grpSpPr>
        <p:sp>
          <p:nvSpPr>
            <p:cNvPr id="618" name="Google Shape;618;p47"/>
            <p:cNvSpPr/>
            <p:nvPr/>
          </p:nvSpPr>
          <p:spPr>
            <a:xfrm>
              <a:off x="0" y="0"/>
              <a:ext cx="2177120" cy="314999"/>
            </a:xfrm>
            <a:prstGeom prst="roundRect">
              <a:avLst>
                <a:gd fmla="val 24760" name="adj"/>
              </a:avLst>
            </a:prstGeom>
            <a:solidFill>
              <a:srgbClr val="CBD8E9"/>
            </a:solidFill>
            <a:ln cap="flat" cmpd="sng" w="25400">
              <a:solidFill>
                <a:srgbClr val="ABB6C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200" lIns="24200" spcFirstLastPara="1" rIns="24200" wrap="square" tIns="24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9" name="Google Shape;619;p47"/>
            <p:cNvSpPr txBox="1"/>
            <p:nvPr/>
          </p:nvSpPr>
          <p:spPr>
            <a:xfrm>
              <a:off x="582915" y="-5453"/>
              <a:ext cx="1167000" cy="32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200" lIns="24200" spcFirstLastPara="1" rIns="24200" wrap="square" tIns="242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1800"/>
                <a:buFont typeface="Open Sans"/>
                <a:buNone/>
              </a:pPr>
              <a:r>
                <a:rPr b="0" i="0" lang="ru-RU" sz="18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rPr>
                <a:t>ENCODER</a:t>
              </a:r>
              <a:endParaRPr/>
            </a:p>
          </p:txBody>
        </p:sp>
        <p:cxnSp>
          <p:nvCxnSpPr>
            <p:cNvPr id="620" name="Google Shape;620;p47"/>
            <p:cNvCxnSpPr/>
            <p:nvPr/>
          </p:nvCxnSpPr>
          <p:spPr>
            <a:xfrm flipH="1" rot="10800000">
              <a:off x="1092285" y="305560"/>
              <a:ext cx="1" cy="147375"/>
            </a:xfrm>
            <a:prstGeom prst="straightConnector1">
              <a:avLst/>
            </a:prstGeom>
            <a:noFill/>
            <a:ln cap="flat" cmpd="sng" w="12700">
              <a:solidFill>
                <a:srgbClr val="2557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621" name="Google Shape;621;p47"/>
          <p:cNvGrpSpPr/>
          <p:nvPr/>
        </p:nvGrpSpPr>
        <p:grpSpPr>
          <a:xfrm>
            <a:off x="1597060" y="3698375"/>
            <a:ext cx="2177122" cy="458372"/>
            <a:chOff x="0" y="-5436"/>
            <a:chExt cx="2177120" cy="458371"/>
          </a:xfrm>
        </p:grpSpPr>
        <p:sp>
          <p:nvSpPr>
            <p:cNvPr id="622" name="Google Shape;622;p47"/>
            <p:cNvSpPr/>
            <p:nvPr/>
          </p:nvSpPr>
          <p:spPr>
            <a:xfrm>
              <a:off x="0" y="0"/>
              <a:ext cx="2177120" cy="314999"/>
            </a:xfrm>
            <a:prstGeom prst="roundRect">
              <a:avLst>
                <a:gd fmla="val 24760" name="adj"/>
              </a:avLst>
            </a:prstGeom>
            <a:solidFill>
              <a:srgbClr val="CBD8E9"/>
            </a:solidFill>
            <a:ln cap="flat" cmpd="sng" w="25400">
              <a:solidFill>
                <a:srgbClr val="ABB6C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200" lIns="24200" spcFirstLastPara="1" rIns="24200" wrap="square" tIns="24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3" name="Google Shape;623;p47"/>
            <p:cNvSpPr txBox="1"/>
            <p:nvPr/>
          </p:nvSpPr>
          <p:spPr>
            <a:xfrm>
              <a:off x="582916" y="-5436"/>
              <a:ext cx="1212600" cy="32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200" lIns="24200" spcFirstLastPara="1" rIns="24200" wrap="square" tIns="242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1800"/>
                <a:buFont typeface="Open Sans"/>
                <a:buNone/>
              </a:pPr>
              <a:r>
                <a:rPr b="0" i="0" lang="ru-RU" sz="18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rPr>
                <a:t>ENCODER</a:t>
              </a:r>
              <a:endParaRPr/>
            </a:p>
          </p:txBody>
        </p:sp>
        <p:cxnSp>
          <p:nvCxnSpPr>
            <p:cNvPr id="624" name="Google Shape;624;p47"/>
            <p:cNvCxnSpPr/>
            <p:nvPr/>
          </p:nvCxnSpPr>
          <p:spPr>
            <a:xfrm flipH="1" rot="10800000">
              <a:off x="1092285" y="305560"/>
              <a:ext cx="1" cy="147375"/>
            </a:xfrm>
            <a:prstGeom prst="straightConnector1">
              <a:avLst/>
            </a:prstGeom>
            <a:noFill/>
            <a:ln cap="flat" cmpd="sng" w="12700">
              <a:solidFill>
                <a:srgbClr val="2557A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625" name="Google Shape;625;p47"/>
          <p:cNvSpPr/>
          <p:nvPr/>
        </p:nvSpPr>
        <p:spPr>
          <a:xfrm>
            <a:off x="1597060" y="4156745"/>
            <a:ext cx="2177121" cy="315000"/>
          </a:xfrm>
          <a:prstGeom prst="roundRect">
            <a:avLst>
              <a:gd fmla="val 24760" name="adj"/>
            </a:avLst>
          </a:prstGeom>
          <a:solidFill>
            <a:srgbClr val="CBD8E9"/>
          </a:solidFill>
          <a:ln cap="flat" cmpd="sng" w="25400">
            <a:solidFill>
              <a:srgbClr val="ABB6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6" name="Google Shape;626;p47"/>
          <p:cNvSpPr txBox="1"/>
          <p:nvPr/>
        </p:nvSpPr>
        <p:spPr>
          <a:xfrm>
            <a:off x="2179126" y="4151300"/>
            <a:ext cx="12498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ENCODER</a:t>
            </a:r>
            <a:endParaRPr/>
          </a:p>
        </p:txBody>
      </p:sp>
      <p:cxnSp>
        <p:nvCxnSpPr>
          <p:cNvPr id="627" name="Google Shape;627;p47"/>
          <p:cNvCxnSpPr/>
          <p:nvPr/>
        </p:nvCxnSpPr>
        <p:spPr>
          <a:xfrm flipH="1" rot="10800000">
            <a:off x="2685620" y="4462306"/>
            <a:ext cx="1" cy="452935"/>
          </a:xfrm>
          <a:prstGeom prst="straightConnector1">
            <a:avLst/>
          </a:prstGeom>
          <a:noFill/>
          <a:ln cap="flat" cmpd="sng" w="12700">
            <a:solidFill>
              <a:srgbClr val="2557A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28" name="Google Shape;628;p47"/>
          <p:cNvSpPr/>
          <p:nvPr/>
        </p:nvSpPr>
        <p:spPr>
          <a:xfrm>
            <a:off x="5576257" y="1900410"/>
            <a:ext cx="2177120" cy="314999"/>
          </a:xfrm>
          <a:prstGeom prst="roundRect">
            <a:avLst>
              <a:gd fmla="val 24760" name="adj"/>
            </a:avLst>
          </a:prstGeom>
          <a:solidFill>
            <a:srgbClr val="EDC5F1"/>
          </a:solidFill>
          <a:ln cap="flat" cmpd="sng" w="25400">
            <a:solidFill>
              <a:srgbClr val="A88D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9" name="Google Shape;629;p47"/>
          <p:cNvSpPr txBox="1"/>
          <p:nvPr/>
        </p:nvSpPr>
        <p:spPr>
          <a:xfrm>
            <a:off x="6159176" y="1894975"/>
            <a:ext cx="12498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DECODER</a:t>
            </a:r>
            <a:endParaRPr/>
          </a:p>
        </p:txBody>
      </p:sp>
      <p:cxnSp>
        <p:nvCxnSpPr>
          <p:cNvPr id="630" name="Google Shape;630;p47"/>
          <p:cNvCxnSpPr/>
          <p:nvPr/>
        </p:nvCxnSpPr>
        <p:spPr>
          <a:xfrm flipH="1" rot="10800000">
            <a:off x="6668542" y="2205970"/>
            <a:ext cx="1" cy="147375"/>
          </a:xfrm>
          <a:prstGeom prst="straightConnector1">
            <a:avLst/>
          </a:prstGeom>
          <a:noFill/>
          <a:ln cap="flat" cmpd="sng" w="12700">
            <a:solidFill>
              <a:srgbClr val="2557A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31" name="Google Shape;631;p47"/>
          <p:cNvSpPr/>
          <p:nvPr/>
        </p:nvSpPr>
        <p:spPr>
          <a:xfrm>
            <a:off x="5576257" y="2359542"/>
            <a:ext cx="2177120" cy="314999"/>
          </a:xfrm>
          <a:prstGeom prst="roundRect">
            <a:avLst>
              <a:gd fmla="val 24760" name="adj"/>
            </a:avLst>
          </a:prstGeom>
          <a:solidFill>
            <a:srgbClr val="EDC5F1"/>
          </a:solidFill>
          <a:ln cap="flat" cmpd="sng" w="25400">
            <a:solidFill>
              <a:srgbClr val="A88D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2" name="Google Shape;632;p47"/>
          <p:cNvSpPr txBox="1"/>
          <p:nvPr/>
        </p:nvSpPr>
        <p:spPr>
          <a:xfrm>
            <a:off x="6159176" y="2354100"/>
            <a:ext cx="11823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DECODER</a:t>
            </a:r>
            <a:endParaRPr/>
          </a:p>
        </p:txBody>
      </p:sp>
      <p:cxnSp>
        <p:nvCxnSpPr>
          <p:cNvPr id="633" name="Google Shape;633;p47"/>
          <p:cNvCxnSpPr/>
          <p:nvPr/>
        </p:nvCxnSpPr>
        <p:spPr>
          <a:xfrm flipH="1" rot="10800000">
            <a:off x="6668542" y="2665102"/>
            <a:ext cx="1" cy="147375"/>
          </a:xfrm>
          <a:prstGeom prst="straightConnector1">
            <a:avLst/>
          </a:prstGeom>
          <a:noFill/>
          <a:ln cap="flat" cmpd="sng" w="12700">
            <a:solidFill>
              <a:srgbClr val="2557A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34" name="Google Shape;634;p47"/>
          <p:cNvSpPr/>
          <p:nvPr/>
        </p:nvSpPr>
        <p:spPr>
          <a:xfrm>
            <a:off x="5576257" y="2805844"/>
            <a:ext cx="2177120" cy="315000"/>
          </a:xfrm>
          <a:prstGeom prst="roundRect">
            <a:avLst>
              <a:gd fmla="val 24760" name="adj"/>
            </a:avLst>
          </a:prstGeom>
          <a:solidFill>
            <a:srgbClr val="EDC5F1"/>
          </a:solidFill>
          <a:ln cap="flat" cmpd="sng" w="25400">
            <a:solidFill>
              <a:srgbClr val="A88D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5" name="Google Shape;635;p47"/>
          <p:cNvSpPr txBox="1"/>
          <p:nvPr/>
        </p:nvSpPr>
        <p:spPr>
          <a:xfrm>
            <a:off x="6159176" y="2800400"/>
            <a:ext cx="11823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DECODER</a:t>
            </a:r>
            <a:endParaRPr/>
          </a:p>
        </p:txBody>
      </p:sp>
      <p:cxnSp>
        <p:nvCxnSpPr>
          <p:cNvPr id="636" name="Google Shape;636;p47"/>
          <p:cNvCxnSpPr/>
          <p:nvPr/>
        </p:nvCxnSpPr>
        <p:spPr>
          <a:xfrm flipH="1" rot="10800000">
            <a:off x="6668542" y="3111405"/>
            <a:ext cx="1" cy="147375"/>
          </a:xfrm>
          <a:prstGeom prst="straightConnector1">
            <a:avLst/>
          </a:prstGeom>
          <a:noFill/>
          <a:ln cap="flat" cmpd="sng" w="12700">
            <a:solidFill>
              <a:srgbClr val="2557A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37" name="Google Shape;637;p47"/>
          <p:cNvSpPr/>
          <p:nvPr/>
        </p:nvSpPr>
        <p:spPr>
          <a:xfrm>
            <a:off x="5576257" y="3257821"/>
            <a:ext cx="2177120" cy="314999"/>
          </a:xfrm>
          <a:prstGeom prst="roundRect">
            <a:avLst>
              <a:gd fmla="val 24760" name="adj"/>
            </a:avLst>
          </a:prstGeom>
          <a:solidFill>
            <a:srgbClr val="EDC5F1"/>
          </a:solidFill>
          <a:ln cap="flat" cmpd="sng" w="25400">
            <a:solidFill>
              <a:srgbClr val="A88D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8" name="Google Shape;638;p47"/>
          <p:cNvSpPr txBox="1"/>
          <p:nvPr/>
        </p:nvSpPr>
        <p:spPr>
          <a:xfrm>
            <a:off x="6159176" y="3252375"/>
            <a:ext cx="11823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DECODER</a:t>
            </a:r>
            <a:endParaRPr/>
          </a:p>
        </p:txBody>
      </p:sp>
      <p:cxnSp>
        <p:nvCxnSpPr>
          <p:cNvPr id="639" name="Google Shape;639;p47"/>
          <p:cNvCxnSpPr/>
          <p:nvPr/>
        </p:nvCxnSpPr>
        <p:spPr>
          <a:xfrm flipH="1" rot="10800000">
            <a:off x="6668542" y="3563381"/>
            <a:ext cx="1" cy="147375"/>
          </a:xfrm>
          <a:prstGeom prst="straightConnector1">
            <a:avLst/>
          </a:prstGeom>
          <a:noFill/>
          <a:ln cap="flat" cmpd="sng" w="12700">
            <a:solidFill>
              <a:srgbClr val="2557A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40" name="Google Shape;640;p47"/>
          <p:cNvSpPr/>
          <p:nvPr/>
        </p:nvSpPr>
        <p:spPr>
          <a:xfrm>
            <a:off x="5576257" y="3711279"/>
            <a:ext cx="2177120" cy="315000"/>
          </a:xfrm>
          <a:prstGeom prst="roundRect">
            <a:avLst>
              <a:gd fmla="val 24760" name="adj"/>
            </a:avLst>
          </a:prstGeom>
          <a:solidFill>
            <a:srgbClr val="EDC5F1"/>
          </a:solidFill>
          <a:ln cap="flat" cmpd="sng" w="25400">
            <a:solidFill>
              <a:srgbClr val="A88D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1" name="Google Shape;641;p47"/>
          <p:cNvSpPr txBox="1"/>
          <p:nvPr/>
        </p:nvSpPr>
        <p:spPr>
          <a:xfrm>
            <a:off x="6159176" y="3705825"/>
            <a:ext cx="11823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DECODER</a:t>
            </a:r>
            <a:endParaRPr/>
          </a:p>
        </p:txBody>
      </p:sp>
      <p:cxnSp>
        <p:nvCxnSpPr>
          <p:cNvPr id="642" name="Google Shape;642;p47"/>
          <p:cNvCxnSpPr/>
          <p:nvPr/>
        </p:nvCxnSpPr>
        <p:spPr>
          <a:xfrm flipH="1" rot="10800000">
            <a:off x="6668542" y="4016840"/>
            <a:ext cx="1" cy="147375"/>
          </a:xfrm>
          <a:prstGeom prst="straightConnector1">
            <a:avLst/>
          </a:prstGeom>
          <a:noFill/>
          <a:ln cap="flat" cmpd="sng" w="12700">
            <a:solidFill>
              <a:srgbClr val="2557A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43" name="Google Shape;643;p47"/>
          <p:cNvSpPr/>
          <p:nvPr/>
        </p:nvSpPr>
        <p:spPr>
          <a:xfrm>
            <a:off x="5576257" y="4164214"/>
            <a:ext cx="2177120" cy="314999"/>
          </a:xfrm>
          <a:prstGeom prst="roundRect">
            <a:avLst>
              <a:gd fmla="val 24760" name="adj"/>
            </a:avLst>
          </a:prstGeom>
          <a:solidFill>
            <a:srgbClr val="EDC5F1"/>
          </a:solidFill>
          <a:ln cap="flat" cmpd="sng" w="25400">
            <a:solidFill>
              <a:srgbClr val="A88D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4" name="Google Shape;644;p47"/>
          <p:cNvSpPr txBox="1"/>
          <p:nvPr/>
        </p:nvSpPr>
        <p:spPr>
          <a:xfrm>
            <a:off x="6158326" y="4158775"/>
            <a:ext cx="11823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DECODER</a:t>
            </a:r>
            <a:endParaRPr/>
          </a:p>
        </p:txBody>
      </p:sp>
      <p:cxnSp>
        <p:nvCxnSpPr>
          <p:cNvPr id="645" name="Google Shape;645;p47"/>
          <p:cNvCxnSpPr/>
          <p:nvPr/>
        </p:nvCxnSpPr>
        <p:spPr>
          <a:xfrm flipH="1" rot="10800000">
            <a:off x="6664817" y="4469774"/>
            <a:ext cx="1" cy="452935"/>
          </a:xfrm>
          <a:prstGeom prst="straightConnector1">
            <a:avLst/>
          </a:prstGeom>
          <a:noFill/>
          <a:ln cap="flat" cmpd="sng" w="12700">
            <a:solidFill>
              <a:srgbClr val="2557A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46" name="Google Shape;646;p47"/>
          <p:cNvCxnSpPr/>
          <p:nvPr/>
        </p:nvCxnSpPr>
        <p:spPr>
          <a:xfrm>
            <a:off x="3851320" y="2091539"/>
            <a:ext cx="1656448" cy="1"/>
          </a:xfrm>
          <a:prstGeom prst="straightConnector1">
            <a:avLst/>
          </a:prstGeom>
          <a:noFill/>
          <a:ln cap="flat" cmpd="sng" w="19050">
            <a:solidFill>
              <a:srgbClr val="2557A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47" name="Google Shape;647;p47"/>
          <p:cNvCxnSpPr/>
          <p:nvPr/>
        </p:nvCxnSpPr>
        <p:spPr>
          <a:xfrm>
            <a:off x="3864737" y="2091539"/>
            <a:ext cx="1632245" cy="441926"/>
          </a:xfrm>
          <a:prstGeom prst="straightConnector1">
            <a:avLst/>
          </a:prstGeom>
          <a:noFill/>
          <a:ln cap="flat" cmpd="sng" w="19050">
            <a:solidFill>
              <a:srgbClr val="2557A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48" name="Google Shape;648;p47"/>
          <p:cNvCxnSpPr/>
          <p:nvPr/>
        </p:nvCxnSpPr>
        <p:spPr>
          <a:xfrm>
            <a:off x="3853456" y="2091539"/>
            <a:ext cx="1656549" cy="858191"/>
          </a:xfrm>
          <a:prstGeom prst="straightConnector1">
            <a:avLst/>
          </a:prstGeom>
          <a:noFill/>
          <a:ln cap="flat" cmpd="sng" w="19050">
            <a:solidFill>
              <a:srgbClr val="2557A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49" name="Google Shape;649;p47"/>
          <p:cNvCxnSpPr/>
          <p:nvPr/>
        </p:nvCxnSpPr>
        <p:spPr>
          <a:xfrm>
            <a:off x="3853456" y="2085360"/>
            <a:ext cx="1658025" cy="1291521"/>
          </a:xfrm>
          <a:prstGeom prst="straightConnector1">
            <a:avLst/>
          </a:prstGeom>
          <a:noFill/>
          <a:ln cap="flat" cmpd="sng" w="19050">
            <a:solidFill>
              <a:srgbClr val="2557A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0" name="Google Shape;650;p47"/>
          <p:cNvCxnSpPr/>
          <p:nvPr/>
        </p:nvCxnSpPr>
        <p:spPr>
          <a:xfrm>
            <a:off x="3851320" y="2085360"/>
            <a:ext cx="1656945" cy="1757537"/>
          </a:xfrm>
          <a:prstGeom prst="straightConnector1">
            <a:avLst/>
          </a:prstGeom>
          <a:noFill/>
          <a:ln cap="flat" cmpd="sng" w="19050">
            <a:solidFill>
              <a:srgbClr val="2557A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1" name="Google Shape;651;p47"/>
          <p:cNvCxnSpPr/>
          <p:nvPr/>
        </p:nvCxnSpPr>
        <p:spPr>
          <a:xfrm>
            <a:off x="3851320" y="2085360"/>
            <a:ext cx="1655109" cy="2275553"/>
          </a:xfrm>
          <a:prstGeom prst="straightConnector1">
            <a:avLst/>
          </a:prstGeom>
          <a:noFill/>
          <a:ln cap="flat" cmpd="sng" w="19050">
            <a:solidFill>
              <a:srgbClr val="2557A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2" name="Google Shape;652;p47"/>
          <p:cNvCxnSpPr/>
          <p:nvPr/>
        </p:nvCxnSpPr>
        <p:spPr>
          <a:xfrm flipH="1" rot="10800000">
            <a:off x="6664817" y="1272566"/>
            <a:ext cx="1" cy="573400"/>
          </a:xfrm>
          <a:prstGeom prst="straightConnector1">
            <a:avLst/>
          </a:prstGeom>
          <a:noFill/>
          <a:ln cap="flat" cmpd="sng" w="12700">
            <a:solidFill>
              <a:srgbClr val="2557A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53" name="Google Shape;653;p47"/>
          <p:cNvSpPr/>
          <p:nvPr/>
        </p:nvSpPr>
        <p:spPr>
          <a:xfrm>
            <a:off x="1811161" y="4969169"/>
            <a:ext cx="1720340" cy="453097"/>
          </a:xfrm>
          <a:prstGeom prst="roundRect">
            <a:avLst>
              <a:gd fmla="val 19393" name="adj"/>
            </a:avLst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4" name="Google Shape;654;p47"/>
          <p:cNvSpPr txBox="1"/>
          <p:nvPr/>
        </p:nvSpPr>
        <p:spPr>
          <a:xfrm>
            <a:off x="1903539" y="5041572"/>
            <a:ext cx="1615083" cy="325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85B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4A585B"/>
                </a:solidFill>
                <a:latin typeface="Open Sans"/>
                <a:ea typeface="Open Sans"/>
                <a:cs typeface="Open Sans"/>
                <a:sym typeface="Open Sans"/>
              </a:rPr>
              <a:t>je suis étudiant</a:t>
            </a:r>
            <a:endParaRPr/>
          </a:p>
        </p:txBody>
      </p:sp>
      <p:sp>
        <p:nvSpPr>
          <p:cNvPr id="655" name="Google Shape;655;p47"/>
          <p:cNvSpPr txBox="1"/>
          <p:nvPr/>
        </p:nvSpPr>
        <p:spPr>
          <a:xfrm>
            <a:off x="1054400" y="5064650"/>
            <a:ext cx="6573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9499"/>
              </a:buClr>
              <a:buSzPts val="1500"/>
              <a:buFont typeface="Open Sans"/>
              <a:buNone/>
            </a:pPr>
            <a:r>
              <a:rPr b="0" i="0" lang="ru-RU" sz="1500" u="none" cap="none" strike="noStrike">
                <a:solidFill>
                  <a:srgbClr val="7C9499"/>
                </a:solidFill>
                <a:latin typeface="Open Sans"/>
                <a:ea typeface="Open Sans"/>
                <a:cs typeface="Open Sans"/>
                <a:sym typeface="Open Sans"/>
              </a:rPr>
              <a:t>ВХОД</a:t>
            </a:r>
            <a:endParaRPr b="0" i="0" sz="1500" u="none" cap="none" strike="noStrike">
              <a:solidFill>
                <a:srgbClr val="7C94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6" name="Google Shape;656;p47"/>
          <p:cNvSpPr txBox="1"/>
          <p:nvPr/>
        </p:nvSpPr>
        <p:spPr>
          <a:xfrm>
            <a:off x="7620275" y="907700"/>
            <a:ext cx="9066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9499"/>
              </a:buClr>
              <a:buSzPts val="1500"/>
              <a:buFont typeface="Open Sans"/>
              <a:buNone/>
            </a:pPr>
            <a:r>
              <a:rPr b="0" i="0" lang="ru-RU" sz="1500" u="none" cap="none" strike="noStrike">
                <a:solidFill>
                  <a:srgbClr val="7C9499"/>
                </a:solidFill>
                <a:latin typeface="Open Sans"/>
                <a:ea typeface="Open Sans"/>
                <a:cs typeface="Open Sans"/>
                <a:sym typeface="Open Sans"/>
              </a:rPr>
              <a:t>ВЫХОД</a:t>
            </a:r>
            <a:endParaRPr b="0" i="0" sz="1500" u="none" cap="none" strike="noStrike">
              <a:solidFill>
                <a:srgbClr val="7C94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8"/>
          <p:cNvSpPr/>
          <p:nvPr/>
        </p:nvSpPr>
        <p:spPr>
          <a:xfrm>
            <a:off x="699000" y="1950013"/>
            <a:ext cx="6986400" cy="3493500"/>
          </a:xfrm>
          <a:prstGeom prst="roundRect">
            <a:avLst>
              <a:gd fmla="val 16353" name="adj"/>
            </a:avLst>
          </a:prstGeom>
          <a:noFill/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48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BERT</a:t>
            </a:r>
            <a:endParaRPr/>
          </a:p>
        </p:txBody>
      </p:sp>
      <p:sp>
        <p:nvSpPr>
          <p:cNvPr id="663" name="Google Shape;663;p48"/>
          <p:cNvSpPr txBox="1"/>
          <p:nvPr/>
        </p:nvSpPr>
        <p:spPr>
          <a:xfrm>
            <a:off x="413211" y="5559135"/>
            <a:ext cx="7722644" cy="879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-2794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Char char="●"/>
            </a:pPr>
            <a:r>
              <a:rPr b="0" i="1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Jacob Devlin, Ming-Wei Chang, Kenton Lee, Kristina Toutanova. "BERT: Pre-training of Deep Bidirectional Transformers for Language Understanding.” NAACL-HLT, 2019</a:t>
            </a:r>
            <a:endParaRPr/>
          </a:p>
        </p:txBody>
      </p:sp>
      <p:sp>
        <p:nvSpPr>
          <p:cNvPr id="664" name="Google Shape;664;p48"/>
          <p:cNvSpPr txBox="1"/>
          <p:nvPr/>
        </p:nvSpPr>
        <p:spPr>
          <a:xfrm>
            <a:off x="469900" y="787400"/>
            <a:ext cx="8520000" cy="11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2222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860"/>
              <a:buFont typeface="Open Sans"/>
              <a:buChar char="•"/>
            </a:pPr>
            <a:r>
              <a:rPr b="0" i="0" lang="ru-RU" sz="1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Модель основана на кодировщике</a:t>
            </a:r>
            <a:endParaRPr sz="900"/>
          </a:p>
          <a:p>
            <a:pPr indent="-222250" lvl="0" marL="254000" marR="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5C5C5C"/>
              </a:buClr>
              <a:buSzPts val="2860"/>
              <a:buFont typeface="Open Sans"/>
              <a:buChar char="•"/>
            </a:pPr>
            <a:r>
              <a:rPr b="0" i="0" lang="ru-RU" sz="1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Две конфигурации: базовая и расширенная</a:t>
            </a:r>
            <a:endParaRPr sz="900"/>
          </a:p>
        </p:txBody>
      </p:sp>
      <p:sp>
        <p:nvSpPr>
          <p:cNvPr id="665" name="Google Shape;665;p48"/>
          <p:cNvSpPr/>
          <p:nvPr/>
        </p:nvSpPr>
        <p:spPr>
          <a:xfrm>
            <a:off x="4757485" y="2651570"/>
            <a:ext cx="976574" cy="2049030"/>
          </a:xfrm>
          <a:prstGeom prst="roundRect">
            <a:avLst>
              <a:gd fmla="val 16183" name="adj"/>
            </a:avLst>
          </a:prstGeom>
          <a:noFill/>
          <a:ln cap="flat" cmpd="sng" w="25400">
            <a:solidFill>
              <a:srgbClr val="BCB70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6" name="Google Shape;666;p48"/>
          <p:cNvSpPr/>
          <p:nvPr/>
        </p:nvSpPr>
        <p:spPr>
          <a:xfrm>
            <a:off x="6316017" y="2289754"/>
            <a:ext cx="976500" cy="2424600"/>
          </a:xfrm>
          <a:prstGeom prst="roundRect">
            <a:avLst>
              <a:gd fmla="val 16183" name="adj"/>
            </a:avLst>
          </a:prstGeom>
          <a:noFill/>
          <a:ln cap="flat" cmpd="sng" w="25400">
            <a:solidFill>
              <a:srgbClr val="BCB70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7" name="Google Shape;667;p48"/>
          <p:cNvSpPr/>
          <p:nvPr/>
        </p:nvSpPr>
        <p:spPr>
          <a:xfrm>
            <a:off x="4825472" y="2733296"/>
            <a:ext cx="841245" cy="307562"/>
          </a:xfrm>
          <a:prstGeom prst="roundRect">
            <a:avLst>
              <a:gd fmla="val 17966" name="adj"/>
            </a:avLst>
          </a:prstGeom>
          <a:solidFill>
            <a:srgbClr val="CBD8E9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8" name="Google Shape;668;p48"/>
          <p:cNvSpPr/>
          <p:nvPr/>
        </p:nvSpPr>
        <p:spPr>
          <a:xfrm>
            <a:off x="4825150" y="3494691"/>
            <a:ext cx="841244" cy="307562"/>
          </a:xfrm>
          <a:prstGeom prst="roundRect">
            <a:avLst>
              <a:gd fmla="val 17966" name="adj"/>
            </a:avLst>
          </a:prstGeom>
          <a:solidFill>
            <a:srgbClr val="CBD8E9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9" name="Google Shape;669;p48"/>
          <p:cNvSpPr/>
          <p:nvPr/>
        </p:nvSpPr>
        <p:spPr>
          <a:xfrm>
            <a:off x="4825150" y="3888996"/>
            <a:ext cx="841244" cy="307562"/>
          </a:xfrm>
          <a:prstGeom prst="roundRect">
            <a:avLst>
              <a:gd fmla="val 17966" name="adj"/>
            </a:avLst>
          </a:prstGeom>
          <a:solidFill>
            <a:srgbClr val="CBD8E9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0" name="Google Shape;670;p48"/>
          <p:cNvSpPr/>
          <p:nvPr/>
        </p:nvSpPr>
        <p:spPr>
          <a:xfrm>
            <a:off x="4825150" y="4260228"/>
            <a:ext cx="841244" cy="307562"/>
          </a:xfrm>
          <a:prstGeom prst="roundRect">
            <a:avLst>
              <a:gd fmla="val 17966" name="adj"/>
            </a:avLst>
          </a:prstGeom>
          <a:solidFill>
            <a:srgbClr val="CBD8E9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1" name="Google Shape;671;p48"/>
          <p:cNvSpPr/>
          <p:nvPr/>
        </p:nvSpPr>
        <p:spPr>
          <a:xfrm>
            <a:off x="6381222" y="2362944"/>
            <a:ext cx="841245" cy="307562"/>
          </a:xfrm>
          <a:prstGeom prst="roundRect">
            <a:avLst>
              <a:gd fmla="val 17966" name="adj"/>
            </a:avLst>
          </a:prstGeom>
          <a:solidFill>
            <a:srgbClr val="CBD8E9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2" name="Google Shape;672;p48"/>
          <p:cNvSpPr/>
          <p:nvPr/>
        </p:nvSpPr>
        <p:spPr>
          <a:xfrm>
            <a:off x="6383681" y="3123378"/>
            <a:ext cx="841245" cy="307561"/>
          </a:xfrm>
          <a:prstGeom prst="roundRect">
            <a:avLst>
              <a:gd fmla="val 17966" name="adj"/>
            </a:avLst>
          </a:prstGeom>
          <a:solidFill>
            <a:srgbClr val="CBD8E9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3" name="Google Shape;673;p48"/>
          <p:cNvSpPr/>
          <p:nvPr/>
        </p:nvSpPr>
        <p:spPr>
          <a:xfrm>
            <a:off x="6383681" y="3513741"/>
            <a:ext cx="841245" cy="307562"/>
          </a:xfrm>
          <a:prstGeom prst="roundRect">
            <a:avLst>
              <a:gd fmla="val 17966" name="adj"/>
            </a:avLst>
          </a:prstGeom>
          <a:solidFill>
            <a:srgbClr val="CBD8E9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4" name="Google Shape;674;p48"/>
          <p:cNvSpPr/>
          <p:nvPr/>
        </p:nvSpPr>
        <p:spPr>
          <a:xfrm>
            <a:off x="6383681" y="3900424"/>
            <a:ext cx="841245" cy="307562"/>
          </a:xfrm>
          <a:prstGeom prst="roundRect">
            <a:avLst>
              <a:gd fmla="val 17966" name="adj"/>
            </a:avLst>
          </a:prstGeom>
          <a:solidFill>
            <a:srgbClr val="CBD8E9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5" name="Google Shape;675;p48"/>
          <p:cNvSpPr/>
          <p:nvPr/>
        </p:nvSpPr>
        <p:spPr>
          <a:xfrm>
            <a:off x="6383681" y="4283360"/>
            <a:ext cx="841245" cy="307562"/>
          </a:xfrm>
          <a:prstGeom prst="roundRect">
            <a:avLst>
              <a:gd fmla="val 17966" name="adj"/>
            </a:avLst>
          </a:prstGeom>
          <a:solidFill>
            <a:srgbClr val="CBD8E9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6" name="Google Shape;676;p48"/>
          <p:cNvSpPr txBox="1"/>
          <p:nvPr/>
        </p:nvSpPr>
        <p:spPr>
          <a:xfrm>
            <a:off x="5924294" y="2381833"/>
            <a:ext cx="274203" cy="295106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6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24</a:t>
            </a:r>
            <a:endParaRPr/>
          </a:p>
        </p:txBody>
      </p:sp>
      <p:sp>
        <p:nvSpPr>
          <p:cNvPr id="677" name="Google Shape;677;p48"/>
          <p:cNvSpPr txBox="1"/>
          <p:nvPr/>
        </p:nvSpPr>
        <p:spPr>
          <a:xfrm>
            <a:off x="6032390" y="3129606"/>
            <a:ext cx="161544" cy="295106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6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/>
          </a:p>
        </p:txBody>
      </p:sp>
      <p:sp>
        <p:nvSpPr>
          <p:cNvPr id="678" name="Google Shape;678;p48"/>
          <p:cNvSpPr txBox="1"/>
          <p:nvPr/>
        </p:nvSpPr>
        <p:spPr>
          <a:xfrm>
            <a:off x="6032390" y="3549281"/>
            <a:ext cx="161544" cy="295106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6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/>
          </a:p>
        </p:txBody>
      </p:sp>
      <p:sp>
        <p:nvSpPr>
          <p:cNvPr id="679" name="Google Shape;679;p48"/>
          <p:cNvSpPr txBox="1"/>
          <p:nvPr/>
        </p:nvSpPr>
        <p:spPr>
          <a:xfrm>
            <a:off x="6032390" y="3942849"/>
            <a:ext cx="161544" cy="295106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6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/>
          </a:p>
        </p:txBody>
      </p:sp>
      <p:sp>
        <p:nvSpPr>
          <p:cNvPr id="680" name="Google Shape;680;p48"/>
          <p:cNvSpPr txBox="1"/>
          <p:nvPr/>
        </p:nvSpPr>
        <p:spPr>
          <a:xfrm>
            <a:off x="6032390" y="4318846"/>
            <a:ext cx="161544" cy="295106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6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/>
          </a:p>
        </p:txBody>
      </p:sp>
      <p:sp>
        <p:nvSpPr>
          <p:cNvPr id="681" name="Google Shape;681;p48"/>
          <p:cNvSpPr txBox="1"/>
          <p:nvPr/>
        </p:nvSpPr>
        <p:spPr>
          <a:xfrm>
            <a:off x="4422469" y="2739524"/>
            <a:ext cx="274203" cy="295106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6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  <a:endParaRPr/>
          </a:p>
        </p:txBody>
      </p:sp>
      <p:sp>
        <p:nvSpPr>
          <p:cNvPr id="682" name="Google Shape;682;p48"/>
          <p:cNvSpPr txBox="1"/>
          <p:nvPr/>
        </p:nvSpPr>
        <p:spPr>
          <a:xfrm>
            <a:off x="4475606" y="3510442"/>
            <a:ext cx="161544" cy="295106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6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/>
          </a:p>
        </p:txBody>
      </p:sp>
      <p:sp>
        <p:nvSpPr>
          <p:cNvPr id="683" name="Google Shape;683;p48"/>
          <p:cNvSpPr txBox="1"/>
          <p:nvPr/>
        </p:nvSpPr>
        <p:spPr>
          <a:xfrm>
            <a:off x="4475606" y="3904010"/>
            <a:ext cx="161544" cy="295106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6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/>
          </a:p>
        </p:txBody>
      </p:sp>
      <p:sp>
        <p:nvSpPr>
          <p:cNvPr id="684" name="Google Shape;684;p48"/>
          <p:cNvSpPr txBox="1"/>
          <p:nvPr/>
        </p:nvSpPr>
        <p:spPr>
          <a:xfrm>
            <a:off x="4475606" y="4280006"/>
            <a:ext cx="161544" cy="295106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6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/>
          </a:p>
        </p:txBody>
      </p:sp>
      <p:sp>
        <p:nvSpPr>
          <p:cNvPr id="685" name="Google Shape;685;p48"/>
          <p:cNvSpPr txBox="1"/>
          <p:nvPr/>
        </p:nvSpPr>
        <p:spPr>
          <a:xfrm>
            <a:off x="4847521" y="2748109"/>
            <a:ext cx="7992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600"/>
              <a:buFont typeface="Open Sans"/>
              <a:buNone/>
            </a:pPr>
            <a:r>
              <a:rPr b="0" i="0" lang="ru-RU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Encoder</a:t>
            </a:r>
            <a:endParaRPr sz="1200"/>
          </a:p>
        </p:txBody>
      </p:sp>
      <p:sp>
        <p:nvSpPr>
          <p:cNvPr id="686" name="Google Shape;686;p48"/>
          <p:cNvSpPr txBox="1"/>
          <p:nvPr/>
        </p:nvSpPr>
        <p:spPr>
          <a:xfrm>
            <a:off x="4847521" y="3517022"/>
            <a:ext cx="7992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600"/>
              <a:buFont typeface="Open Sans"/>
              <a:buNone/>
            </a:pPr>
            <a:r>
              <a:rPr b="0" i="0" lang="ru-RU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Encoder</a:t>
            </a:r>
            <a:endParaRPr sz="1200"/>
          </a:p>
        </p:txBody>
      </p:sp>
      <p:sp>
        <p:nvSpPr>
          <p:cNvPr id="687" name="Google Shape;687;p48"/>
          <p:cNvSpPr txBox="1"/>
          <p:nvPr/>
        </p:nvSpPr>
        <p:spPr>
          <a:xfrm>
            <a:off x="4847521" y="3900486"/>
            <a:ext cx="7992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600"/>
              <a:buFont typeface="Open Sans"/>
              <a:buNone/>
            </a:pPr>
            <a:r>
              <a:rPr b="0" i="0" lang="ru-RU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Encoder</a:t>
            </a:r>
            <a:endParaRPr sz="1200"/>
          </a:p>
        </p:txBody>
      </p:sp>
      <p:sp>
        <p:nvSpPr>
          <p:cNvPr id="688" name="Google Shape;688;p48"/>
          <p:cNvSpPr txBox="1"/>
          <p:nvPr/>
        </p:nvSpPr>
        <p:spPr>
          <a:xfrm>
            <a:off x="4847521" y="4278989"/>
            <a:ext cx="7992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600"/>
              <a:buFont typeface="Open Sans"/>
              <a:buNone/>
            </a:pPr>
            <a:r>
              <a:rPr b="0" i="0" lang="ru-RU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Encoder</a:t>
            </a:r>
            <a:endParaRPr sz="1200"/>
          </a:p>
        </p:txBody>
      </p:sp>
      <p:sp>
        <p:nvSpPr>
          <p:cNvPr id="689" name="Google Shape;689;p48"/>
          <p:cNvSpPr txBox="1"/>
          <p:nvPr/>
        </p:nvSpPr>
        <p:spPr>
          <a:xfrm>
            <a:off x="6403338" y="4278989"/>
            <a:ext cx="7992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600"/>
              <a:buFont typeface="Open Sans"/>
              <a:buNone/>
            </a:pPr>
            <a:r>
              <a:rPr b="0" i="0" lang="ru-RU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Encoder</a:t>
            </a:r>
            <a:endParaRPr sz="1200"/>
          </a:p>
        </p:txBody>
      </p:sp>
      <p:sp>
        <p:nvSpPr>
          <p:cNvPr id="690" name="Google Shape;690;p48"/>
          <p:cNvSpPr txBox="1"/>
          <p:nvPr/>
        </p:nvSpPr>
        <p:spPr>
          <a:xfrm>
            <a:off x="6403338" y="3896053"/>
            <a:ext cx="7992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600"/>
              <a:buFont typeface="Open Sans"/>
              <a:buNone/>
            </a:pPr>
            <a:r>
              <a:rPr b="0" i="0" lang="ru-RU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Encoder</a:t>
            </a:r>
            <a:endParaRPr sz="1200"/>
          </a:p>
        </p:txBody>
      </p:sp>
      <p:sp>
        <p:nvSpPr>
          <p:cNvPr id="691" name="Google Shape;691;p48"/>
          <p:cNvSpPr txBox="1"/>
          <p:nvPr/>
        </p:nvSpPr>
        <p:spPr>
          <a:xfrm>
            <a:off x="6403338" y="3509370"/>
            <a:ext cx="7992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600"/>
              <a:buFont typeface="Open Sans"/>
              <a:buNone/>
            </a:pPr>
            <a:r>
              <a:rPr b="0" i="0" lang="ru-RU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Encoder</a:t>
            </a:r>
            <a:endParaRPr sz="1200"/>
          </a:p>
        </p:txBody>
      </p:sp>
      <p:sp>
        <p:nvSpPr>
          <p:cNvPr id="692" name="Google Shape;692;p48"/>
          <p:cNvSpPr txBox="1"/>
          <p:nvPr/>
        </p:nvSpPr>
        <p:spPr>
          <a:xfrm>
            <a:off x="6403338" y="3119007"/>
            <a:ext cx="7992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600"/>
              <a:buFont typeface="Open Sans"/>
              <a:buNone/>
            </a:pPr>
            <a:r>
              <a:rPr b="0" i="0" lang="ru-RU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Encoder</a:t>
            </a:r>
            <a:endParaRPr sz="1200"/>
          </a:p>
        </p:txBody>
      </p:sp>
      <p:sp>
        <p:nvSpPr>
          <p:cNvPr id="693" name="Google Shape;693;p48"/>
          <p:cNvSpPr txBox="1"/>
          <p:nvPr/>
        </p:nvSpPr>
        <p:spPr>
          <a:xfrm>
            <a:off x="6400879" y="2358573"/>
            <a:ext cx="7992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600"/>
              <a:buFont typeface="Open Sans"/>
              <a:buNone/>
            </a:pPr>
            <a:r>
              <a:rPr b="0" i="0" lang="ru-RU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Encoder</a:t>
            </a:r>
            <a:endParaRPr sz="1200"/>
          </a:p>
        </p:txBody>
      </p:sp>
      <p:sp>
        <p:nvSpPr>
          <p:cNvPr id="694" name="Google Shape;694;p48"/>
          <p:cNvSpPr txBox="1"/>
          <p:nvPr/>
        </p:nvSpPr>
        <p:spPr>
          <a:xfrm>
            <a:off x="6657329" y="2741683"/>
            <a:ext cx="221111" cy="325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/>
          </a:p>
        </p:txBody>
      </p:sp>
      <p:sp>
        <p:nvSpPr>
          <p:cNvPr id="695" name="Google Shape;695;p48"/>
          <p:cNvSpPr txBox="1"/>
          <p:nvPr/>
        </p:nvSpPr>
        <p:spPr>
          <a:xfrm>
            <a:off x="5090996" y="3118450"/>
            <a:ext cx="221111" cy="325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/>
          </a:p>
        </p:txBody>
      </p:sp>
      <p:grpSp>
        <p:nvGrpSpPr>
          <p:cNvPr id="696" name="Google Shape;696;p48"/>
          <p:cNvGrpSpPr/>
          <p:nvPr/>
        </p:nvGrpSpPr>
        <p:grpSpPr>
          <a:xfrm>
            <a:off x="4864446" y="4800852"/>
            <a:ext cx="826734" cy="295202"/>
            <a:chOff x="0" y="-21893"/>
            <a:chExt cx="826733" cy="295200"/>
          </a:xfrm>
        </p:grpSpPr>
        <p:sp>
          <p:nvSpPr>
            <p:cNvPr id="697" name="Google Shape;697;p48"/>
            <p:cNvSpPr txBox="1"/>
            <p:nvPr/>
          </p:nvSpPr>
          <p:spPr>
            <a:xfrm>
              <a:off x="0" y="-21893"/>
              <a:ext cx="566400" cy="29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200" lIns="24200" spcFirstLastPara="1" rIns="24200" wrap="square" tIns="242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1800"/>
                <a:buFont typeface="Open Sans"/>
                <a:buNone/>
              </a:pPr>
              <a:r>
                <a:rPr b="0" i="0" lang="ru-RU" sz="16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rPr>
                <a:t>BERT</a:t>
              </a:r>
              <a:endParaRPr sz="1200"/>
            </a:p>
          </p:txBody>
        </p:sp>
        <p:sp>
          <p:nvSpPr>
            <p:cNvPr id="698" name="Google Shape;698;p48"/>
            <p:cNvSpPr txBox="1"/>
            <p:nvPr/>
          </p:nvSpPr>
          <p:spPr>
            <a:xfrm>
              <a:off x="486833" y="80227"/>
              <a:ext cx="339900" cy="1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200" lIns="24200" spcFirstLastPara="1" rIns="24200" wrap="square" tIns="242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1100"/>
                <a:buFont typeface="Open Sans"/>
                <a:buNone/>
              </a:pPr>
              <a:r>
                <a:rPr b="0" i="0" lang="ru-RU" sz="8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rPr>
                <a:t>Base</a:t>
              </a:r>
              <a:endParaRPr sz="1100"/>
            </a:p>
          </p:txBody>
        </p:sp>
      </p:grpSp>
      <p:grpSp>
        <p:nvGrpSpPr>
          <p:cNvPr id="699" name="Google Shape;699;p48"/>
          <p:cNvGrpSpPr/>
          <p:nvPr/>
        </p:nvGrpSpPr>
        <p:grpSpPr>
          <a:xfrm>
            <a:off x="6451946" y="4963792"/>
            <a:ext cx="1756835" cy="1318263"/>
            <a:chOff x="0" y="141047"/>
            <a:chExt cx="1756834" cy="1318261"/>
          </a:xfrm>
        </p:grpSpPr>
        <p:cxnSp>
          <p:nvCxnSpPr>
            <p:cNvPr id="700" name="Google Shape;700;p48"/>
            <p:cNvCxnSpPr/>
            <p:nvPr/>
          </p:nvCxnSpPr>
          <p:spPr>
            <a:xfrm>
              <a:off x="0" y="141047"/>
              <a:ext cx="1270000" cy="1270001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701" name="Google Shape;701;p48"/>
            <p:cNvCxnSpPr/>
            <p:nvPr/>
          </p:nvCxnSpPr>
          <p:spPr>
            <a:xfrm>
              <a:off x="486833" y="189307"/>
              <a:ext cx="1270001" cy="1270001"/>
            </a:xfrm>
            <a:prstGeom prst="straightConnector1">
              <a:avLst/>
            </a:prstGeom>
            <a:noFill/>
            <a:ln>
              <a:noFill/>
            </a:ln>
          </p:spPr>
        </p:cxnSp>
      </p:grpSp>
      <p:sp>
        <p:nvSpPr>
          <p:cNvPr id="702" name="Google Shape;702;p48"/>
          <p:cNvSpPr/>
          <p:nvPr/>
        </p:nvSpPr>
        <p:spPr>
          <a:xfrm rot="1871407">
            <a:off x="3394720" y="2675199"/>
            <a:ext cx="1548602" cy="2397984"/>
          </a:xfrm>
          <a:custGeom>
            <a:rect b="b" l="l" r="r" t="t"/>
            <a:pathLst>
              <a:path extrusionOk="0" h="21600" w="21600">
                <a:moveTo>
                  <a:pt x="0" y="746"/>
                </a:moveTo>
                <a:lnTo>
                  <a:pt x="2263" y="0"/>
                </a:lnTo>
                <a:lnTo>
                  <a:pt x="15825" y="14506"/>
                </a:lnTo>
                <a:lnTo>
                  <a:pt x="18269" y="13706"/>
                </a:lnTo>
                <a:lnTo>
                  <a:pt x="16031" y="14754"/>
                </a:lnTo>
                <a:lnTo>
                  <a:pt x="21600" y="20749"/>
                </a:lnTo>
                <a:lnTo>
                  <a:pt x="19686" y="21600"/>
                </a:lnTo>
              </a:path>
            </a:pathLst>
          </a:custGeom>
          <a:noFill/>
          <a:ln cap="flat" cmpd="sng" w="25400">
            <a:solidFill>
              <a:srgbClr val="2557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3" name="Google Shape;703;p48"/>
          <p:cNvSpPr/>
          <p:nvPr/>
        </p:nvSpPr>
        <p:spPr>
          <a:xfrm>
            <a:off x="920018" y="2605233"/>
            <a:ext cx="3187845" cy="699700"/>
          </a:xfrm>
          <a:prstGeom prst="roundRect">
            <a:avLst>
              <a:gd fmla="val 7897" name="adj"/>
            </a:avLst>
          </a:prstGeom>
          <a:solidFill>
            <a:srgbClr val="CBD8E9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4" name="Google Shape;704;p48"/>
          <p:cNvSpPr txBox="1"/>
          <p:nvPr/>
        </p:nvSpPr>
        <p:spPr>
          <a:xfrm>
            <a:off x="1509686" y="2653642"/>
            <a:ext cx="2008508" cy="602883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Полносвязный слой</a:t>
            </a:r>
            <a:endParaRPr b="0" i="0" sz="18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5" name="Google Shape;705;p48"/>
          <p:cNvSpPr/>
          <p:nvPr/>
        </p:nvSpPr>
        <p:spPr>
          <a:xfrm>
            <a:off x="920018" y="3463537"/>
            <a:ext cx="3187845" cy="699701"/>
          </a:xfrm>
          <a:prstGeom prst="roundRect">
            <a:avLst>
              <a:gd fmla="val 7897" name="adj"/>
            </a:avLst>
          </a:prstGeom>
          <a:solidFill>
            <a:srgbClr val="CBD8E9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6" name="Google Shape;706;p48"/>
          <p:cNvSpPr txBox="1"/>
          <p:nvPr/>
        </p:nvSpPr>
        <p:spPr>
          <a:xfrm>
            <a:off x="1509686" y="3650446"/>
            <a:ext cx="2008508" cy="325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Self-Attention</a:t>
            </a:r>
            <a:endParaRPr/>
          </a:p>
        </p:txBody>
      </p:sp>
      <p:sp>
        <p:nvSpPr>
          <p:cNvPr id="707" name="Google Shape;707;p48"/>
          <p:cNvSpPr txBox="1"/>
          <p:nvPr/>
        </p:nvSpPr>
        <p:spPr>
          <a:xfrm>
            <a:off x="1636323" y="2163114"/>
            <a:ext cx="2008508" cy="295106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6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Трансформер</a:t>
            </a:r>
            <a:endParaRPr b="0" i="0" sz="16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8" name="Google Shape;708;p48"/>
          <p:cNvSpPr/>
          <p:nvPr/>
        </p:nvSpPr>
        <p:spPr>
          <a:xfrm>
            <a:off x="1265871" y="4254523"/>
            <a:ext cx="553120" cy="422846"/>
          </a:xfrm>
          <a:prstGeom prst="roundRect">
            <a:avLst>
              <a:gd fmla="val 19621" name="adj"/>
            </a:avLst>
          </a:prstGeom>
          <a:solidFill>
            <a:srgbClr val="EAEAC0"/>
          </a:solidFill>
          <a:ln cap="flat" cmpd="sng" w="25400">
            <a:solidFill>
              <a:srgbClr val="C3D3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9" name="Google Shape;709;p48"/>
          <p:cNvSpPr/>
          <p:nvPr/>
        </p:nvSpPr>
        <p:spPr>
          <a:xfrm>
            <a:off x="1901514" y="4254523"/>
            <a:ext cx="553120" cy="422846"/>
          </a:xfrm>
          <a:prstGeom prst="roundRect">
            <a:avLst>
              <a:gd fmla="val 19621" name="adj"/>
            </a:avLst>
          </a:prstGeom>
          <a:solidFill>
            <a:srgbClr val="EAEAC0"/>
          </a:solidFill>
          <a:ln cap="flat" cmpd="sng" w="25400">
            <a:solidFill>
              <a:srgbClr val="C3D3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0" name="Google Shape;710;p48"/>
          <p:cNvSpPr/>
          <p:nvPr/>
        </p:nvSpPr>
        <p:spPr>
          <a:xfrm>
            <a:off x="2537157" y="4254523"/>
            <a:ext cx="553120" cy="422846"/>
          </a:xfrm>
          <a:prstGeom prst="roundRect">
            <a:avLst>
              <a:gd fmla="val 19621" name="adj"/>
            </a:avLst>
          </a:prstGeom>
          <a:solidFill>
            <a:srgbClr val="EAEAC0"/>
          </a:solidFill>
          <a:ln cap="flat" cmpd="sng" w="25400">
            <a:solidFill>
              <a:srgbClr val="C3D3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1" name="Google Shape;711;p48"/>
          <p:cNvSpPr/>
          <p:nvPr/>
        </p:nvSpPr>
        <p:spPr>
          <a:xfrm>
            <a:off x="3172799" y="4254523"/>
            <a:ext cx="553121" cy="422846"/>
          </a:xfrm>
          <a:prstGeom prst="roundRect">
            <a:avLst>
              <a:gd fmla="val 19621" name="adj"/>
            </a:avLst>
          </a:prstGeom>
          <a:solidFill>
            <a:srgbClr val="EAEAC0"/>
          </a:solidFill>
          <a:ln cap="flat" cmpd="sng" w="25400">
            <a:solidFill>
              <a:srgbClr val="C3D3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2" name="Google Shape;712;p48"/>
          <p:cNvSpPr/>
          <p:nvPr/>
        </p:nvSpPr>
        <p:spPr>
          <a:xfrm>
            <a:off x="1261391" y="4752370"/>
            <a:ext cx="553121" cy="422846"/>
          </a:xfrm>
          <a:prstGeom prst="roundRect">
            <a:avLst>
              <a:gd fmla="val 19621" name="adj"/>
            </a:avLst>
          </a:prstGeom>
          <a:solidFill>
            <a:srgbClr val="EAEAC0"/>
          </a:solidFill>
          <a:ln cap="flat" cmpd="sng" w="25400">
            <a:solidFill>
              <a:srgbClr val="C3D3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3" name="Google Shape;713;p48"/>
          <p:cNvSpPr/>
          <p:nvPr/>
        </p:nvSpPr>
        <p:spPr>
          <a:xfrm>
            <a:off x="1897034" y="4752370"/>
            <a:ext cx="553120" cy="422846"/>
          </a:xfrm>
          <a:prstGeom prst="roundRect">
            <a:avLst>
              <a:gd fmla="val 19621" name="adj"/>
            </a:avLst>
          </a:prstGeom>
          <a:solidFill>
            <a:srgbClr val="EAEAC0"/>
          </a:solidFill>
          <a:ln cap="flat" cmpd="sng" w="25400">
            <a:solidFill>
              <a:srgbClr val="C3D3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4" name="Google Shape;714;p48"/>
          <p:cNvSpPr/>
          <p:nvPr/>
        </p:nvSpPr>
        <p:spPr>
          <a:xfrm>
            <a:off x="2532677" y="4752370"/>
            <a:ext cx="553120" cy="422846"/>
          </a:xfrm>
          <a:prstGeom prst="roundRect">
            <a:avLst>
              <a:gd fmla="val 19621" name="adj"/>
            </a:avLst>
          </a:prstGeom>
          <a:solidFill>
            <a:srgbClr val="EAEAC0"/>
          </a:solidFill>
          <a:ln cap="flat" cmpd="sng" w="25400">
            <a:solidFill>
              <a:srgbClr val="C3D3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5" name="Google Shape;715;p48"/>
          <p:cNvSpPr/>
          <p:nvPr/>
        </p:nvSpPr>
        <p:spPr>
          <a:xfrm>
            <a:off x="3168320" y="4752370"/>
            <a:ext cx="553120" cy="422846"/>
          </a:xfrm>
          <a:prstGeom prst="roundRect">
            <a:avLst>
              <a:gd fmla="val 19621" name="adj"/>
            </a:avLst>
          </a:prstGeom>
          <a:solidFill>
            <a:srgbClr val="EAEAC0"/>
          </a:solidFill>
          <a:ln cap="flat" cmpd="sng" w="25400">
            <a:solidFill>
              <a:srgbClr val="C3D3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6" name="Google Shape;716;p48"/>
          <p:cNvSpPr txBox="1"/>
          <p:nvPr/>
        </p:nvSpPr>
        <p:spPr>
          <a:xfrm>
            <a:off x="1325048" y="4284125"/>
            <a:ext cx="5037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200"/>
              <a:buFont typeface="Open Sans"/>
              <a:buNone/>
            </a:pPr>
            <a:r>
              <a:rPr b="0" i="0" lang="ru-RU" sz="12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robot</a:t>
            </a:r>
            <a:endParaRPr/>
          </a:p>
        </p:txBody>
      </p:sp>
      <p:sp>
        <p:nvSpPr>
          <p:cNvPr id="717" name="Google Shape;717;p48"/>
          <p:cNvSpPr txBox="1"/>
          <p:nvPr/>
        </p:nvSpPr>
        <p:spPr>
          <a:xfrm>
            <a:off x="1325060" y="4475426"/>
            <a:ext cx="434742" cy="233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200"/>
              <a:buFont typeface="Open Sans"/>
              <a:buNone/>
            </a:pPr>
            <a:r>
              <a:rPr b="0" i="0" lang="ru-RU" sz="12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/>
          </a:p>
        </p:txBody>
      </p:sp>
      <p:sp>
        <p:nvSpPr>
          <p:cNvPr id="718" name="Google Shape;718;p48"/>
          <p:cNvSpPr txBox="1"/>
          <p:nvPr/>
        </p:nvSpPr>
        <p:spPr>
          <a:xfrm>
            <a:off x="1960703" y="4279692"/>
            <a:ext cx="434742" cy="233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200"/>
              <a:buFont typeface="Open Sans"/>
              <a:buNone/>
            </a:pPr>
            <a:r>
              <a:rPr b="0" i="0" lang="ru-RU" sz="12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must</a:t>
            </a:r>
            <a:endParaRPr/>
          </a:p>
        </p:txBody>
      </p:sp>
      <p:sp>
        <p:nvSpPr>
          <p:cNvPr id="719" name="Google Shape;719;p48"/>
          <p:cNvSpPr txBox="1"/>
          <p:nvPr/>
        </p:nvSpPr>
        <p:spPr>
          <a:xfrm>
            <a:off x="1960703" y="4468134"/>
            <a:ext cx="434742" cy="233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200"/>
              <a:buFont typeface="Open Sans"/>
              <a:buNone/>
            </a:pPr>
            <a:r>
              <a:rPr b="0" i="0" lang="ru-RU" sz="12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/>
          </a:p>
        </p:txBody>
      </p:sp>
      <p:sp>
        <p:nvSpPr>
          <p:cNvPr id="720" name="Google Shape;720;p48"/>
          <p:cNvSpPr txBox="1"/>
          <p:nvPr/>
        </p:nvSpPr>
        <p:spPr>
          <a:xfrm>
            <a:off x="2591866" y="4279692"/>
            <a:ext cx="434742" cy="233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200"/>
              <a:buFont typeface="Open Sans"/>
              <a:buNone/>
            </a:pPr>
            <a:r>
              <a:rPr b="0" i="0" lang="ru-RU" sz="12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obey</a:t>
            </a:r>
            <a:endParaRPr/>
          </a:p>
        </p:txBody>
      </p:sp>
      <p:sp>
        <p:nvSpPr>
          <p:cNvPr id="721" name="Google Shape;721;p48"/>
          <p:cNvSpPr txBox="1"/>
          <p:nvPr/>
        </p:nvSpPr>
        <p:spPr>
          <a:xfrm>
            <a:off x="2596346" y="4468134"/>
            <a:ext cx="434742" cy="233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200"/>
              <a:buFont typeface="Open Sans"/>
              <a:buNone/>
            </a:pPr>
            <a:r>
              <a:rPr b="0" i="0" lang="ru-RU" sz="12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/>
          </a:p>
        </p:txBody>
      </p:sp>
      <p:sp>
        <p:nvSpPr>
          <p:cNvPr id="722" name="Google Shape;722;p48"/>
          <p:cNvSpPr txBox="1"/>
          <p:nvPr/>
        </p:nvSpPr>
        <p:spPr>
          <a:xfrm>
            <a:off x="3231989" y="4279692"/>
            <a:ext cx="434741" cy="233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200"/>
              <a:buFont typeface="Open Sans"/>
              <a:buNone/>
            </a:pPr>
            <a:r>
              <a:rPr b="0" i="0" lang="ru-RU" sz="12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obey</a:t>
            </a:r>
            <a:endParaRPr/>
          </a:p>
        </p:txBody>
      </p:sp>
      <p:sp>
        <p:nvSpPr>
          <p:cNvPr id="723" name="Google Shape;723;p48"/>
          <p:cNvSpPr txBox="1"/>
          <p:nvPr/>
        </p:nvSpPr>
        <p:spPr>
          <a:xfrm>
            <a:off x="3231989" y="4468134"/>
            <a:ext cx="434741" cy="233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200"/>
              <a:buFont typeface="Open Sans"/>
              <a:buNone/>
            </a:pPr>
            <a:r>
              <a:rPr b="0" i="0" lang="ru-RU" sz="12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/>
          </a:p>
        </p:txBody>
      </p:sp>
      <p:sp>
        <p:nvSpPr>
          <p:cNvPr id="724" name="Google Shape;724;p48"/>
          <p:cNvSpPr txBox="1"/>
          <p:nvPr/>
        </p:nvSpPr>
        <p:spPr>
          <a:xfrm>
            <a:off x="1287391" y="4788876"/>
            <a:ext cx="469198" cy="21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100"/>
              <a:buFont typeface="Open Sans"/>
              <a:buNone/>
            </a:pPr>
            <a:r>
              <a:rPr b="0" i="0" lang="ru-RU" sz="1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&lt;eos&gt;</a:t>
            </a:r>
            <a:endParaRPr/>
          </a:p>
        </p:txBody>
      </p:sp>
      <p:sp>
        <p:nvSpPr>
          <p:cNvPr id="725" name="Google Shape;725;p48"/>
          <p:cNvSpPr txBox="1"/>
          <p:nvPr/>
        </p:nvSpPr>
        <p:spPr>
          <a:xfrm>
            <a:off x="1926210" y="4773756"/>
            <a:ext cx="503728" cy="21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100"/>
              <a:buFont typeface="Open Sans"/>
              <a:buNone/>
            </a:pPr>
            <a:r>
              <a:rPr b="0" i="0" lang="ru-RU" sz="1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&lt;pad&gt;</a:t>
            </a:r>
            <a:endParaRPr/>
          </a:p>
        </p:txBody>
      </p:sp>
      <p:sp>
        <p:nvSpPr>
          <p:cNvPr id="726" name="Google Shape;726;p48"/>
          <p:cNvSpPr txBox="1"/>
          <p:nvPr/>
        </p:nvSpPr>
        <p:spPr>
          <a:xfrm>
            <a:off x="2557373" y="4773756"/>
            <a:ext cx="503728" cy="21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100"/>
              <a:buFont typeface="Open Sans"/>
              <a:buNone/>
            </a:pPr>
            <a:r>
              <a:rPr b="0" i="0" lang="ru-RU" sz="1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/>
          </a:p>
        </p:txBody>
      </p:sp>
      <p:sp>
        <p:nvSpPr>
          <p:cNvPr id="727" name="Google Shape;727;p48"/>
          <p:cNvSpPr txBox="1"/>
          <p:nvPr/>
        </p:nvSpPr>
        <p:spPr>
          <a:xfrm>
            <a:off x="3197496" y="4773756"/>
            <a:ext cx="503727" cy="21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100"/>
              <a:buFont typeface="Open Sans"/>
              <a:buNone/>
            </a:pPr>
            <a:r>
              <a:rPr b="0" i="0" lang="ru-RU" sz="1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&lt;pad&gt;</a:t>
            </a:r>
            <a:endParaRPr/>
          </a:p>
        </p:txBody>
      </p:sp>
      <p:sp>
        <p:nvSpPr>
          <p:cNvPr id="728" name="Google Shape;728;p48"/>
          <p:cNvSpPr txBox="1"/>
          <p:nvPr/>
        </p:nvSpPr>
        <p:spPr>
          <a:xfrm>
            <a:off x="1333580" y="4964007"/>
            <a:ext cx="434742" cy="233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200"/>
              <a:buFont typeface="Open Sans"/>
              <a:buNone/>
            </a:pPr>
            <a:r>
              <a:rPr b="0" i="0" lang="ru-RU" sz="12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/>
          </a:p>
        </p:txBody>
      </p:sp>
      <p:sp>
        <p:nvSpPr>
          <p:cNvPr id="729" name="Google Shape;729;p48"/>
          <p:cNvSpPr txBox="1"/>
          <p:nvPr/>
        </p:nvSpPr>
        <p:spPr>
          <a:xfrm>
            <a:off x="1969223" y="4956716"/>
            <a:ext cx="434742" cy="233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200"/>
              <a:buFont typeface="Open Sans"/>
              <a:buNone/>
            </a:pPr>
            <a:r>
              <a:rPr b="0" i="0" lang="ru-RU" sz="12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endParaRPr/>
          </a:p>
        </p:txBody>
      </p:sp>
      <p:sp>
        <p:nvSpPr>
          <p:cNvPr id="730" name="Google Shape;730;p48"/>
          <p:cNvSpPr txBox="1"/>
          <p:nvPr/>
        </p:nvSpPr>
        <p:spPr>
          <a:xfrm>
            <a:off x="3240509" y="4956716"/>
            <a:ext cx="434742" cy="233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200"/>
              <a:buFont typeface="Open Sans"/>
              <a:buNone/>
            </a:pPr>
            <a:r>
              <a:rPr b="0" i="0" lang="ru-RU" sz="12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512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49"/>
          <p:cNvSpPr/>
          <p:nvPr/>
        </p:nvSpPr>
        <p:spPr>
          <a:xfrm>
            <a:off x="699000" y="1950013"/>
            <a:ext cx="6986421" cy="3493642"/>
          </a:xfrm>
          <a:prstGeom prst="roundRect">
            <a:avLst>
              <a:gd fmla="val 16353" name="adj"/>
            </a:avLst>
          </a:prstGeom>
          <a:noFill/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49"/>
          <p:cNvSpPr/>
          <p:nvPr/>
        </p:nvSpPr>
        <p:spPr>
          <a:xfrm>
            <a:off x="2177678" y="2521210"/>
            <a:ext cx="1845895" cy="2351249"/>
          </a:xfrm>
          <a:prstGeom prst="roundRect">
            <a:avLst>
              <a:gd fmla="val 16337" name="adj"/>
            </a:avLst>
          </a:prstGeom>
          <a:noFill/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7" name="Google Shape;737;p49"/>
          <p:cNvSpPr/>
          <p:nvPr/>
        </p:nvSpPr>
        <p:spPr>
          <a:xfrm>
            <a:off x="2572928" y="2672971"/>
            <a:ext cx="1317429" cy="363745"/>
          </a:xfrm>
          <a:prstGeom prst="roundRect">
            <a:avLst>
              <a:gd fmla="val 17966" name="adj"/>
            </a:avLst>
          </a:prstGeom>
          <a:solidFill>
            <a:srgbClr val="CBD8E9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8" name="Google Shape;738;p49"/>
          <p:cNvSpPr/>
          <p:nvPr/>
        </p:nvSpPr>
        <p:spPr>
          <a:xfrm>
            <a:off x="2572928" y="3117745"/>
            <a:ext cx="1317435" cy="363744"/>
          </a:xfrm>
          <a:prstGeom prst="roundRect">
            <a:avLst>
              <a:gd fmla="val 17966" name="adj"/>
            </a:avLst>
          </a:prstGeom>
          <a:solidFill>
            <a:srgbClr val="CBD8E9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9" name="Google Shape;739;p49"/>
          <p:cNvSpPr/>
          <p:nvPr/>
        </p:nvSpPr>
        <p:spPr>
          <a:xfrm>
            <a:off x="2572928" y="3735850"/>
            <a:ext cx="1317437" cy="363744"/>
          </a:xfrm>
          <a:prstGeom prst="roundRect">
            <a:avLst>
              <a:gd fmla="val 17966" name="adj"/>
            </a:avLst>
          </a:prstGeom>
          <a:solidFill>
            <a:srgbClr val="CBD8E9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0" name="Google Shape;740;p49"/>
          <p:cNvSpPr/>
          <p:nvPr/>
        </p:nvSpPr>
        <p:spPr>
          <a:xfrm>
            <a:off x="2572929" y="4159989"/>
            <a:ext cx="1317442" cy="363744"/>
          </a:xfrm>
          <a:prstGeom prst="roundRect">
            <a:avLst>
              <a:gd fmla="val 17966" name="adj"/>
            </a:avLst>
          </a:prstGeom>
          <a:solidFill>
            <a:srgbClr val="CBD8E9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41" name="Google Shape;741;p49"/>
          <p:cNvCxnSpPr/>
          <p:nvPr/>
        </p:nvCxnSpPr>
        <p:spPr>
          <a:xfrm flipH="1" rot="10800000">
            <a:off x="3183728" y="2427183"/>
            <a:ext cx="1" cy="253860"/>
          </a:xfrm>
          <a:prstGeom prst="straightConnector1">
            <a:avLst/>
          </a:prstGeom>
          <a:noFill/>
          <a:ln cap="flat" cmpd="sng" w="12700">
            <a:solidFill>
              <a:srgbClr val="2459A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42" name="Google Shape;742;p49"/>
          <p:cNvCxnSpPr/>
          <p:nvPr/>
        </p:nvCxnSpPr>
        <p:spPr>
          <a:xfrm flipH="1" rot="10800000">
            <a:off x="3183728" y="3040241"/>
            <a:ext cx="1" cy="80732"/>
          </a:xfrm>
          <a:prstGeom prst="straightConnector1">
            <a:avLst/>
          </a:prstGeom>
          <a:noFill/>
          <a:ln cap="flat" cmpd="sng" w="12700">
            <a:solidFill>
              <a:srgbClr val="2459A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43" name="Google Shape;743;p49"/>
          <p:cNvCxnSpPr/>
          <p:nvPr/>
        </p:nvCxnSpPr>
        <p:spPr>
          <a:xfrm flipH="1" rot="10800000">
            <a:off x="3183728" y="3481991"/>
            <a:ext cx="1" cy="253860"/>
          </a:xfrm>
          <a:prstGeom prst="straightConnector1">
            <a:avLst/>
          </a:prstGeom>
          <a:noFill/>
          <a:ln cap="flat" cmpd="sng" w="12700">
            <a:solidFill>
              <a:srgbClr val="2459A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44" name="Google Shape;744;p49"/>
          <p:cNvCxnSpPr/>
          <p:nvPr/>
        </p:nvCxnSpPr>
        <p:spPr>
          <a:xfrm flipH="1" rot="10800000">
            <a:off x="3183728" y="4095050"/>
            <a:ext cx="1" cy="80731"/>
          </a:xfrm>
          <a:prstGeom prst="straightConnector1">
            <a:avLst/>
          </a:prstGeom>
          <a:noFill/>
          <a:ln cap="flat" cmpd="sng" w="12700">
            <a:solidFill>
              <a:srgbClr val="2459A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45" name="Google Shape;745;p49"/>
          <p:cNvCxnSpPr/>
          <p:nvPr/>
        </p:nvCxnSpPr>
        <p:spPr>
          <a:xfrm rot="10800000">
            <a:off x="3183728" y="4536799"/>
            <a:ext cx="1638" cy="340558"/>
          </a:xfrm>
          <a:prstGeom prst="straightConnector1">
            <a:avLst/>
          </a:prstGeom>
          <a:noFill/>
          <a:ln cap="flat" cmpd="sng" w="12700">
            <a:solidFill>
              <a:srgbClr val="2459A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46" name="Google Shape;746;p49"/>
          <p:cNvSpPr/>
          <p:nvPr/>
        </p:nvSpPr>
        <p:spPr>
          <a:xfrm rot="-5400000">
            <a:off x="2443705" y="2865499"/>
            <a:ext cx="731201" cy="75306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93" y="46"/>
                </a:lnTo>
                <a:cubicBezTo>
                  <a:pt x="3102" y="42"/>
                  <a:pt x="6112" y="42"/>
                  <a:pt x="9121" y="47"/>
                </a:cubicBezTo>
                <a:cubicBezTo>
                  <a:pt x="11678" y="52"/>
                  <a:pt x="14235" y="60"/>
                  <a:pt x="16792" y="48"/>
                </a:cubicBezTo>
                <a:cubicBezTo>
                  <a:pt x="18388" y="40"/>
                  <a:pt x="19984" y="24"/>
                  <a:pt x="21581" y="0"/>
                </a:cubicBezTo>
                <a:lnTo>
                  <a:pt x="21600" y="3543"/>
                </a:lnTo>
              </a:path>
            </a:pathLst>
          </a:custGeom>
          <a:noFill/>
          <a:ln cap="flat" cmpd="sng" w="12700">
            <a:solidFill>
              <a:srgbClr val="2459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7" name="Google Shape;747;p49"/>
          <p:cNvSpPr/>
          <p:nvPr/>
        </p:nvSpPr>
        <p:spPr>
          <a:xfrm rot="-5400000">
            <a:off x="2365905" y="3975174"/>
            <a:ext cx="882782" cy="74904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36" y="119"/>
                </a:lnTo>
                <a:cubicBezTo>
                  <a:pt x="3779" y="68"/>
                  <a:pt x="7521" y="45"/>
                  <a:pt x="11264" y="48"/>
                </a:cubicBezTo>
                <a:cubicBezTo>
                  <a:pt x="13382" y="49"/>
                  <a:pt x="15499" y="60"/>
                  <a:pt x="17617" y="48"/>
                </a:cubicBezTo>
                <a:cubicBezTo>
                  <a:pt x="18940" y="41"/>
                  <a:pt x="20262" y="25"/>
                  <a:pt x="21584" y="0"/>
                </a:cubicBezTo>
                <a:lnTo>
                  <a:pt x="21600" y="3562"/>
                </a:lnTo>
              </a:path>
            </a:pathLst>
          </a:custGeom>
          <a:noFill/>
          <a:ln cap="flat" cmpd="sng" w="12700">
            <a:solidFill>
              <a:srgbClr val="2459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8" name="Google Shape;748;p49"/>
          <p:cNvSpPr/>
          <p:nvPr/>
        </p:nvSpPr>
        <p:spPr>
          <a:xfrm rot="-5416525">
            <a:off x="3256433" y="4472770"/>
            <a:ext cx="171360" cy="30086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6" y="21600"/>
                </a:lnTo>
                <a:lnTo>
                  <a:pt x="21600" y="21600"/>
                </a:lnTo>
              </a:path>
            </a:pathLst>
          </a:custGeom>
          <a:noFill/>
          <a:ln cap="flat" cmpd="sng" w="12700">
            <a:solidFill>
              <a:srgbClr val="2459A4"/>
            </a:solidFill>
            <a:prstDash val="solid"/>
            <a:round/>
            <a:headEnd len="sm" w="sm" type="none"/>
            <a:tailEnd len="med" w="med" type="triangl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9" name="Google Shape;749;p49"/>
          <p:cNvSpPr/>
          <p:nvPr/>
        </p:nvSpPr>
        <p:spPr>
          <a:xfrm flipH="1" rot="5383475">
            <a:off x="2945283" y="4471324"/>
            <a:ext cx="171360" cy="30086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6" y="21600"/>
                </a:lnTo>
                <a:lnTo>
                  <a:pt x="21600" y="21600"/>
                </a:lnTo>
              </a:path>
            </a:pathLst>
          </a:custGeom>
          <a:noFill/>
          <a:ln cap="flat" cmpd="sng" w="12700">
            <a:solidFill>
              <a:srgbClr val="2459A4"/>
            </a:solidFill>
            <a:prstDash val="solid"/>
            <a:round/>
            <a:headEnd len="sm" w="sm" type="none"/>
            <a:tailEnd len="med" w="med" type="triangl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0" name="Google Shape;750;p49"/>
          <p:cNvSpPr/>
          <p:nvPr/>
        </p:nvSpPr>
        <p:spPr>
          <a:xfrm rot="1871407">
            <a:off x="3486703" y="2650321"/>
            <a:ext cx="1367486" cy="2093303"/>
          </a:xfrm>
          <a:custGeom>
            <a:rect b="b" l="l" r="r" t="t"/>
            <a:pathLst>
              <a:path extrusionOk="0" h="21600" w="21600">
                <a:moveTo>
                  <a:pt x="0" y="855"/>
                </a:moveTo>
                <a:lnTo>
                  <a:pt x="2563" y="0"/>
                </a:lnTo>
                <a:lnTo>
                  <a:pt x="17920" y="16617"/>
                </a:lnTo>
                <a:lnTo>
                  <a:pt x="20689" y="15701"/>
                </a:lnTo>
                <a:lnTo>
                  <a:pt x="18155" y="16902"/>
                </a:lnTo>
                <a:lnTo>
                  <a:pt x="21600" y="20608"/>
                </a:lnTo>
                <a:lnTo>
                  <a:pt x="19336" y="21600"/>
                </a:lnTo>
              </a:path>
            </a:pathLst>
          </a:custGeom>
          <a:noFill/>
          <a:ln cap="flat" cmpd="sng" w="25400">
            <a:solidFill>
              <a:srgbClr val="2557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49"/>
          <p:cNvSpPr txBox="1"/>
          <p:nvPr/>
        </p:nvSpPr>
        <p:spPr>
          <a:xfrm>
            <a:off x="2655109" y="2714985"/>
            <a:ext cx="1166498" cy="279717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500"/>
              <a:buFont typeface="Open Sans"/>
              <a:buNone/>
            </a:pPr>
            <a:r>
              <a:rPr b="0" i="0" lang="ru-RU" sz="15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Add &amp; Norm</a:t>
            </a:r>
            <a:endParaRPr/>
          </a:p>
        </p:txBody>
      </p:sp>
      <p:sp>
        <p:nvSpPr>
          <p:cNvPr id="752" name="Google Shape;752;p49"/>
          <p:cNvSpPr txBox="1"/>
          <p:nvPr/>
        </p:nvSpPr>
        <p:spPr>
          <a:xfrm>
            <a:off x="2595102" y="4207992"/>
            <a:ext cx="1236197" cy="279717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500"/>
              <a:buFont typeface="Open Sans"/>
              <a:buNone/>
            </a:pPr>
            <a:r>
              <a:rPr b="0" i="0" lang="ru-RU" sz="15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Self Attention</a:t>
            </a:r>
            <a:endParaRPr/>
          </a:p>
        </p:txBody>
      </p:sp>
      <p:sp>
        <p:nvSpPr>
          <p:cNvPr id="753" name="Google Shape;753;p49"/>
          <p:cNvSpPr txBox="1"/>
          <p:nvPr/>
        </p:nvSpPr>
        <p:spPr>
          <a:xfrm>
            <a:off x="2655109" y="3781329"/>
            <a:ext cx="1166498" cy="279717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500"/>
              <a:buFont typeface="Open Sans"/>
              <a:buNone/>
            </a:pPr>
            <a:r>
              <a:rPr b="0" i="0" lang="ru-RU" sz="15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Add &amp; Norm</a:t>
            </a:r>
            <a:endParaRPr/>
          </a:p>
        </p:txBody>
      </p:sp>
      <p:sp>
        <p:nvSpPr>
          <p:cNvPr id="754" name="Google Shape;754;p49"/>
          <p:cNvSpPr txBox="1"/>
          <p:nvPr/>
        </p:nvSpPr>
        <p:spPr>
          <a:xfrm>
            <a:off x="2600150" y="3163735"/>
            <a:ext cx="1226195" cy="279717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500"/>
              <a:buFont typeface="Open Sans"/>
              <a:buNone/>
            </a:pPr>
            <a:r>
              <a:rPr b="0" i="0" lang="ru-RU" sz="15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Feed Forward</a:t>
            </a:r>
            <a:endParaRPr/>
          </a:p>
        </p:txBody>
      </p:sp>
      <p:sp>
        <p:nvSpPr>
          <p:cNvPr id="755" name="Google Shape;755;p49"/>
          <p:cNvSpPr txBox="1"/>
          <p:nvPr/>
        </p:nvSpPr>
        <p:spPr>
          <a:xfrm rot="-5400000">
            <a:off x="1337225" y="3301124"/>
            <a:ext cx="13527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6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 b="0" i="0" sz="16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6" name="Google Shape;756;p49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BERT</a:t>
            </a:r>
            <a:endParaRPr/>
          </a:p>
        </p:txBody>
      </p:sp>
      <p:sp>
        <p:nvSpPr>
          <p:cNvPr id="757" name="Google Shape;757;p49"/>
          <p:cNvSpPr txBox="1"/>
          <p:nvPr/>
        </p:nvSpPr>
        <p:spPr>
          <a:xfrm>
            <a:off x="413211" y="5559135"/>
            <a:ext cx="7722644" cy="879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-2794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Char char="●"/>
            </a:pPr>
            <a:r>
              <a:rPr b="0" i="1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Jacob Devlin, Ming-Wei Chang, Kenton Lee, Kristina Toutanova. "BERT: Pre-training of Deep Bidirectional Transformers for Language Understanding.” NAACL-HLT, 2019</a:t>
            </a:r>
            <a:endParaRPr/>
          </a:p>
        </p:txBody>
      </p:sp>
      <p:sp>
        <p:nvSpPr>
          <p:cNvPr id="758" name="Google Shape;758;p49"/>
          <p:cNvSpPr txBox="1"/>
          <p:nvPr/>
        </p:nvSpPr>
        <p:spPr>
          <a:xfrm>
            <a:off x="469900" y="787400"/>
            <a:ext cx="8519865" cy="1031205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360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Модель основана на кодировщике</a:t>
            </a:r>
            <a:endParaRPr/>
          </a:p>
          <a:p>
            <a:pPr indent="-254000" lvl="0" marL="254000" marR="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5C5C5C"/>
              </a:buClr>
              <a:buSzPts val="3360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Две конфигурации: базовая и расширенная</a:t>
            </a:r>
            <a:endParaRPr/>
          </a:p>
        </p:txBody>
      </p:sp>
      <p:sp>
        <p:nvSpPr>
          <p:cNvPr id="759" name="Google Shape;759;p49"/>
          <p:cNvSpPr/>
          <p:nvPr/>
        </p:nvSpPr>
        <p:spPr>
          <a:xfrm>
            <a:off x="4757485" y="2651570"/>
            <a:ext cx="976574" cy="2049030"/>
          </a:xfrm>
          <a:prstGeom prst="roundRect">
            <a:avLst>
              <a:gd fmla="val 16183" name="adj"/>
            </a:avLst>
          </a:prstGeom>
          <a:noFill/>
          <a:ln cap="flat" cmpd="sng" w="25400">
            <a:solidFill>
              <a:srgbClr val="BCB70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0" name="Google Shape;760;p49"/>
          <p:cNvSpPr/>
          <p:nvPr/>
        </p:nvSpPr>
        <p:spPr>
          <a:xfrm>
            <a:off x="6316017" y="2289754"/>
            <a:ext cx="976573" cy="2424609"/>
          </a:xfrm>
          <a:prstGeom prst="roundRect">
            <a:avLst>
              <a:gd fmla="val 16183" name="adj"/>
            </a:avLst>
          </a:prstGeom>
          <a:noFill/>
          <a:ln cap="flat" cmpd="sng" w="25400">
            <a:solidFill>
              <a:srgbClr val="BCB70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1" name="Google Shape;761;p49"/>
          <p:cNvSpPr/>
          <p:nvPr/>
        </p:nvSpPr>
        <p:spPr>
          <a:xfrm>
            <a:off x="4825472" y="2733296"/>
            <a:ext cx="841245" cy="307562"/>
          </a:xfrm>
          <a:prstGeom prst="roundRect">
            <a:avLst>
              <a:gd fmla="val 17966" name="adj"/>
            </a:avLst>
          </a:prstGeom>
          <a:solidFill>
            <a:srgbClr val="CBD8E9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2" name="Google Shape;762;p49"/>
          <p:cNvSpPr/>
          <p:nvPr/>
        </p:nvSpPr>
        <p:spPr>
          <a:xfrm>
            <a:off x="4825150" y="3494691"/>
            <a:ext cx="841244" cy="307562"/>
          </a:xfrm>
          <a:prstGeom prst="roundRect">
            <a:avLst>
              <a:gd fmla="val 17966" name="adj"/>
            </a:avLst>
          </a:prstGeom>
          <a:solidFill>
            <a:srgbClr val="CBD8E9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3" name="Google Shape;763;p49"/>
          <p:cNvSpPr/>
          <p:nvPr/>
        </p:nvSpPr>
        <p:spPr>
          <a:xfrm>
            <a:off x="4825150" y="3888996"/>
            <a:ext cx="841244" cy="307562"/>
          </a:xfrm>
          <a:prstGeom prst="roundRect">
            <a:avLst>
              <a:gd fmla="val 17966" name="adj"/>
            </a:avLst>
          </a:prstGeom>
          <a:solidFill>
            <a:srgbClr val="CBD8E9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4" name="Google Shape;764;p49"/>
          <p:cNvSpPr/>
          <p:nvPr/>
        </p:nvSpPr>
        <p:spPr>
          <a:xfrm>
            <a:off x="4825150" y="4260228"/>
            <a:ext cx="841244" cy="307562"/>
          </a:xfrm>
          <a:prstGeom prst="roundRect">
            <a:avLst>
              <a:gd fmla="val 17966" name="adj"/>
            </a:avLst>
          </a:prstGeom>
          <a:solidFill>
            <a:srgbClr val="CBD8E9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5" name="Google Shape;765;p49"/>
          <p:cNvSpPr/>
          <p:nvPr/>
        </p:nvSpPr>
        <p:spPr>
          <a:xfrm>
            <a:off x="6381222" y="2362944"/>
            <a:ext cx="841245" cy="307562"/>
          </a:xfrm>
          <a:prstGeom prst="roundRect">
            <a:avLst>
              <a:gd fmla="val 17966" name="adj"/>
            </a:avLst>
          </a:prstGeom>
          <a:solidFill>
            <a:srgbClr val="CBD8E9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6" name="Google Shape;766;p49"/>
          <p:cNvSpPr/>
          <p:nvPr/>
        </p:nvSpPr>
        <p:spPr>
          <a:xfrm>
            <a:off x="6383681" y="3123378"/>
            <a:ext cx="841245" cy="307561"/>
          </a:xfrm>
          <a:prstGeom prst="roundRect">
            <a:avLst>
              <a:gd fmla="val 17966" name="adj"/>
            </a:avLst>
          </a:prstGeom>
          <a:solidFill>
            <a:srgbClr val="CBD8E9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7" name="Google Shape;767;p49"/>
          <p:cNvSpPr/>
          <p:nvPr/>
        </p:nvSpPr>
        <p:spPr>
          <a:xfrm>
            <a:off x="6383681" y="3513741"/>
            <a:ext cx="841245" cy="307562"/>
          </a:xfrm>
          <a:prstGeom prst="roundRect">
            <a:avLst>
              <a:gd fmla="val 17966" name="adj"/>
            </a:avLst>
          </a:prstGeom>
          <a:solidFill>
            <a:srgbClr val="CBD8E9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8" name="Google Shape;768;p49"/>
          <p:cNvSpPr/>
          <p:nvPr/>
        </p:nvSpPr>
        <p:spPr>
          <a:xfrm>
            <a:off x="6383681" y="3900424"/>
            <a:ext cx="841245" cy="307562"/>
          </a:xfrm>
          <a:prstGeom prst="roundRect">
            <a:avLst>
              <a:gd fmla="val 17966" name="adj"/>
            </a:avLst>
          </a:prstGeom>
          <a:solidFill>
            <a:srgbClr val="CBD8E9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9" name="Google Shape;769;p49"/>
          <p:cNvSpPr/>
          <p:nvPr/>
        </p:nvSpPr>
        <p:spPr>
          <a:xfrm>
            <a:off x="6383681" y="4283360"/>
            <a:ext cx="841245" cy="307562"/>
          </a:xfrm>
          <a:prstGeom prst="roundRect">
            <a:avLst>
              <a:gd fmla="val 17966" name="adj"/>
            </a:avLst>
          </a:prstGeom>
          <a:solidFill>
            <a:srgbClr val="CBD8E9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0" name="Google Shape;770;p49"/>
          <p:cNvSpPr txBox="1"/>
          <p:nvPr/>
        </p:nvSpPr>
        <p:spPr>
          <a:xfrm>
            <a:off x="5924294" y="2381833"/>
            <a:ext cx="274203" cy="295106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6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24</a:t>
            </a:r>
            <a:endParaRPr/>
          </a:p>
        </p:txBody>
      </p:sp>
      <p:sp>
        <p:nvSpPr>
          <p:cNvPr id="771" name="Google Shape;771;p49"/>
          <p:cNvSpPr txBox="1"/>
          <p:nvPr/>
        </p:nvSpPr>
        <p:spPr>
          <a:xfrm>
            <a:off x="6032390" y="3129606"/>
            <a:ext cx="161544" cy="295106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6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/>
          </a:p>
        </p:txBody>
      </p:sp>
      <p:sp>
        <p:nvSpPr>
          <p:cNvPr id="772" name="Google Shape;772;p49"/>
          <p:cNvSpPr txBox="1"/>
          <p:nvPr/>
        </p:nvSpPr>
        <p:spPr>
          <a:xfrm>
            <a:off x="6032390" y="3549281"/>
            <a:ext cx="161544" cy="295106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6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/>
          </a:p>
        </p:txBody>
      </p:sp>
      <p:sp>
        <p:nvSpPr>
          <p:cNvPr id="773" name="Google Shape;773;p49"/>
          <p:cNvSpPr txBox="1"/>
          <p:nvPr/>
        </p:nvSpPr>
        <p:spPr>
          <a:xfrm>
            <a:off x="6032390" y="3942849"/>
            <a:ext cx="161544" cy="295106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6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/>
          </a:p>
        </p:txBody>
      </p:sp>
      <p:sp>
        <p:nvSpPr>
          <p:cNvPr id="774" name="Google Shape;774;p49"/>
          <p:cNvSpPr txBox="1"/>
          <p:nvPr/>
        </p:nvSpPr>
        <p:spPr>
          <a:xfrm>
            <a:off x="6032390" y="4318846"/>
            <a:ext cx="161544" cy="295106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6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/>
          </a:p>
        </p:txBody>
      </p:sp>
      <p:sp>
        <p:nvSpPr>
          <p:cNvPr id="775" name="Google Shape;775;p49"/>
          <p:cNvSpPr txBox="1"/>
          <p:nvPr/>
        </p:nvSpPr>
        <p:spPr>
          <a:xfrm>
            <a:off x="4422469" y="2739524"/>
            <a:ext cx="274203" cy="295106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6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  <a:endParaRPr/>
          </a:p>
        </p:txBody>
      </p:sp>
      <p:sp>
        <p:nvSpPr>
          <p:cNvPr id="776" name="Google Shape;776;p49"/>
          <p:cNvSpPr txBox="1"/>
          <p:nvPr/>
        </p:nvSpPr>
        <p:spPr>
          <a:xfrm>
            <a:off x="4475606" y="3510442"/>
            <a:ext cx="161544" cy="295106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6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/>
          </a:p>
        </p:txBody>
      </p:sp>
      <p:sp>
        <p:nvSpPr>
          <p:cNvPr id="777" name="Google Shape;777;p49"/>
          <p:cNvSpPr txBox="1"/>
          <p:nvPr/>
        </p:nvSpPr>
        <p:spPr>
          <a:xfrm>
            <a:off x="4475606" y="3904010"/>
            <a:ext cx="161544" cy="295106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6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/>
          </a:p>
        </p:txBody>
      </p:sp>
      <p:sp>
        <p:nvSpPr>
          <p:cNvPr id="778" name="Google Shape;778;p49"/>
          <p:cNvSpPr txBox="1"/>
          <p:nvPr/>
        </p:nvSpPr>
        <p:spPr>
          <a:xfrm>
            <a:off x="4475606" y="4280006"/>
            <a:ext cx="161544" cy="295106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6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/>
          </a:p>
        </p:txBody>
      </p:sp>
      <p:sp>
        <p:nvSpPr>
          <p:cNvPr id="779" name="Google Shape;779;p49"/>
          <p:cNvSpPr txBox="1"/>
          <p:nvPr/>
        </p:nvSpPr>
        <p:spPr>
          <a:xfrm>
            <a:off x="4847521" y="2748109"/>
            <a:ext cx="7992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600"/>
              <a:buFont typeface="Open Sans"/>
              <a:buNone/>
            </a:pPr>
            <a:r>
              <a:rPr b="0" i="0" lang="ru-RU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Encoder</a:t>
            </a:r>
            <a:endParaRPr sz="1200"/>
          </a:p>
        </p:txBody>
      </p:sp>
      <p:sp>
        <p:nvSpPr>
          <p:cNvPr id="780" name="Google Shape;780;p49"/>
          <p:cNvSpPr txBox="1"/>
          <p:nvPr/>
        </p:nvSpPr>
        <p:spPr>
          <a:xfrm>
            <a:off x="4847521" y="3517022"/>
            <a:ext cx="7992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600"/>
              <a:buFont typeface="Open Sans"/>
              <a:buNone/>
            </a:pPr>
            <a:r>
              <a:rPr b="0" i="0" lang="ru-RU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Encoder</a:t>
            </a:r>
            <a:endParaRPr sz="1200"/>
          </a:p>
        </p:txBody>
      </p:sp>
      <p:sp>
        <p:nvSpPr>
          <p:cNvPr id="781" name="Google Shape;781;p49"/>
          <p:cNvSpPr txBox="1"/>
          <p:nvPr/>
        </p:nvSpPr>
        <p:spPr>
          <a:xfrm>
            <a:off x="4847521" y="3900486"/>
            <a:ext cx="7992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600"/>
              <a:buFont typeface="Open Sans"/>
              <a:buNone/>
            </a:pPr>
            <a:r>
              <a:rPr b="0" i="0" lang="ru-RU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Encoder</a:t>
            </a:r>
            <a:endParaRPr sz="1200"/>
          </a:p>
        </p:txBody>
      </p:sp>
      <p:sp>
        <p:nvSpPr>
          <p:cNvPr id="782" name="Google Shape;782;p49"/>
          <p:cNvSpPr txBox="1"/>
          <p:nvPr/>
        </p:nvSpPr>
        <p:spPr>
          <a:xfrm>
            <a:off x="4847521" y="4278989"/>
            <a:ext cx="7992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600"/>
              <a:buFont typeface="Open Sans"/>
              <a:buNone/>
            </a:pPr>
            <a:r>
              <a:rPr b="0" i="0" lang="ru-RU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Encoder</a:t>
            </a:r>
            <a:endParaRPr sz="1200"/>
          </a:p>
        </p:txBody>
      </p:sp>
      <p:sp>
        <p:nvSpPr>
          <p:cNvPr id="783" name="Google Shape;783;p49"/>
          <p:cNvSpPr txBox="1"/>
          <p:nvPr/>
        </p:nvSpPr>
        <p:spPr>
          <a:xfrm>
            <a:off x="6403338" y="4278989"/>
            <a:ext cx="7992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600"/>
              <a:buFont typeface="Open Sans"/>
              <a:buNone/>
            </a:pPr>
            <a:r>
              <a:rPr b="0" i="0" lang="ru-RU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Encoder</a:t>
            </a:r>
            <a:endParaRPr sz="1200"/>
          </a:p>
        </p:txBody>
      </p:sp>
      <p:sp>
        <p:nvSpPr>
          <p:cNvPr id="784" name="Google Shape;784;p49"/>
          <p:cNvSpPr txBox="1"/>
          <p:nvPr/>
        </p:nvSpPr>
        <p:spPr>
          <a:xfrm>
            <a:off x="6403338" y="3896053"/>
            <a:ext cx="7992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600"/>
              <a:buFont typeface="Open Sans"/>
              <a:buNone/>
            </a:pPr>
            <a:r>
              <a:rPr b="0" i="0" lang="ru-RU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Encoder</a:t>
            </a:r>
            <a:endParaRPr sz="1200"/>
          </a:p>
        </p:txBody>
      </p:sp>
      <p:sp>
        <p:nvSpPr>
          <p:cNvPr id="785" name="Google Shape;785;p49"/>
          <p:cNvSpPr txBox="1"/>
          <p:nvPr/>
        </p:nvSpPr>
        <p:spPr>
          <a:xfrm>
            <a:off x="6403338" y="3509370"/>
            <a:ext cx="7992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600"/>
              <a:buFont typeface="Open Sans"/>
              <a:buNone/>
            </a:pPr>
            <a:r>
              <a:rPr b="0" i="0" lang="ru-RU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Encoder</a:t>
            </a:r>
            <a:endParaRPr sz="1200"/>
          </a:p>
        </p:txBody>
      </p:sp>
      <p:sp>
        <p:nvSpPr>
          <p:cNvPr id="786" name="Google Shape;786;p49"/>
          <p:cNvSpPr txBox="1"/>
          <p:nvPr/>
        </p:nvSpPr>
        <p:spPr>
          <a:xfrm>
            <a:off x="6403338" y="3119007"/>
            <a:ext cx="7992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600"/>
              <a:buFont typeface="Open Sans"/>
              <a:buNone/>
            </a:pPr>
            <a:r>
              <a:rPr b="0" i="0" lang="ru-RU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Encoder</a:t>
            </a:r>
            <a:endParaRPr sz="1200"/>
          </a:p>
        </p:txBody>
      </p:sp>
      <p:sp>
        <p:nvSpPr>
          <p:cNvPr id="787" name="Google Shape;787;p49"/>
          <p:cNvSpPr txBox="1"/>
          <p:nvPr/>
        </p:nvSpPr>
        <p:spPr>
          <a:xfrm>
            <a:off x="6400879" y="2358573"/>
            <a:ext cx="7992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600"/>
              <a:buFont typeface="Open Sans"/>
              <a:buNone/>
            </a:pPr>
            <a:r>
              <a:rPr b="0" i="0" lang="ru-RU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Encoder</a:t>
            </a:r>
            <a:endParaRPr sz="1200"/>
          </a:p>
        </p:txBody>
      </p:sp>
      <p:sp>
        <p:nvSpPr>
          <p:cNvPr id="788" name="Google Shape;788;p49"/>
          <p:cNvSpPr txBox="1"/>
          <p:nvPr/>
        </p:nvSpPr>
        <p:spPr>
          <a:xfrm>
            <a:off x="6657329" y="2741683"/>
            <a:ext cx="221111" cy="325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/>
          </a:p>
        </p:txBody>
      </p:sp>
      <p:sp>
        <p:nvSpPr>
          <p:cNvPr id="789" name="Google Shape;789;p49"/>
          <p:cNvSpPr txBox="1"/>
          <p:nvPr/>
        </p:nvSpPr>
        <p:spPr>
          <a:xfrm>
            <a:off x="5090996" y="3118450"/>
            <a:ext cx="221111" cy="325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/>
          </a:p>
        </p:txBody>
      </p:sp>
      <p:grpSp>
        <p:nvGrpSpPr>
          <p:cNvPr id="790" name="Google Shape;790;p49"/>
          <p:cNvGrpSpPr/>
          <p:nvPr/>
        </p:nvGrpSpPr>
        <p:grpSpPr>
          <a:xfrm>
            <a:off x="4864446" y="4800852"/>
            <a:ext cx="826734" cy="295202"/>
            <a:chOff x="0" y="-21893"/>
            <a:chExt cx="826733" cy="295200"/>
          </a:xfrm>
        </p:grpSpPr>
        <p:sp>
          <p:nvSpPr>
            <p:cNvPr id="791" name="Google Shape;791;p49"/>
            <p:cNvSpPr txBox="1"/>
            <p:nvPr/>
          </p:nvSpPr>
          <p:spPr>
            <a:xfrm>
              <a:off x="0" y="-21893"/>
              <a:ext cx="566400" cy="29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200" lIns="24200" spcFirstLastPara="1" rIns="24200" wrap="square" tIns="242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1800"/>
                <a:buFont typeface="Open Sans"/>
                <a:buNone/>
              </a:pPr>
              <a:r>
                <a:rPr b="0" i="0" lang="ru-RU" sz="16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rPr>
                <a:t>BERT</a:t>
              </a:r>
              <a:endParaRPr sz="1200"/>
            </a:p>
          </p:txBody>
        </p:sp>
        <p:sp>
          <p:nvSpPr>
            <p:cNvPr id="792" name="Google Shape;792;p49"/>
            <p:cNvSpPr txBox="1"/>
            <p:nvPr/>
          </p:nvSpPr>
          <p:spPr>
            <a:xfrm>
              <a:off x="486833" y="80227"/>
              <a:ext cx="339900" cy="18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200" lIns="24200" spcFirstLastPara="1" rIns="24200" wrap="square" tIns="242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1100"/>
                <a:buFont typeface="Open Sans"/>
                <a:buNone/>
              </a:pPr>
              <a:r>
                <a:rPr b="0" i="0" lang="ru-RU" sz="9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rPr>
                <a:t>Base</a:t>
              </a:r>
              <a:endParaRPr sz="1200"/>
            </a:p>
          </p:txBody>
        </p:sp>
      </p:grpSp>
      <p:grpSp>
        <p:nvGrpSpPr>
          <p:cNvPr id="793" name="Google Shape;793;p49"/>
          <p:cNvGrpSpPr/>
          <p:nvPr/>
        </p:nvGrpSpPr>
        <p:grpSpPr>
          <a:xfrm>
            <a:off x="6451946" y="4963792"/>
            <a:ext cx="1756835" cy="1318263"/>
            <a:chOff x="0" y="141047"/>
            <a:chExt cx="1756834" cy="1318261"/>
          </a:xfrm>
        </p:grpSpPr>
        <p:cxnSp>
          <p:nvCxnSpPr>
            <p:cNvPr id="794" name="Google Shape;794;p49"/>
            <p:cNvCxnSpPr/>
            <p:nvPr/>
          </p:nvCxnSpPr>
          <p:spPr>
            <a:xfrm>
              <a:off x="0" y="141047"/>
              <a:ext cx="1270000" cy="1270001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795" name="Google Shape;795;p49"/>
            <p:cNvCxnSpPr/>
            <p:nvPr/>
          </p:nvCxnSpPr>
          <p:spPr>
            <a:xfrm>
              <a:off x="486833" y="189307"/>
              <a:ext cx="1270001" cy="1270001"/>
            </a:xfrm>
            <a:prstGeom prst="straightConnector1">
              <a:avLst/>
            </a:prstGeom>
            <a:noFill/>
            <a:ln>
              <a:noFill/>
            </a:ln>
          </p:spPr>
        </p:cxn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50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BERT</a:t>
            </a:r>
            <a:endParaRPr/>
          </a:p>
        </p:txBody>
      </p:sp>
      <p:sp>
        <p:nvSpPr>
          <p:cNvPr id="801" name="Google Shape;801;p50"/>
          <p:cNvSpPr txBox="1"/>
          <p:nvPr/>
        </p:nvSpPr>
        <p:spPr>
          <a:xfrm>
            <a:off x="469900" y="787400"/>
            <a:ext cx="8520000" cy="11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2159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760"/>
              <a:buFont typeface="Open Sans"/>
              <a:buChar char="•"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Два вида токенов: подслова и управляющие токены</a:t>
            </a:r>
            <a:endParaRPr sz="800"/>
          </a:p>
          <a:p>
            <a:pPr indent="-215900" lvl="0" marL="254000" marR="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5C5C5C"/>
              </a:buClr>
              <a:buSzPts val="2760"/>
              <a:buFont typeface="Open Sans"/>
              <a:buChar char="•"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Токен [CLS] всегда на первой позиции</a:t>
            </a:r>
            <a:endParaRPr sz="800"/>
          </a:p>
        </p:txBody>
      </p:sp>
      <p:sp>
        <p:nvSpPr>
          <p:cNvPr id="802" name="Google Shape;802;p50"/>
          <p:cNvSpPr/>
          <p:nvPr/>
        </p:nvSpPr>
        <p:spPr>
          <a:xfrm>
            <a:off x="1681126" y="2482399"/>
            <a:ext cx="5724099" cy="2209268"/>
          </a:xfrm>
          <a:prstGeom prst="roundRect">
            <a:avLst>
              <a:gd fmla="val 9301" name="adj"/>
            </a:avLst>
          </a:prstGeom>
          <a:noFill/>
          <a:ln cap="flat" cmpd="sng" w="25400">
            <a:solidFill>
              <a:srgbClr val="C6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3" name="Google Shape;803;p50"/>
          <p:cNvCxnSpPr/>
          <p:nvPr/>
        </p:nvCxnSpPr>
        <p:spPr>
          <a:xfrm flipH="1" rot="10800000">
            <a:off x="2149047" y="2268280"/>
            <a:ext cx="1" cy="2935615"/>
          </a:xfrm>
          <a:prstGeom prst="straightConnector1">
            <a:avLst/>
          </a:prstGeom>
          <a:noFill/>
          <a:ln cap="flat" cmpd="sng" w="25400">
            <a:solidFill>
              <a:srgbClr val="2557A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04" name="Google Shape;804;p50"/>
          <p:cNvCxnSpPr/>
          <p:nvPr/>
        </p:nvCxnSpPr>
        <p:spPr>
          <a:xfrm flipH="1" rot="10800000">
            <a:off x="2629697" y="2268280"/>
            <a:ext cx="1" cy="2935615"/>
          </a:xfrm>
          <a:prstGeom prst="straightConnector1">
            <a:avLst/>
          </a:prstGeom>
          <a:noFill/>
          <a:ln cap="flat" cmpd="sng" w="25400">
            <a:solidFill>
              <a:srgbClr val="2557A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05" name="Google Shape;805;p50"/>
          <p:cNvCxnSpPr/>
          <p:nvPr/>
        </p:nvCxnSpPr>
        <p:spPr>
          <a:xfrm flipH="1" rot="10800000">
            <a:off x="3110348" y="2268280"/>
            <a:ext cx="1" cy="2935615"/>
          </a:xfrm>
          <a:prstGeom prst="straightConnector1">
            <a:avLst/>
          </a:prstGeom>
          <a:noFill/>
          <a:ln cap="flat" cmpd="sng" w="25400">
            <a:solidFill>
              <a:srgbClr val="2557A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06" name="Google Shape;806;p50"/>
          <p:cNvCxnSpPr/>
          <p:nvPr/>
        </p:nvCxnSpPr>
        <p:spPr>
          <a:xfrm flipH="1" rot="10800000">
            <a:off x="3590998" y="2268280"/>
            <a:ext cx="1" cy="2935615"/>
          </a:xfrm>
          <a:prstGeom prst="straightConnector1">
            <a:avLst/>
          </a:prstGeom>
          <a:noFill/>
          <a:ln cap="flat" cmpd="sng" w="25400">
            <a:solidFill>
              <a:srgbClr val="2557A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07" name="Google Shape;807;p50"/>
          <p:cNvCxnSpPr/>
          <p:nvPr/>
        </p:nvCxnSpPr>
        <p:spPr>
          <a:xfrm flipH="1" rot="10800000">
            <a:off x="6858171" y="2268280"/>
            <a:ext cx="1" cy="2935615"/>
          </a:xfrm>
          <a:prstGeom prst="straightConnector1">
            <a:avLst/>
          </a:prstGeom>
          <a:noFill/>
          <a:ln cap="flat" cmpd="sng" w="25400">
            <a:solidFill>
              <a:srgbClr val="2557A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08" name="Google Shape;808;p50"/>
          <p:cNvSpPr/>
          <p:nvPr/>
        </p:nvSpPr>
        <p:spPr>
          <a:xfrm>
            <a:off x="1783115" y="2602100"/>
            <a:ext cx="5520121" cy="454703"/>
          </a:xfrm>
          <a:prstGeom prst="roundRect">
            <a:avLst>
              <a:gd fmla="val 17966" name="adj"/>
            </a:avLst>
          </a:prstGeom>
          <a:solidFill>
            <a:srgbClr val="CBD8E9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50"/>
          <p:cNvSpPr txBox="1"/>
          <p:nvPr/>
        </p:nvSpPr>
        <p:spPr>
          <a:xfrm>
            <a:off x="4141401" y="2666500"/>
            <a:ext cx="10569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Encoder</a:t>
            </a:r>
            <a:endParaRPr/>
          </a:p>
        </p:txBody>
      </p:sp>
      <p:sp>
        <p:nvSpPr>
          <p:cNvPr id="810" name="Google Shape;810;p50"/>
          <p:cNvSpPr/>
          <p:nvPr/>
        </p:nvSpPr>
        <p:spPr>
          <a:xfrm>
            <a:off x="1788166" y="3576642"/>
            <a:ext cx="5520121" cy="454703"/>
          </a:xfrm>
          <a:prstGeom prst="roundRect">
            <a:avLst>
              <a:gd fmla="val 17966" name="adj"/>
            </a:avLst>
          </a:prstGeom>
          <a:solidFill>
            <a:srgbClr val="CBD8E9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1" name="Google Shape;811;p50"/>
          <p:cNvSpPr txBox="1"/>
          <p:nvPr/>
        </p:nvSpPr>
        <p:spPr>
          <a:xfrm>
            <a:off x="4146452" y="3641050"/>
            <a:ext cx="12054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Encoder</a:t>
            </a:r>
            <a:endParaRPr/>
          </a:p>
        </p:txBody>
      </p:sp>
      <p:sp>
        <p:nvSpPr>
          <p:cNvPr id="812" name="Google Shape;812;p50"/>
          <p:cNvSpPr/>
          <p:nvPr/>
        </p:nvSpPr>
        <p:spPr>
          <a:xfrm>
            <a:off x="1793218" y="4136559"/>
            <a:ext cx="5520121" cy="454703"/>
          </a:xfrm>
          <a:prstGeom prst="roundRect">
            <a:avLst>
              <a:gd fmla="val 17966" name="adj"/>
            </a:avLst>
          </a:prstGeom>
          <a:solidFill>
            <a:srgbClr val="CBD8E9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3" name="Google Shape;813;p50"/>
          <p:cNvSpPr txBox="1"/>
          <p:nvPr/>
        </p:nvSpPr>
        <p:spPr>
          <a:xfrm>
            <a:off x="4151501" y="4200975"/>
            <a:ext cx="10569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Encoder</a:t>
            </a:r>
            <a:endParaRPr/>
          </a:p>
        </p:txBody>
      </p:sp>
      <p:sp>
        <p:nvSpPr>
          <p:cNvPr id="814" name="Google Shape;814;p50"/>
          <p:cNvSpPr txBox="1"/>
          <p:nvPr/>
        </p:nvSpPr>
        <p:spPr>
          <a:xfrm>
            <a:off x="4397175" y="3139058"/>
            <a:ext cx="221111" cy="325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/>
          </a:p>
        </p:txBody>
      </p:sp>
      <p:sp>
        <p:nvSpPr>
          <p:cNvPr id="815" name="Google Shape;815;p50"/>
          <p:cNvSpPr txBox="1"/>
          <p:nvPr/>
        </p:nvSpPr>
        <p:spPr>
          <a:xfrm>
            <a:off x="5078584" y="4760886"/>
            <a:ext cx="221111" cy="325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/>
          </a:p>
        </p:txBody>
      </p:sp>
      <p:sp>
        <p:nvSpPr>
          <p:cNvPr id="816" name="Google Shape;816;p50"/>
          <p:cNvSpPr txBox="1"/>
          <p:nvPr/>
        </p:nvSpPr>
        <p:spPr>
          <a:xfrm>
            <a:off x="1335223" y="2666510"/>
            <a:ext cx="303570" cy="325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  <a:endParaRPr/>
          </a:p>
        </p:txBody>
      </p:sp>
      <p:sp>
        <p:nvSpPr>
          <p:cNvPr id="817" name="Google Shape;817;p50"/>
          <p:cNvSpPr txBox="1"/>
          <p:nvPr/>
        </p:nvSpPr>
        <p:spPr>
          <a:xfrm>
            <a:off x="1481561" y="3641052"/>
            <a:ext cx="176227" cy="325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/>
          </a:p>
        </p:txBody>
      </p:sp>
      <p:sp>
        <p:nvSpPr>
          <p:cNvPr id="818" name="Google Shape;818;p50"/>
          <p:cNvSpPr txBox="1"/>
          <p:nvPr/>
        </p:nvSpPr>
        <p:spPr>
          <a:xfrm>
            <a:off x="1481561" y="4200969"/>
            <a:ext cx="176227" cy="325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/>
          </a:p>
        </p:txBody>
      </p:sp>
      <p:sp>
        <p:nvSpPr>
          <p:cNvPr id="819" name="Google Shape;819;p50"/>
          <p:cNvSpPr txBox="1"/>
          <p:nvPr/>
        </p:nvSpPr>
        <p:spPr>
          <a:xfrm>
            <a:off x="1974406" y="4821860"/>
            <a:ext cx="176227" cy="325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/>
          </a:p>
        </p:txBody>
      </p:sp>
      <p:sp>
        <p:nvSpPr>
          <p:cNvPr id="820" name="Google Shape;820;p50"/>
          <p:cNvSpPr txBox="1"/>
          <p:nvPr/>
        </p:nvSpPr>
        <p:spPr>
          <a:xfrm>
            <a:off x="2431713" y="4821860"/>
            <a:ext cx="176227" cy="325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/>
          </a:p>
        </p:txBody>
      </p:sp>
      <p:sp>
        <p:nvSpPr>
          <p:cNvPr id="821" name="Google Shape;821;p50"/>
          <p:cNvSpPr txBox="1"/>
          <p:nvPr/>
        </p:nvSpPr>
        <p:spPr>
          <a:xfrm>
            <a:off x="2931104" y="4827958"/>
            <a:ext cx="176227" cy="325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/>
          </a:p>
        </p:txBody>
      </p:sp>
      <p:sp>
        <p:nvSpPr>
          <p:cNvPr id="822" name="Google Shape;822;p50"/>
          <p:cNvSpPr txBox="1"/>
          <p:nvPr/>
        </p:nvSpPr>
        <p:spPr>
          <a:xfrm>
            <a:off x="3394060" y="4820814"/>
            <a:ext cx="176227" cy="325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/>
          </a:p>
        </p:txBody>
      </p:sp>
      <p:sp>
        <p:nvSpPr>
          <p:cNvPr id="823" name="Google Shape;823;p50"/>
          <p:cNvSpPr txBox="1"/>
          <p:nvPr/>
        </p:nvSpPr>
        <p:spPr>
          <a:xfrm>
            <a:off x="6424473" y="4821850"/>
            <a:ext cx="5976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512</a:t>
            </a:r>
            <a:endParaRPr/>
          </a:p>
        </p:txBody>
      </p:sp>
      <p:sp>
        <p:nvSpPr>
          <p:cNvPr id="824" name="Google Shape;824;p50"/>
          <p:cNvSpPr txBox="1"/>
          <p:nvPr/>
        </p:nvSpPr>
        <p:spPr>
          <a:xfrm>
            <a:off x="1856620" y="5232875"/>
            <a:ext cx="4467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5BA4"/>
              </a:buClr>
              <a:buSzPts val="1500"/>
              <a:buFont typeface="Open Sans"/>
              <a:buNone/>
            </a:pPr>
            <a:r>
              <a:rPr b="0" i="0" lang="ru-RU" sz="1300" u="none" cap="none" strike="noStrike">
                <a:solidFill>
                  <a:srgbClr val="265BA4"/>
                </a:solidFill>
                <a:latin typeface="Open Sans"/>
                <a:ea typeface="Open Sans"/>
                <a:cs typeface="Open Sans"/>
                <a:sym typeface="Open Sans"/>
              </a:rPr>
              <a:t>[CLS]</a:t>
            </a:r>
            <a:endParaRPr sz="1200"/>
          </a:p>
        </p:txBody>
      </p:sp>
      <p:sp>
        <p:nvSpPr>
          <p:cNvPr id="825" name="Google Shape;825;p50"/>
          <p:cNvSpPr txBox="1"/>
          <p:nvPr/>
        </p:nvSpPr>
        <p:spPr>
          <a:xfrm>
            <a:off x="2326557" y="5232875"/>
            <a:ext cx="4179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5BA4"/>
              </a:buClr>
              <a:buSzPts val="1500"/>
              <a:buFont typeface="Open Sans"/>
              <a:buNone/>
            </a:pPr>
            <a:r>
              <a:rPr b="0" i="0" lang="ru-RU" sz="1300" u="none" cap="none" strike="noStrike">
                <a:solidFill>
                  <a:srgbClr val="265BA4"/>
                </a:solidFill>
                <a:latin typeface="Open Sans"/>
                <a:ea typeface="Open Sans"/>
                <a:cs typeface="Open Sans"/>
                <a:sym typeface="Open Sans"/>
              </a:rPr>
              <a:t>Help</a:t>
            </a:r>
            <a:endParaRPr sz="1200"/>
          </a:p>
        </p:txBody>
      </p:sp>
      <p:sp>
        <p:nvSpPr>
          <p:cNvPr id="826" name="Google Shape;826;p50"/>
          <p:cNvSpPr txBox="1"/>
          <p:nvPr/>
        </p:nvSpPr>
        <p:spPr>
          <a:xfrm>
            <a:off x="2773034" y="5232875"/>
            <a:ext cx="5493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5BA4"/>
              </a:buClr>
              <a:buSzPts val="1500"/>
              <a:buFont typeface="Open Sans"/>
              <a:buNone/>
            </a:pPr>
            <a:r>
              <a:rPr b="0" i="0" lang="ru-RU" sz="1300" u="none" cap="none" strike="noStrike">
                <a:solidFill>
                  <a:srgbClr val="265BA4"/>
                </a:solidFill>
                <a:latin typeface="Open Sans"/>
                <a:ea typeface="Open Sans"/>
                <a:cs typeface="Open Sans"/>
                <a:sym typeface="Open Sans"/>
              </a:rPr>
              <a:t>Prince</a:t>
            </a:r>
            <a:endParaRPr sz="1200"/>
          </a:p>
        </p:txBody>
      </p:sp>
      <p:sp>
        <p:nvSpPr>
          <p:cNvPr id="827" name="Google Shape;827;p50"/>
          <p:cNvSpPr txBox="1"/>
          <p:nvPr/>
        </p:nvSpPr>
        <p:spPr>
          <a:xfrm>
            <a:off x="3351085" y="5245568"/>
            <a:ext cx="6921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5BA4"/>
              </a:buClr>
              <a:buSzPts val="1500"/>
              <a:buFont typeface="Open Sans"/>
              <a:buNone/>
            </a:pPr>
            <a:r>
              <a:rPr b="0" i="0" lang="ru-RU" sz="1300" u="none" cap="none" strike="noStrike">
                <a:solidFill>
                  <a:srgbClr val="265BA4"/>
                </a:solidFill>
                <a:latin typeface="Open Sans"/>
                <a:ea typeface="Open Sans"/>
                <a:cs typeface="Open Sans"/>
                <a:sym typeface="Open Sans"/>
              </a:rPr>
              <a:t>Mayuko</a:t>
            </a:r>
            <a:endParaRPr b="0" i="0" sz="1300" u="none" cap="none" strike="noStrike">
              <a:solidFill>
                <a:srgbClr val="265BA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8" name="Google Shape;828;p50"/>
          <p:cNvSpPr/>
          <p:nvPr/>
        </p:nvSpPr>
        <p:spPr>
          <a:xfrm>
            <a:off x="1921068" y="2096823"/>
            <a:ext cx="455958" cy="138394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6C70B8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50"/>
          <p:cNvSpPr/>
          <p:nvPr/>
        </p:nvSpPr>
        <p:spPr>
          <a:xfrm>
            <a:off x="1922024" y="2105828"/>
            <a:ext cx="112215" cy="118393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6C70B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50"/>
          <p:cNvSpPr/>
          <p:nvPr/>
        </p:nvSpPr>
        <p:spPr>
          <a:xfrm>
            <a:off x="2033217" y="2105828"/>
            <a:ext cx="112215" cy="118393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6C70B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50"/>
          <p:cNvSpPr/>
          <p:nvPr/>
        </p:nvSpPr>
        <p:spPr>
          <a:xfrm>
            <a:off x="2144410" y="2105828"/>
            <a:ext cx="112215" cy="118393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6C70B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50"/>
          <p:cNvSpPr/>
          <p:nvPr/>
        </p:nvSpPr>
        <p:spPr>
          <a:xfrm>
            <a:off x="2255603" y="2105828"/>
            <a:ext cx="112215" cy="118393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6C70B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50"/>
          <p:cNvSpPr/>
          <p:nvPr/>
        </p:nvSpPr>
        <p:spPr>
          <a:xfrm>
            <a:off x="2401719" y="1880079"/>
            <a:ext cx="455958" cy="138394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868EE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50"/>
          <p:cNvSpPr/>
          <p:nvPr/>
        </p:nvSpPr>
        <p:spPr>
          <a:xfrm>
            <a:off x="2402674" y="1889084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868EE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50"/>
          <p:cNvSpPr/>
          <p:nvPr/>
        </p:nvSpPr>
        <p:spPr>
          <a:xfrm>
            <a:off x="2513868" y="1889084"/>
            <a:ext cx="112214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868EE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50"/>
          <p:cNvSpPr/>
          <p:nvPr/>
        </p:nvSpPr>
        <p:spPr>
          <a:xfrm>
            <a:off x="2625060" y="1889084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868EE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50"/>
          <p:cNvSpPr/>
          <p:nvPr/>
        </p:nvSpPr>
        <p:spPr>
          <a:xfrm>
            <a:off x="2736253" y="1889084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868EE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50"/>
          <p:cNvSpPr/>
          <p:nvPr/>
        </p:nvSpPr>
        <p:spPr>
          <a:xfrm>
            <a:off x="2882369" y="2095828"/>
            <a:ext cx="455958" cy="138394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868EE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50"/>
          <p:cNvSpPr/>
          <p:nvPr/>
        </p:nvSpPr>
        <p:spPr>
          <a:xfrm>
            <a:off x="2883325" y="2104833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868EE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50"/>
          <p:cNvSpPr/>
          <p:nvPr/>
        </p:nvSpPr>
        <p:spPr>
          <a:xfrm>
            <a:off x="2994518" y="2104833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868EE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50"/>
          <p:cNvSpPr/>
          <p:nvPr/>
        </p:nvSpPr>
        <p:spPr>
          <a:xfrm>
            <a:off x="3105711" y="2104833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868EE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50"/>
          <p:cNvSpPr/>
          <p:nvPr/>
        </p:nvSpPr>
        <p:spPr>
          <a:xfrm>
            <a:off x="3216904" y="2104833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868EE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50"/>
          <p:cNvSpPr/>
          <p:nvPr/>
        </p:nvSpPr>
        <p:spPr>
          <a:xfrm>
            <a:off x="3363020" y="1880079"/>
            <a:ext cx="455958" cy="138394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868EE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50"/>
          <p:cNvSpPr/>
          <p:nvPr/>
        </p:nvSpPr>
        <p:spPr>
          <a:xfrm>
            <a:off x="3363975" y="1889084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868EE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50"/>
          <p:cNvSpPr/>
          <p:nvPr/>
        </p:nvSpPr>
        <p:spPr>
          <a:xfrm>
            <a:off x="3475169" y="1889084"/>
            <a:ext cx="112214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868EE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50"/>
          <p:cNvSpPr/>
          <p:nvPr/>
        </p:nvSpPr>
        <p:spPr>
          <a:xfrm>
            <a:off x="3586361" y="1889084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868EE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50"/>
          <p:cNvSpPr/>
          <p:nvPr/>
        </p:nvSpPr>
        <p:spPr>
          <a:xfrm>
            <a:off x="3697554" y="1889084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868EE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50"/>
          <p:cNvSpPr/>
          <p:nvPr/>
        </p:nvSpPr>
        <p:spPr>
          <a:xfrm>
            <a:off x="6630192" y="2073720"/>
            <a:ext cx="455958" cy="138394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868EE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50"/>
          <p:cNvSpPr/>
          <p:nvPr/>
        </p:nvSpPr>
        <p:spPr>
          <a:xfrm>
            <a:off x="6631148" y="2082725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868EE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50"/>
          <p:cNvSpPr/>
          <p:nvPr/>
        </p:nvSpPr>
        <p:spPr>
          <a:xfrm>
            <a:off x="6742341" y="2082725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868EE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50"/>
          <p:cNvSpPr/>
          <p:nvPr/>
        </p:nvSpPr>
        <p:spPr>
          <a:xfrm>
            <a:off x="6853534" y="2082725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868EE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50"/>
          <p:cNvSpPr/>
          <p:nvPr/>
        </p:nvSpPr>
        <p:spPr>
          <a:xfrm>
            <a:off x="6964727" y="2082725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868EE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50"/>
          <p:cNvSpPr txBox="1"/>
          <p:nvPr/>
        </p:nvSpPr>
        <p:spPr>
          <a:xfrm>
            <a:off x="413211" y="5559135"/>
            <a:ext cx="7722644" cy="879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-2794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Char char="●"/>
            </a:pPr>
            <a:r>
              <a:rPr b="0" i="1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Jacob Devlin, Ming-Wei Chang, Kenton Lee, Kristina Toutanova. "BERT: Pre-training of Deep Bidirectional Transformers for Language Understanding.” NAACL-HLT, 2019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51"/>
          <p:cNvSpPr txBox="1"/>
          <p:nvPr/>
        </p:nvSpPr>
        <p:spPr>
          <a:xfrm>
            <a:off x="469900" y="787400"/>
            <a:ext cx="8519865" cy="787549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360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Вектор токена [CLS] - векторное представление предложения</a:t>
            </a:r>
            <a:endParaRPr/>
          </a:p>
        </p:txBody>
      </p:sp>
      <p:sp>
        <p:nvSpPr>
          <p:cNvPr id="859" name="Google Shape;859;p51"/>
          <p:cNvSpPr txBox="1"/>
          <p:nvPr/>
        </p:nvSpPr>
        <p:spPr>
          <a:xfrm>
            <a:off x="413211" y="5559135"/>
            <a:ext cx="7722644" cy="879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-2794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Char char="●"/>
            </a:pPr>
            <a:r>
              <a:rPr b="0" i="1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Jacob Devlin, Ming-Wei Chang, Kenton Lee, Kristina Toutanova. "BERT: Pre-training of Deep Bidirectional Transformers for Language Understanding.” NAACL-HLT, 2019</a:t>
            </a:r>
            <a:endParaRPr/>
          </a:p>
        </p:txBody>
      </p:sp>
      <p:sp>
        <p:nvSpPr>
          <p:cNvPr id="860" name="Google Shape;860;p51"/>
          <p:cNvSpPr/>
          <p:nvPr/>
        </p:nvSpPr>
        <p:spPr>
          <a:xfrm>
            <a:off x="1681126" y="2482399"/>
            <a:ext cx="5724099" cy="2209268"/>
          </a:xfrm>
          <a:prstGeom prst="roundRect">
            <a:avLst>
              <a:gd fmla="val 9301" name="adj"/>
            </a:avLst>
          </a:prstGeom>
          <a:noFill/>
          <a:ln cap="flat" cmpd="sng" w="25400">
            <a:solidFill>
              <a:srgbClr val="C6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1" name="Google Shape;861;p51"/>
          <p:cNvCxnSpPr/>
          <p:nvPr/>
        </p:nvCxnSpPr>
        <p:spPr>
          <a:xfrm flipH="1" rot="10800000">
            <a:off x="2149047" y="2268280"/>
            <a:ext cx="1" cy="2935615"/>
          </a:xfrm>
          <a:prstGeom prst="straightConnector1">
            <a:avLst/>
          </a:prstGeom>
          <a:noFill/>
          <a:ln cap="flat" cmpd="sng" w="25400">
            <a:solidFill>
              <a:srgbClr val="2557A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62" name="Google Shape;862;p51"/>
          <p:cNvCxnSpPr/>
          <p:nvPr/>
        </p:nvCxnSpPr>
        <p:spPr>
          <a:xfrm flipH="1" rot="10800000">
            <a:off x="2629697" y="2268280"/>
            <a:ext cx="1" cy="2935615"/>
          </a:xfrm>
          <a:prstGeom prst="straightConnector1">
            <a:avLst/>
          </a:prstGeom>
          <a:noFill/>
          <a:ln cap="flat" cmpd="sng" w="25400">
            <a:solidFill>
              <a:srgbClr val="2557A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63" name="Google Shape;863;p51"/>
          <p:cNvCxnSpPr/>
          <p:nvPr/>
        </p:nvCxnSpPr>
        <p:spPr>
          <a:xfrm flipH="1" rot="10800000">
            <a:off x="3110348" y="2268280"/>
            <a:ext cx="1" cy="2935615"/>
          </a:xfrm>
          <a:prstGeom prst="straightConnector1">
            <a:avLst/>
          </a:prstGeom>
          <a:noFill/>
          <a:ln cap="flat" cmpd="sng" w="25400">
            <a:solidFill>
              <a:srgbClr val="2557A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64" name="Google Shape;864;p51"/>
          <p:cNvCxnSpPr/>
          <p:nvPr/>
        </p:nvCxnSpPr>
        <p:spPr>
          <a:xfrm flipH="1" rot="10800000">
            <a:off x="3590998" y="2268280"/>
            <a:ext cx="1" cy="2935615"/>
          </a:xfrm>
          <a:prstGeom prst="straightConnector1">
            <a:avLst/>
          </a:prstGeom>
          <a:noFill/>
          <a:ln cap="flat" cmpd="sng" w="25400">
            <a:solidFill>
              <a:srgbClr val="2557A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65" name="Google Shape;865;p51"/>
          <p:cNvCxnSpPr/>
          <p:nvPr/>
        </p:nvCxnSpPr>
        <p:spPr>
          <a:xfrm flipH="1" rot="10800000">
            <a:off x="6858171" y="2268280"/>
            <a:ext cx="1" cy="2935615"/>
          </a:xfrm>
          <a:prstGeom prst="straightConnector1">
            <a:avLst/>
          </a:prstGeom>
          <a:noFill/>
          <a:ln cap="flat" cmpd="sng" w="25400">
            <a:solidFill>
              <a:srgbClr val="2557A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66" name="Google Shape;866;p51"/>
          <p:cNvSpPr/>
          <p:nvPr/>
        </p:nvSpPr>
        <p:spPr>
          <a:xfrm>
            <a:off x="1783115" y="2602100"/>
            <a:ext cx="5520121" cy="454703"/>
          </a:xfrm>
          <a:prstGeom prst="roundRect">
            <a:avLst>
              <a:gd fmla="val 17966" name="adj"/>
            </a:avLst>
          </a:prstGeom>
          <a:solidFill>
            <a:srgbClr val="CBD8E9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51"/>
          <p:cNvSpPr txBox="1"/>
          <p:nvPr/>
        </p:nvSpPr>
        <p:spPr>
          <a:xfrm>
            <a:off x="4141401" y="2666500"/>
            <a:ext cx="10293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Encoder</a:t>
            </a:r>
            <a:endParaRPr/>
          </a:p>
        </p:txBody>
      </p:sp>
      <p:sp>
        <p:nvSpPr>
          <p:cNvPr id="868" name="Google Shape;868;p51"/>
          <p:cNvSpPr/>
          <p:nvPr/>
        </p:nvSpPr>
        <p:spPr>
          <a:xfrm>
            <a:off x="1788166" y="3576642"/>
            <a:ext cx="5520121" cy="454703"/>
          </a:xfrm>
          <a:prstGeom prst="roundRect">
            <a:avLst>
              <a:gd fmla="val 17966" name="adj"/>
            </a:avLst>
          </a:prstGeom>
          <a:solidFill>
            <a:srgbClr val="CBD8E9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9" name="Google Shape;869;p51"/>
          <p:cNvSpPr txBox="1"/>
          <p:nvPr/>
        </p:nvSpPr>
        <p:spPr>
          <a:xfrm>
            <a:off x="4146450" y="3641050"/>
            <a:ext cx="9321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Encoder</a:t>
            </a:r>
            <a:endParaRPr/>
          </a:p>
        </p:txBody>
      </p:sp>
      <p:sp>
        <p:nvSpPr>
          <p:cNvPr id="870" name="Google Shape;870;p51"/>
          <p:cNvSpPr/>
          <p:nvPr/>
        </p:nvSpPr>
        <p:spPr>
          <a:xfrm>
            <a:off x="1793218" y="4136559"/>
            <a:ext cx="5520121" cy="454703"/>
          </a:xfrm>
          <a:prstGeom prst="roundRect">
            <a:avLst>
              <a:gd fmla="val 17966" name="adj"/>
            </a:avLst>
          </a:prstGeom>
          <a:solidFill>
            <a:srgbClr val="CBD8E9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1" name="Google Shape;871;p51"/>
          <p:cNvSpPr txBox="1"/>
          <p:nvPr/>
        </p:nvSpPr>
        <p:spPr>
          <a:xfrm>
            <a:off x="4151501" y="4200975"/>
            <a:ext cx="10293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Encoder</a:t>
            </a:r>
            <a:endParaRPr/>
          </a:p>
        </p:txBody>
      </p:sp>
      <p:sp>
        <p:nvSpPr>
          <p:cNvPr id="872" name="Google Shape;872;p51"/>
          <p:cNvSpPr txBox="1"/>
          <p:nvPr/>
        </p:nvSpPr>
        <p:spPr>
          <a:xfrm>
            <a:off x="4397175" y="3139058"/>
            <a:ext cx="221111" cy="325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/>
          </a:p>
        </p:txBody>
      </p:sp>
      <p:sp>
        <p:nvSpPr>
          <p:cNvPr id="873" name="Google Shape;873;p51"/>
          <p:cNvSpPr txBox="1"/>
          <p:nvPr/>
        </p:nvSpPr>
        <p:spPr>
          <a:xfrm>
            <a:off x="5078584" y="4760886"/>
            <a:ext cx="221111" cy="325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/>
          </a:p>
        </p:txBody>
      </p:sp>
      <p:sp>
        <p:nvSpPr>
          <p:cNvPr id="874" name="Google Shape;874;p51"/>
          <p:cNvSpPr txBox="1"/>
          <p:nvPr/>
        </p:nvSpPr>
        <p:spPr>
          <a:xfrm>
            <a:off x="1335223" y="2666510"/>
            <a:ext cx="303570" cy="325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  <a:endParaRPr/>
          </a:p>
        </p:txBody>
      </p:sp>
      <p:sp>
        <p:nvSpPr>
          <p:cNvPr id="875" name="Google Shape;875;p51"/>
          <p:cNvSpPr txBox="1"/>
          <p:nvPr/>
        </p:nvSpPr>
        <p:spPr>
          <a:xfrm>
            <a:off x="1481561" y="3641052"/>
            <a:ext cx="176227" cy="325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/>
          </a:p>
        </p:txBody>
      </p:sp>
      <p:sp>
        <p:nvSpPr>
          <p:cNvPr id="876" name="Google Shape;876;p51"/>
          <p:cNvSpPr txBox="1"/>
          <p:nvPr/>
        </p:nvSpPr>
        <p:spPr>
          <a:xfrm>
            <a:off x="1481561" y="4200969"/>
            <a:ext cx="176227" cy="325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/>
          </a:p>
        </p:txBody>
      </p:sp>
      <p:sp>
        <p:nvSpPr>
          <p:cNvPr id="877" name="Google Shape;877;p51"/>
          <p:cNvSpPr txBox="1"/>
          <p:nvPr/>
        </p:nvSpPr>
        <p:spPr>
          <a:xfrm>
            <a:off x="1974406" y="4821860"/>
            <a:ext cx="176227" cy="325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/>
          </a:p>
        </p:txBody>
      </p:sp>
      <p:sp>
        <p:nvSpPr>
          <p:cNvPr id="878" name="Google Shape;878;p51"/>
          <p:cNvSpPr txBox="1"/>
          <p:nvPr/>
        </p:nvSpPr>
        <p:spPr>
          <a:xfrm>
            <a:off x="2431713" y="4821860"/>
            <a:ext cx="176227" cy="325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/>
          </a:p>
        </p:txBody>
      </p:sp>
      <p:sp>
        <p:nvSpPr>
          <p:cNvPr id="879" name="Google Shape;879;p51"/>
          <p:cNvSpPr txBox="1"/>
          <p:nvPr/>
        </p:nvSpPr>
        <p:spPr>
          <a:xfrm>
            <a:off x="2931104" y="4827958"/>
            <a:ext cx="176227" cy="325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/>
          </a:p>
        </p:txBody>
      </p:sp>
      <p:sp>
        <p:nvSpPr>
          <p:cNvPr id="880" name="Google Shape;880;p51"/>
          <p:cNvSpPr txBox="1"/>
          <p:nvPr/>
        </p:nvSpPr>
        <p:spPr>
          <a:xfrm>
            <a:off x="3394060" y="4820814"/>
            <a:ext cx="176227" cy="325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/>
          </a:p>
        </p:txBody>
      </p:sp>
      <p:sp>
        <p:nvSpPr>
          <p:cNvPr id="881" name="Google Shape;881;p51"/>
          <p:cNvSpPr txBox="1"/>
          <p:nvPr/>
        </p:nvSpPr>
        <p:spPr>
          <a:xfrm>
            <a:off x="6424475" y="4821850"/>
            <a:ext cx="4560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512</a:t>
            </a:r>
            <a:endParaRPr/>
          </a:p>
        </p:txBody>
      </p:sp>
      <p:sp>
        <p:nvSpPr>
          <p:cNvPr id="882" name="Google Shape;882;p51"/>
          <p:cNvSpPr/>
          <p:nvPr/>
        </p:nvSpPr>
        <p:spPr>
          <a:xfrm>
            <a:off x="1921068" y="2096823"/>
            <a:ext cx="455958" cy="138394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6C70B8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51"/>
          <p:cNvSpPr/>
          <p:nvPr/>
        </p:nvSpPr>
        <p:spPr>
          <a:xfrm>
            <a:off x="1922024" y="2105828"/>
            <a:ext cx="112215" cy="118393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6C70B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51"/>
          <p:cNvSpPr/>
          <p:nvPr/>
        </p:nvSpPr>
        <p:spPr>
          <a:xfrm>
            <a:off x="2033217" y="2105828"/>
            <a:ext cx="112215" cy="118393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6C70B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51"/>
          <p:cNvSpPr/>
          <p:nvPr/>
        </p:nvSpPr>
        <p:spPr>
          <a:xfrm>
            <a:off x="2144410" y="2105828"/>
            <a:ext cx="112215" cy="118393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6C70B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51"/>
          <p:cNvSpPr/>
          <p:nvPr/>
        </p:nvSpPr>
        <p:spPr>
          <a:xfrm>
            <a:off x="2255603" y="2105828"/>
            <a:ext cx="112215" cy="118393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6C70B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51"/>
          <p:cNvSpPr/>
          <p:nvPr/>
        </p:nvSpPr>
        <p:spPr>
          <a:xfrm>
            <a:off x="2401719" y="1880079"/>
            <a:ext cx="455958" cy="138394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868EE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51"/>
          <p:cNvSpPr/>
          <p:nvPr/>
        </p:nvSpPr>
        <p:spPr>
          <a:xfrm>
            <a:off x="2402674" y="1889084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868EE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51"/>
          <p:cNvSpPr/>
          <p:nvPr/>
        </p:nvSpPr>
        <p:spPr>
          <a:xfrm>
            <a:off x="2513868" y="1889084"/>
            <a:ext cx="112214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868EE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51"/>
          <p:cNvSpPr/>
          <p:nvPr/>
        </p:nvSpPr>
        <p:spPr>
          <a:xfrm>
            <a:off x="2625060" y="1889084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868EE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51"/>
          <p:cNvSpPr/>
          <p:nvPr/>
        </p:nvSpPr>
        <p:spPr>
          <a:xfrm>
            <a:off x="2736253" y="1889084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868EE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51"/>
          <p:cNvSpPr/>
          <p:nvPr/>
        </p:nvSpPr>
        <p:spPr>
          <a:xfrm>
            <a:off x="2882369" y="2095828"/>
            <a:ext cx="455958" cy="138394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868EE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51"/>
          <p:cNvSpPr/>
          <p:nvPr/>
        </p:nvSpPr>
        <p:spPr>
          <a:xfrm>
            <a:off x="2883325" y="2104833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868EE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51"/>
          <p:cNvSpPr/>
          <p:nvPr/>
        </p:nvSpPr>
        <p:spPr>
          <a:xfrm>
            <a:off x="2994518" y="2104833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868EE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51"/>
          <p:cNvSpPr/>
          <p:nvPr/>
        </p:nvSpPr>
        <p:spPr>
          <a:xfrm>
            <a:off x="3105711" y="2104833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868EE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51"/>
          <p:cNvSpPr/>
          <p:nvPr/>
        </p:nvSpPr>
        <p:spPr>
          <a:xfrm>
            <a:off x="3216904" y="2104833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868EE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51"/>
          <p:cNvSpPr/>
          <p:nvPr/>
        </p:nvSpPr>
        <p:spPr>
          <a:xfrm>
            <a:off x="3363020" y="1880079"/>
            <a:ext cx="455958" cy="138394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868EE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51"/>
          <p:cNvSpPr/>
          <p:nvPr/>
        </p:nvSpPr>
        <p:spPr>
          <a:xfrm>
            <a:off x="3363975" y="1889084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868EE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51"/>
          <p:cNvSpPr/>
          <p:nvPr/>
        </p:nvSpPr>
        <p:spPr>
          <a:xfrm>
            <a:off x="3475169" y="1889084"/>
            <a:ext cx="112214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868EE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51"/>
          <p:cNvSpPr/>
          <p:nvPr/>
        </p:nvSpPr>
        <p:spPr>
          <a:xfrm>
            <a:off x="3586361" y="1889084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868EE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51"/>
          <p:cNvSpPr/>
          <p:nvPr/>
        </p:nvSpPr>
        <p:spPr>
          <a:xfrm>
            <a:off x="3697554" y="1889084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868EE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51"/>
          <p:cNvSpPr/>
          <p:nvPr/>
        </p:nvSpPr>
        <p:spPr>
          <a:xfrm>
            <a:off x="6630192" y="2073720"/>
            <a:ext cx="455958" cy="138394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868EE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51"/>
          <p:cNvSpPr/>
          <p:nvPr/>
        </p:nvSpPr>
        <p:spPr>
          <a:xfrm>
            <a:off x="6631148" y="2082725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868EE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51"/>
          <p:cNvSpPr/>
          <p:nvPr/>
        </p:nvSpPr>
        <p:spPr>
          <a:xfrm>
            <a:off x="6742341" y="2082725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868EE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51"/>
          <p:cNvSpPr/>
          <p:nvPr/>
        </p:nvSpPr>
        <p:spPr>
          <a:xfrm>
            <a:off x="6853534" y="2082725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868EE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51"/>
          <p:cNvSpPr/>
          <p:nvPr/>
        </p:nvSpPr>
        <p:spPr>
          <a:xfrm>
            <a:off x="6964727" y="2082725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868EE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51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BERT</a:t>
            </a:r>
            <a:endParaRPr/>
          </a:p>
        </p:txBody>
      </p:sp>
      <p:sp>
        <p:nvSpPr>
          <p:cNvPr id="908" name="Google Shape;908;p51"/>
          <p:cNvSpPr txBox="1"/>
          <p:nvPr/>
        </p:nvSpPr>
        <p:spPr>
          <a:xfrm>
            <a:off x="1856620" y="5232875"/>
            <a:ext cx="4467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5BA4"/>
              </a:buClr>
              <a:buSzPts val="1500"/>
              <a:buFont typeface="Open Sans"/>
              <a:buNone/>
            </a:pPr>
            <a:r>
              <a:rPr b="0" i="0" lang="ru-RU" sz="1300" u="none" cap="none" strike="noStrike">
                <a:solidFill>
                  <a:srgbClr val="265BA4"/>
                </a:solidFill>
                <a:latin typeface="Open Sans"/>
                <a:ea typeface="Open Sans"/>
                <a:cs typeface="Open Sans"/>
                <a:sym typeface="Open Sans"/>
              </a:rPr>
              <a:t>[CLS]</a:t>
            </a:r>
            <a:endParaRPr sz="1200"/>
          </a:p>
        </p:txBody>
      </p:sp>
      <p:sp>
        <p:nvSpPr>
          <p:cNvPr id="909" name="Google Shape;909;p51"/>
          <p:cNvSpPr txBox="1"/>
          <p:nvPr/>
        </p:nvSpPr>
        <p:spPr>
          <a:xfrm>
            <a:off x="2326557" y="5232875"/>
            <a:ext cx="4179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5BA4"/>
              </a:buClr>
              <a:buSzPts val="1500"/>
              <a:buFont typeface="Open Sans"/>
              <a:buNone/>
            </a:pPr>
            <a:r>
              <a:rPr b="0" i="0" lang="ru-RU" sz="1300" u="none" cap="none" strike="noStrike">
                <a:solidFill>
                  <a:srgbClr val="265BA4"/>
                </a:solidFill>
                <a:latin typeface="Open Sans"/>
                <a:ea typeface="Open Sans"/>
                <a:cs typeface="Open Sans"/>
                <a:sym typeface="Open Sans"/>
              </a:rPr>
              <a:t>Help</a:t>
            </a:r>
            <a:endParaRPr sz="1200"/>
          </a:p>
        </p:txBody>
      </p:sp>
      <p:sp>
        <p:nvSpPr>
          <p:cNvPr id="910" name="Google Shape;910;p51"/>
          <p:cNvSpPr txBox="1"/>
          <p:nvPr/>
        </p:nvSpPr>
        <p:spPr>
          <a:xfrm>
            <a:off x="2773034" y="5232875"/>
            <a:ext cx="5493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5BA4"/>
              </a:buClr>
              <a:buSzPts val="1500"/>
              <a:buFont typeface="Open Sans"/>
              <a:buNone/>
            </a:pPr>
            <a:r>
              <a:rPr b="0" i="0" lang="ru-RU" sz="1300" u="none" cap="none" strike="noStrike">
                <a:solidFill>
                  <a:srgbClr val="265BA4"/>
                </a:solidFill>
                <a:latin typeface="Open Sans"/>
                <a:ea typeface="Open Sans"/>
                <a:cs typeface="Open Sans"/>
                <a:sym typeface="Open Sans"/>
              </a:rPr>
              <a:t>Prince</a:t>
            </a:r>
            <a:endParaRPr sz="1200"/>
          </a:p>
        </p:txBody>
      </p:sp>
      <p:sp>
        <p:nvSpPr>
          <p:cNvPr id="911" name="Google Shape;911;p51"/>
          <p:cNvSpPr txBox="1"/>
          <p:nvPr/>
        </p:nvSpPr>
        <p:spPr>
          <a:xfrm>
            <a:off x="3351085" y="5245568"/>
            <a:ext cx="6921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5BA4"/>
              </a:buClr>
              <a:buSzPts val="1500"/>
              <a:buFont typeface="Open Sans"/>
              <a:buNone/>
            </a:pPr>
            <a:r>
              <a:rPr b="0" i="0" lang="ru-RU" sz="1300" u="none" cap="none" strike="noStrike">
                <a:solidFill>
                  <a:srgbClr val="265BA4"/>
                </a:solidFill>
                <a:latin typeface="Open Sans"/>
                <a:ea typeface="Open Sans"/>
                <a:cs typeface="Open Sans"/>
                <a:sym typeface="Open Sans"/>
              </a:rPr>
              <a:t>Mayuko</a:t>
            </a:r>
            <a:endParaRPr b="0" i="0" sz="1300" u="none" cap="none" strike="noStrike">
              <a:solidFill>
                <a:srgbClr val="265BA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52"/>
          <p:cNvSpPr txBox="1"/>
          <p:nvPr/>
        </p:nvSpPr>
        <p:spPr>
          <a:xfrm>
            <a:off x="469900" y="787400"/>
            <a:ext cx="8519865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360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Остальные токены - векторные представления подслов</a:t>
            </a:r>
            <a:endParaRPr/>
          </a:p>
        </p:txBody>
      </p:sp>
      <p:sp>
        <p:nvSpPr>
          <p:cNvPr id="917" name="Google Shape;917;p52"/>
          <p:cNvSpPr txBox="1"/>
          <p:nvPr/>
        </p:nvSpPr>
        <p:spPr>
          <a:xfrm>
            <a:off x="413211" y="5559135"/>
            <a:ext cx="7722644" cy="879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-2794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Char char="●"/>
            </a:pPr>
            <a:r>
              <a:rPr b="0" i="1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Jacob Devlin, Ming-Wei Chang, Kenton Lee, Kristina Toutanova. "BERT: Pre-training of Deep Bidirectional Transformers for Language Understanding.” NAACL-HLT, 2019</a:t>
            </a:r>
            <a:endParaRPr/>
          </a:p>
        </p:txBody>
      </p:sp>
      <p:sp>
        <p:nvSpPr>
          <p:cNvPr id="918" name="Google Shape;918;p52"/>
          <p:cNvSpPr/>
          <p:nvPr/>
        </p:nvSpPr>
        <p:spPr>
          <a:xfrm>
            <a:off x="1681126" y="2482399"/>
            <a:ext cx="5724099" cy="2209268"/>
          </a:xfrm>
          <a:prstGeom prst="roundRect">
            <a:avLst>
              <a:gd fmla="val 9301" name="adj"/>
            </a:avLst>
          </a:prstGeom>
          <a:noFill/>
          <a:ln cap="flat" cmpd="sng" w="25400">
            <a:solidFill>
              <a:srgbClr val="C6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9" name="Google Shape;919;p52"/>
          <p:cNvCxnSpPr/>
          <p:nvPr/>
        </p:nvCxnSpPr>
        <p:spPr>
          <a:xfrm flipH="1" rot="10800000">
            <a:off x="2149047" y="2268280"/>
            <a:ext cx="1" cy="2935615"/>
          </a:xfrm>
          <a:prstGeom prst="straightConnector1">
            <a:avLst/>
          </a:prstGeom>
          <a:noFill/>
          <a:ln cap="flat" cmpd="sng" w="25400">
            <a:solidFill>
              <a:srgbClr val="2557A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20" name="Google Shape;920;p52"/>
          <p:cNvCxnSpPr/>
          <p:nvPr/>
        </p:nvCxnSpPr>
        <p:spPr>
          <a:xfrm flipH="1" rot="10800000">
            <a:off x="2629697" y="2268280"/>
            <a:ext cx="1" cy="2935615"/>
          </a:xfrm>
          <a:prstGeom prst="straightConnector1">
            <a:avLst/>
          </a:prstGeom>
          <a:noFill/>
          <a:ln cap="flat" cmpd="sng" w="25400">
            <a:solidFill>
              <a:srgbClr val="2557A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21" name="Google Shape;921;p52"/>
          <p:cNvCxnSpPr/>
          <p:nvPr/>
        </p:nvCxnSpPr>
        <p:spPr>
          <a:xfrm flipH="1" rot="10800000">
            <a:off x="3110348" y="2268280"/>
            <a:ext cx="1" cy="2935615"/>
          </a:xfrm>
          <a:prstGeom prst="straightConnector1">
            <a:avLst/>
          </a:prstGeom>
          <a:noFill/>
          <a:ln cap="flat" cmpd="sng" w="25400">
            <a:solidFill>
              <a:srgbClr val="2557A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22" name="Google Shape;922;p52"/>
          <p:cNvCxnSpPr/>
          <p:nvPr/>
        </p:nvCxnSpPr>
        <p:spPr>
          <a:xfrm flipH="1" rot="10800000">
            <a:off x="3590998" y="2268280"/>
            <a:ext cx="1" cy="2935615"/>
          </a:xfrm>
          <a:prstGeom prst="straightConnector1">
            <a:avLst/>
          </a:prstGeom>
          <a:noFill/>
          <a:ln cap="flat" cmpd="sng" w="25400">
            <a:solidFill>
              <a:srgbClr val="2557A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23" name="Google Shape;923;p52"/>
          <p:cNvCxnSpPr/>
          <p:nvPr/>
        </p:nvCxnSpPr>
        <p:spPr>
          <a:xfrm flipH="1" rot="10800000">
            <a:off x="6858171" y="2268280"/>
            <a:ext cx="1" cy="2935615"/>
          </a:xfrm>
          <a:prstGeom prst="straightConnector1">
            <a:avLst/>
          </a:prstGeom>
          <a:noFill/>
          <a:ln cap="flat" cmpd="sng" w="25400">
            <a:solidFill>
              <a:srgbClr val="2557A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24" name="Google Shape;924;p52"/>
          <p:cNvSpPr/>
          <p:nvPr/>
        </p:nvSpPr>
        <p:spPr>
          <a:xfrm>
            <a:off x="1783115" y="2602100"/>
            <a:ext cx="5520121" cy="454703"/>
          </a:xfrm>
          <a:prstGeom prst="roundRect">
            <a:avLst>
              <a:gd fmla="val 17966" name="adj"/>
            </a:avLst>
          </a:prstGeom>
          <a:solidFill>
            <a:srgbClr val="CBD8E9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52"/>
          <p:cNvSpPr txBox="1"/>
          <p:nvPr/>
        </p:nvSpPr>
        <p:spPr>
          <a:xfrm>
            <a:off x="4141401" y="2666500"/>
            <a:ext cx="9930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Encoder</a:t>
            </a:r>
            <a:endParaRPr/>
          </a:p>
        </p:txBody>
      </p:sp>
      <p:sp>
        <p:nvSpPr>
          <p:cNvPr id="926" name="Google Shape;926;p52"/>
          <p:cNvSpPr/>
          <p:nvPr/>
        </p:nvSpPr>
        <p:spPr>
          <a:xfrm>
            <a:off x="1788166" y="3576642"/>
            <a:ext cx="5520121" cy="454703"/>
          </a:xfrm>
          <a:prstGeom prst="roundRect">
            <a:avLst>
              <a:gd fmla="val 17966" name="adj"/>
            </a:avLst>
          </a:prstGeom>
          <a:solidFill>
            <a:srgbClr val="CBD8E9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7" name="Google Shape;927;p52"/>
          <p:cNvSpPr txBox="1"/>
          <p:nvPr/>
        </p:nvSpPr>
        <p:spPr>
          <a:xfrm>
            <a:off x="4146450" y="3641050"/>
            <a:ext cx="9321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Encoder</a:t>
            </a:r>
            <a:endParaRPr/>
          </a:p>
        </p:txBody>
      </p:sp>
      <p:sp>
        <p:nvSpPr>
          <p:cNvPr id="928" name="Google Shape;928;p52"/>
          <p:cNvSpPr/>
          <p:nvPr/>
        </p:nvSpPr>
        <p:spPr>
          <a:xfrm>
            <a:off x="1793218" y="4136559"/>
            <a:ext cx="5520121" cy="454703"/>
          </a:xfrm>
          <a:prstGeom prst="roundRect">
            <a:avLst>
              <a:gd fmla="val 17966" name="adj"/>
            </a:avLst>
          </a:prstGeom>
          <a:solidFill>
            <a:srgbClr val="CBD8E9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9" name="Google Shape;929;p52"/>
          <p:cNvSpPr txBox="1"/>
          <p:nvPr/>
        </p:nvSpPr>
        <p:spPr>
          <a:xfrm>
            <a:off x="4151500" y="4200975"/>
            <a:ext cx="9930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Encoder</a:t>
            </a:r>
            <a:endParaRPr/>
          </a:p>
        </p:txBody>
      </p:sp>
      <p:sp>
        <p:nvSpPr>
          <p:cNvPr id="930" name="Google Shape;930;p52"/>
          <p:cNvSpPr txBox="1"/>
          <p:nvPr/>
        </p:nvSpPr>
        <p:spPr>
          <a:xfrm>
            <a:off x="4397175" y="3139058"/>
            <a:ext cx="221111" cy="325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/>
          </a:p>
        </p:txBody>
      </p:sp>
      <p:sp>
        <p:nvSpPr>
          <p:cNvPr id="931" name="Google Shape;931;p52"/>
          <p:cNvSpPr txBox="1"/>
          <p:nvPr/>
        </p:nvSpPr>
        <p:spPr>
          <a:xfrm>
            <a:off x="5078584" y="4760886"/>
            <a:ext cx="221111" cy="325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/>
          </a:p>
        </p:txBody>
      </p:sp>
      <p:sp>
        <p:nvSpPr>
          <p:cNvPr id="932" name="Google Shape;932;p52"/>
          <p:cNvSpPr txBox="1"/>
          <p:nvPr/>
        </p:nvSpPr>
        <p:spPr>
          <a:xfrm>
            <a:off x="1335223" y="2666510"/>
            <a:ext cx="303570" cy="325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  <a:endParaRPr/>
          </a:p>
        </p:txBody>
      </p:sp>
      <p:sp>
        <p:nvSpPr>
          <p:cNvPr id="933" name="Google Shape;933;p52"/>
          <p:cNvSpPr txBox="1"/>
          <p:nvPr/>
        </p:nvSpPr>
        <p:spPr>
          <a:xfrm>
            <a:off x="1481561" y="3641052"/>
            <a:ext cx="176227" cy="325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/>
          </a:p>
        </p:txBody>
      </p:sp>
      <p:sp>
        <p:nvSpPr>
          <p:cNvPr id="934" name="Google Shape;934;p52"/>
          <p:cNvSpPr txBox="1"/>
          <p:nvPr/>
        </p:nvSpPr>
        <p:spPr>
          <a:xfrm>
            <a:off x="1481561" y="4200969"/>
            <a:ext cx="176227" cy="325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/>
          </a:p>
        </p:txBody>
      </p:sp>
      <p:sp>
        <p:nvSpPr>
          <p:cNvPr id="935" name="Google Shape;935;p52"/>
          <p:cNvSpPr txBox="1"/>
          <p:nvPr/>
        </p:nvSpPr>
        <p:spPr>
          <a:xfrm>
            <a:off x="1974406" y="4821860"/>
            <a:ext cx="176227" cy="325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/>
          </a:p>
        </p:txBody>
      </p:sp>
      <p:sp>
        <p:nvSpPr>
          <p:cNvPr id="936" name="Google Shape;936;p52"/>
          <p:cNvSpPr txBox="1"/>
          <p:nvPr/>
        </p:nvSpPr>
        <p:spPr>
          <a:xfrm>
            <a:off x="2431713" y="4821860"/>
            <a:ext cx="176227" cy="325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/>
          </a:p>
        </p:txBody>
      </p:sp>
      <p:sp>
        <p:nvSpPr>
          <p:cNvPr id="937" name="Google Shape;937;p52"/>
          <p:cNvSpPr txBox="1"/>
          <p:nvPr/>
        </p:nvSpPr>
        <p:spPr>
          <a:xfrm>
            <a:off x="2931104" y="4827958"/>
            <a:ext cx="176227" cy="325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/>
          </a:p>
        </p:txBody>
      </p:sp>
      <p:sp>
        <p:nvSpPr>
          <p:cNvPr id="938" name="Google Shape;938;p52"/>
          <p:cNvSpPr txBox="1"/>
          <p:nvPr/>
        </p:nvSpPr>
        <p:spPr>
          <a:xfrm>
            <a:off x="3394060" y="4820814"/>
            <a:ext cx="176227" cy="325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/>
          </a:p>
        </p:txBody>
      </p:sp>
      <p:sp>
        <p:nvSpPr>
          <p:cNvPr id="939" name="Google Shape;939;p52"/>
          <p:cNvSpPr txBox="1"/>
          <p:nvPr/>
        </p:nvSpPr>
        <p:spPr>
          <a:xfrm>
            <a:off x="6424473" y="4821850"/>
            <a:ext cx="6525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512</a:t>
            </a:r>
            <a:endParaRPr/>
          </a:p>
        </p:txBody>
      </p:sp>
      <p:sp>
        <p:nvSpPr>
          <p:cNvPr id="940" name="Google Shape;940;p52"/>
          <p:cNvSpPr/>
          <p:nvPr/>
        </p:nvSpPr>
        <p:spPr>
          <a:xfrm>
            <a:off x="1921068" y="2096823"/>
            <a:ext cx="455958" cy="138394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6C70B8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52"/>
          <p:cNvSpPr/>
          <p:nvPr/>
        </p:nvSpPr>
        <p:spPr>
          <a:xfrm>
            <a:off x="1922024" y="2105828"/>
            <a:ext cx="112215" cy="118393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6C70B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52"/>
          <p:cNvSpPr/>
          <p:nvPr/>
        </p:nvSpPr>
        <p:spPr>
          <a:xfrm>
            <a:off x="2033217" y="2105828"/>
            <a:ext cx="112215" cy="118393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6C70B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52"/>
          <p:cNvSpPr/>
          <p:nvPr/>
        </p:nvSpPr>
        <p:spPr>
          <a:xfrm>
            <a:off x="2144410" y="2105828"/>
            <a:ext cx="112215" cy="118393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6C70B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52"/>
          <p:cNvSpPr/>
          <p:nvPr/>
        </p:nvSpPr>
        <p:spPr>
          <a:xfrm>
            <a:off x="2255603" y="2105828"/>
            <a:ext cx="112215" cy="118393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6C70B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52"/>
          <p:cNvSpPr/>
          <p:nvPr/>
        </p:nvSpPr>
        <p:spPr>
          <a:xfrm>
            <a:off x="2401719" y="1880079"/>
            <a:ext cx="455958" cy="138394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868EE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52"/>
          <p:cNvSpPr/>
          <p:nvPr/>
        </p:nvSpPr>
        <p:spPr>
          <a:xfrm>
            <a:off x="2402674" y="1889084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868EE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52"/>
          <p:cNvSpPr/>
          <p:nvPr/>
        </p:nvSpPr>
        <p:spPr>
          <a:xfrm>
            <a:off x="2513868" y="1889084"/>
            <a:ext cx="112214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868EE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52"/>
          <p:cNvSpPr/>
          <p:nvPr/>
        </p:nvSpPr>
        <p:spPr>
          <a:xfrm>
            <a:off x="2625060" y="1889084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868EE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52"/>
          <p:cNvSpPr/>
          <p:nvPr/>
        </p:nvSpPr>
        <p:spPr>
          <a:xfrm>
            <a:off x="2736253" y="1889084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868EE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52"/>
          <p:cNvSpPr/>
          <p:nvPr/>
        </p:nvSpPr>
        <p:spPr>
          <a:xfrm>
            <a:off x="2882369" y="2095828"/>
            <a:ext cx="455958" cy="138394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868EE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52"/>
          <p:cNvSpPr/>
          <p:nvPr/>
        </p:nvSpPr>
        <p:spPr>
          <a:xfrm>
            <a:off x="2883325" y="2104833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868EE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52"/>
          <p:cNvSpPr/>
          <p:nvPr/>
        </p:nvSpPr>
        <p:spPr>
          <a:xfrm>
            <a:off x="2994518" y="2104833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868EE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52"/>
          <p:cNvSpPr/>
          <p:nvPr/>
        </p:nvSpPr>
        <p:spPr>
          <a:xfrm>
            <a:off x="3105711" y="2104833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868EE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52"/>
          <p:cNvSpPr/>
          <p:nvPr/>
        </p:nvSpPr>
        <p:spPr>
          <a:xfrm>
            <a:off x="3216904" y="2104833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868EE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52"/>
          <p:cNvSpPr/>
          <p:nvPr/>
        </p:nvSpPr>
        <p:spPr>
          <a:xfrm>
            <a:off x="3363020" y="1880079"/>
            <a:ext cx="455958" cy="138394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868EE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52"/>
          <p:cNvSpPr/>
          <p:nvPr/>
        </p:nvSpPr>
        <p:spPr>
          <a:xfrm>
            <a:off x="3363975" y="1889084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868EE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52"/>
          <p:cNvSpPr/>
          <p:nvPr/>
        </p:nvSpPr>
        <p:spPr>
          <a:xfrm>
            <a:off x="3475169" y="1889084"/>
            <a:ext cx="112214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868EE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52"/>
          <p:cNvSpPr/>
          <p:nvPr/>
        </p:nvSpPr>
        <p:spPr>
          <a:xfrm>
            <a:off x="3586361" y="1889084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868EE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52"/>
          <p:cNvSpPr/>
          <p:nvPr/>
        </p:nvSpPr>
        <p:spPr>
          <a:xfrm>
            <a:off x="3697554" y="1889084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868EE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52"/>
          <p:cNvSpPr/>
          <p:nvPr/>
        </p:nvSpPr>
        <p:spPr>
          <a:xfrm>
            <a:off x="6630192" y="2073720"/>
            <a:ext cx="455958" cy="138394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868EE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52"/>
          <p:cNvSpPr/>
          <p:nvPr/>
        </p:nvSpPr>
        <p:spPr>
          <a:xfrm>
            <a:off x="6631148" y="2082725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868EE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52"/>
          <p:cNvSpPr/>
          <p:nvPr/>
        </p:nvSpPr>
        <p:spPr>
          <a:xfrm>
            <a:off x="6742341" y="2082725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868EE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52"/>
          <p:cNvSpPr/>
          <p:nvPr/>
        </p:nvSpPr>
        <p:spPr>
          <a:xfrm>
            <a:off x="6853534" y="2082725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868EE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52"/>
          <p:cNvSpPr/>
          <p:nvPr/>
        </p:nvSpPr>
        <p:spPr>
          <a:xfrm>
            <a:off x="6964727" y="2082725"/>
            <a:ext cx="112215" cy="11839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868EE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52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BERT</a:t>
            </a:r>
            <a:endParaRPr/>
          </a:p>
        </p:txBody>
      </p:sp>
      <p:sp>
        <p:nvSpPr>
          <p:cNvPr id="966" name="Google Shape;966;p52"/>
          <p:cNvSpPr txBox="1"/>
          <p:nvPr/>
        </p:nvSpPr>
        <p:spPr>
          <a:xfrm>
            <a:off x="1856620" y="5232875"/>
            <a:ext cx="4467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5BA4"/>
              </a:buClr>
              <a:buSzPts val="1500"/>
              <a:buFont typeface="Open Sans"/>
              <a:buNone/>
            </a:pPr>
            <a:r>
              <a:rPr b="0" i="0" lang="ru-RU" sz="1300" u="none" cap="none" strike="noStrike">
                <a:solidFill>
                  <a:srgbClr val="265BA4"/>
                </a:solidFill>
                <a:latin typeface="Open Sans"/>
                <a:ea typeface="Open Sans"/>
                <a:cs typeface="Open Sans"/>
                <a:sym typeface="Open Sans"/>
              </a:rPr>
              <a:t>[CLS]</a:t>
            </a:r>
            <a:endParaRPr sz="1200"/>
          </a:p>
        </p:txBody>
      </p:sp>
      <p:sp>
        <p:nvSpPr>
          <p:cNvPr id="967" name="Google Shape;967;p52"/>
          <p:cNvSpPr txBox="1"/>
          <p:nvPr/>
        </p:nvSpPr>
        <p:spPr>
          <a:xfrm>
            <a:off x="2326557" y="5232875"/>
            <a:ext cx="4179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5BA4"/>
              </a:buClr>
              <a:buSzPts val="1500"/>
              <a:buFont typeface="Open Sans"/>
              <a:buNone/>
            </a:pPr>
            <a:r>
              <a:rPr b="0" i="0" lang="ru-RU" sz="1300" u="none" cap="none" strike="noStrike">
                <a:solidFill>
                  <a:srgbClr val="265BA4"/>
                </a:solidFill>
                <a:latin typeface="Open Sans"/>
                <a:ea typeface="Open Sans"/>
                <a:cs typeface="Open Sans"/>
                <a:sym typeface="Open Sans"/>
              </a:rPr>
              <a:t>Help</a:t>
            </a:r>
            <a:endParaRPr sz="1200"/>
          </a:p>
        </p:txBody>
      </p:sp>
      <p:sp>
        <p:nvSpPr>
          <p:cNvPr id="968" name="Google Shape;968;p52"/>
          <p:cNvSpPr txBox="1"/>
          <p:nvPr/>
        </p:nvSpPr>
        <p:spPr>
          <a:xfrm>
            <a:off x="2773034" y="5232875"/>
            <a:ext cx="5493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5BA4"/>
              </a:buClr>
              <a:buSzPts val="1500"/>
              <a:buFont typeface="Open Sans"/>
              <a:buNone/>
            </a:pPr>
            <a:r>
              <a:rPr b="0" i="0" lang="ru-RU" sz="1300" u="none" cap="none" strike="noStrike">
                <a:solidFill>
                  <a:srgbClr val="265BA4"/>
                </a:solidFill>
                <a:latin typeface="Open Sans"/>
                <a:ea typeface="Open Sans"/>
                <a:cs typeface="Open Sans"/>
                <a:sym typeface="Open Sans"/>
              </a:rPr>
              <a:t>Prince</a:t>
            </a:r>
            <a:endParaRPr sz="1200"/>
          </a:p>
        </p:txBody>
      </p:sp>
      <p:sp>
        <p:nvSpPr>
          <p:cNvPr id="969" name="Google Shape;969;p52"/>
          <p:cNvSpPr txBox="1"/>
          <p:nvPr/>
        </p:nvSpPr>
        <p:spPr>
          <a:xfrm>
            <a:off x="3351085" y="5245568"/>
            <a:ext cx="6921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5BA4"/>
              </a:buClr>
              <a:buSzPts val="1500"/>
              <a:buFont typeface="Open Sans"/>
              <a:buNone/>
            </a:pPr>
            <a:r>
              <a:rPr b="0" i="0" lang="ru-RU" sz="1300" u="none" cap="none" strike="noStrike">
                <a:solidFill>
                  <a:srgbClr val="265BA4"/>
                </a:solidFill>
                <a:latin typeface="Open Sans"/>
                <a:ea typeface="Open Sans"/>
                <a:cs typeface="Open Sans"/>
                <a:sym typeface="Open Sans"/>
              </a:rPr>
              <a:t>Mayuko</a:t>
            </a:r>
            <a:endParaRPr b="0" i="0" sz="1300" u="none" cap="none" strike="noStrike">
              <a:solidFill>
                <a:srgbClr val="265BA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/>
        </p:nvSpPr>
        <p:spPr>
          <a:xfrm>
            <a:off x="612000" y="720000"/>
            <a:ext cx="7726148" cy="787549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360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Хорошее признаковое пространство для классификации предложений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900000" y="2020254"/>
            <a:ext cx="7625761" cy="787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360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Пример: определение намерения (интента) пользователя</a:t>
            </a:r>
            <a:endParaRPr/>
          </a:p>
        </p:txBody>
      </p:sp>
      <p:sp>
        <p:nvSpPr>
          <p:cNvPr id="105" name="Google Shape;105;p17"/>
          <p:cNvSpPr txBox="1"/>
          <p:nvPr/>
        </p:nvSpPr>
        <p:spPr>
          <a:xfrm>
            <a:off x="776103" y="3873770"/>
            <a:ext cx="2417909" cy="1206656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???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2558A1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Нужно что-то к завтраку</a:t>
            </a:r>
            <a:endParaRPr/>
          </a:p>
        </p:txBody>
      </p:sp>
      <p:sp>
        <p:nvSpPr>
          <p:cNvPr id="106" name="Google Shape;106;p17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fontScale="85000"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ct val="1000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Зачем нужны векторные представления предложений?</a:t>
            </a:r>
            <a:endParaRPr/>
          </a:p>
        </p:txBody>
      </p:sp>
      <p:grpSp>
        <p:nvGrpSpPr>
          <p:cNvPr id="107" name="Google Shape;107;p17"/>
          <p:cNvGrpSpPr/>
          <p:nvPr/>
        </p:nvGrpSpPr>
        <p:grpSpPr>
          <a:xfrm>
            <a:off x="3453854" y="3092946"/>
            <a:ext cx="4904451" cy="3017795"/>
            <a:chOff x="0" y="-1339"/>
            <a:chExt cx="4904450" cy="3017793"/>
          </a:xfrm>
        </p:grpSpPr>
        <p:grpSp>
          <p:nvGrpSpPr>
            <p:cNvPr id="108" name="Google Shape;108;p17"/>
            <p:cNvGrpSpPr/>
            <p:nvPr/>
          </p:nvGrpSpPr>
          <p:grpSpPr>
            <a:xfrm>
              <a:off x="0" y="816010"/>
              <a:ext cx="3796922" cy="1153171"/>
              <a:chOff x="0" y="0"/>
              <a:chExt cx="3796922" cy="1153170"/>
            </a:xfrm>
          </p:grpSpPr>
          <p:sp>
            <p:nvSpPr>
              <p:cNvPr id="109" name="Google Shape;109;p17"/>
              <p:cNvSpPr txBox="1"/>
              <p:nvPr/>
            </p:nvSpPr>
            <p:spPr>
              <a:xfrm>
                <a:off x="1095649" y="175279"/>
                <a:ext cx="2701273" cy="8026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7075" lIns="27075" spcFirstLastPara="1" rIns="27075" wrap="square" tIns="27075">
                <a:sp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C5C5C"/>
                  </a:buClr>
                  <a:buSzPts val="1800"/>
                  <a:buFont typeface="Open Sans"/>
                  <a:buNone/>
                </a:pPr>
                <a:r>
                  <a:rPr b="0" i="0" lang="ru-RU" sz="1800" u="none" cap="none" strike="noStrike">
                    <a:solidFill>
                      <a:srgbClr val="5C5C5C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Закажи такси</a:t>
                </a:r>
                <a:endParaRPr/>
              </a:p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C5C5C"/>
                  </a:buClr>
                  <a:buSzPts val="1800"/>
                  <a:buFont typeface="Open Sans"/>
                  <a:buNone/>
                </a:pPr>
                <a:r>
                  <a:rPr b="0" i="0" lang="ru-RU" sz="1800" u="none" cap="none" strike="noStrike">
                    <a:solidFill>
                      <a:srgbClr val="5C5C5C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Поеду домой на такси</a:t>
                </a:r>
                <a:endParaRPr/>
              </a:p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C5C5C"/>
                  </a:buClr>
                  <a:buSzPts val="1800"/>
                  <a:buFont typeface="Open Sans"/>
                  <a:buNone/>
                </a:pPr>
                <a:r>
                  <a:rPr b="0" i="0" lang="ru-RU" sz="1800" u="none" cap="none" strike="noStrike">
                    <a:solidFill>
                      <a:srgbClr val="5C5C5C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Вызвать такси на работу </a:t>
                </a:r>
                <a:endParaRPr/>
              </a:p>
            </p:txBody>
          </p:sp>
          <p:pic>
            <p:nvPicPr>
              <p:cNvPr descr="taxi.png" id="110" name="Google Shape;110;p1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153170" cy="115317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1" name="Google Shape;111;p17"/>
            <p:cNvGrpSpPr/>
            <p:nvPr/>
          </p:nvGrpSpPr>
          <p:grpSpPr>
            <a:xfrm>
              <a:off x="176619" y="1964353"/>
              <a:ext cx="4727831" cy="1052101"/>
              <a:chOff x="0" y="-1339"/>
              <a:chExt cx="4727830" cy="1052100"/>
            </a:xfrm>
          </p:grpSpPr>
          <p:sp>
            <p:nvSpPr>
              <p:cNvPr id="112" name="Google Shape;112;p17"/>
              <p:cNvSpPr txBox="1"/>
              <p:nvPr/>
            </p:nvSpPr>
            <p:spPr>
              <a:xfrm>
                <a:off x="919030" y="-1339"/>
                <a:ext cx="3808800" cy="105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7075" lIns="27075" spcFirstLastPara="1" rIns="27075" wrap="square" tIns="27075">
                <a:sp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C5C5C"/>
                  </a:buClr>
                  <a:buSzPts val="1800"/>
                  <a:buFont typeface="Open Sans"/>
                  <a:buNone/>
                </a:pPr>
                <a:r>
                  <a:rPr b="0" i="0" lang="ru-RU" sz="1800" u="none" cap="none" strike="noStrike">
                    <a:solidFill>
                      <a:srgbClr val="5C5C5C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Поставь будильник на утро</a:t>
                </a:r>
                <a:endParaRPr/>
              </a:p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C5C5C"/>
                  </a:buClr>
                  <a:buSzPts val="1800"/>
                  <a:buFont typeface="Open Sans"/>
                  <a:buNone/>
                </a:pPr>
                <a:r>
                  <a:rPr b="0" i="0" lang="ru-RU" sz="1800" u="none" cap="none" strike="noStrike">
                    <a:solidFill>
                      <a:srgbClr val="5C5C5C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Разбуди меня завтра пораньше</a:t>
                </a:r>
                <a:endParaRPr/>
              </a:p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C5C5C"/>
                  </a:buClr>
                  <a:buSzPts val="1800"/>
                  <a:buFont typeface="Open Sans"/>
                  <a:buNone/>
                </a:pPr>
                <a:r>
                  <a:rPr b="0" i="0" lang="ru-RU" sz="1800" u="none" cap="none" strike="noStrike">
                    <a:solidFill>
                      <a:srgbClr val="5C5C5C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Мне нужно встать завтра не поздно</a:t>
                </a:r>
                <a:endParaRPr/>
              </a:p>
            </p:txBody>
          </p:sp>
          <p:pic>
            <p:nvPicPr>
              <p:cNvPr descr="alarm.png" id="113" name="Google Shape;113;p1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0" y="0"/>
                <a:ext cx="799932" cy="7999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4" name="Google Shape;114;p17"/>
            <p:cNvGrpSpPr/>
            <p:nvPr/>
          </p:nvGrpSpPr>
          <p:grpSpPr>
            <a:xfrm>
              <a:off x="254699" y="-1339"/>
              <a:ext cx="4066404" cy="802611"/>
              <a:chOff x="0" y="-1339"/>
              <a:chExt cx="4066403" cy="802610"/>
            </a:xfrm>
          </p:grpSpPr>
          <p:sp>
            <p:nvSpPr>
              <p:cNvPr id="115" name="Google Shape;115;p17"/>
              <p:cNvSpPr txBox="1"/>
              <p:nvPr/>
            </p:nvSpPr>
            <p:spPr>
              <a:xfrm>
                <a:off x="840950" y="-1339"/>
                <a:ext cx="3225453" cy="802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7075" lIns="27075" spcFirstLastPara="1" rIns="27075" wrap="square" tIns="27075">
                <a:sp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C5C5C"/>
                  </a:buClr>
                  <a:buSzPts val="1800"/>
                  <a:buFont typeface="Open Sans"/>
                  <a:buNone/>
                </a:pPr>
                <a:r>
                  <a:rPr b="0" i="0" lang="ru-RU" sz="1800" u="none" cap="none" strike="noStrike">
                    <a:solidFill>
                      <a:srgbClr val="5C5C5C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Хочу заказать ужин</a:t>
                </a:r>
                <a:endParaRPr/>
              </a:p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C5C5C"/>
                  </a:buClr>
                  <a:buSzPts val="1800"/>
                  <a:buFont typeface="Open Sans"/>
                  <a:buNone/>
                </a:pPr>
                <a:r>
                  <a:rPr b="0" i="0" lang="ru-RU" sz="1800" u="none" cap="none" strike="noStrike">
                    <a:solidFill>
                      <a:srgbClr val="5C5C5C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Нужна доставка еды на вечер</a:t>
                </a:r>
                <a:endParaRPr/>
              </a:p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C5C5C"/>
                  </a:buClr>
                  <a:buSzPts val="1800"/>
                  <a:buFont typeface="Open Sans"/>
                  <a:buNone/>
                </a:pPr>
                <a:r>
                  <a:rPr b="0" i="0" lang="ru-RU" sz="1800" u="none" cap="none" strike="noStrike">
                    <a:solidFill>
                      <a:srgbClr val="5C5C5C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Привези поесть на ночь </a:t>
                </a:r>
                <a:endParaRPr/>
              </a:p>
            </p:txBody>
          </p:sp>
          <p:pic>
            <p:nvPicPr>
              <p:cNvPr descr="food.png" id="116" name="Google Shape;116;p1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0" y="9966"/>
                <a:ext cx="643770" cy="7799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53"/>
          <p:cNvSpPr txBox="1"/>
          <p:nvPr/>
        </p:nvSpPr>
        <p:spPr>
          <a:xfrm>
            <a:off x="-5079" y="5625"/>
            <a:ext cx="9128700" cy="5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Обучение BERT</a:t>
            </a:r>
            <a:endParaRPr/>
          </a:p>
        </p:txBody>
      </p:sp>
      <p:sp>
        <p:nvSpPr>
          <p:cNvPr id="975" name="Google Shape;975;p53"/>
          <p:cNvSpPr/>
          <p:nvPr/>
        </p:nvSpPr>
        <p:spPr>
          <a:xfrm>
            <a:off x="588726" y="3139940"/>
            <a:ext cx="8092173" cy="1157685"/>
          </a:xfrm>
          <a:prstGeom prst="roundRect">
            <a:avLst>
              <a:gd fmla="val 20973" name="adj"/>
            </a:avLst>
          </a:prstGeom>
          <a:solidFill>
            <a:srgbClr val="FFFFC7"/>
          </a:solidFill>
          <a:ln cap="flat" cmpd="sng" w="25400">
            <a:solidFill>
              <a:srgbClr val="D2CB4F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6" name="Google Shape;976;p53"/>
          <p:cNvGrpSpPr/>
          <p:nvPr/>
        </p:nvGrpSpPr>
        <p:grpSpPr>
          <a:xfrm>
            <a:off x="5763869" y="3194251"/>
            <a:ext cx="1290935" cy="1011509"/>
            <a:chOff x="-78768" y="-84543"/>
            <a:chExt cx="1290934" cy="1011508"/>
          </a:xfrm>
        </p:grpSpPr>
        <p:pic>
          <p:nvPicPr>
            <p:cNvPr descr="Rounded Rectangle Rounded rectangle" id="977" name="Google Shape;977;p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78768" y="-84543"/>
              <a:ext cx="1290934" cy="198864"/>
            </a:xfrm>
            <a:prstGeom prst="rect">
              <a:avLst/>
            </a:prstGeom>
            <a:noFill/>
            <a:ln>
              <a:noFill/>
            </a:ln>
            <a:effectLst>
              <a:outerShdw blurRad="63500" rotWithShape="0" dir="5400000" dist="25400">
                <a:srgbClr val="000000">
                  <a:alpha val="49803"/>
                </a:srgbClr>
              </a:outerShdw>
            </a:effectLst>
          </p:spPr>
        </p:pic>
        <p:sp>
          <p:nvSpPr>
            <p:cNvPr id="978" name="Google Shape;978;p53"/>
            <p:cNvSpPr/>
            <p:nvPr/>
          </p:nvSpPr>
          <p:spPr>
            <a:xfrm>
              <a:off x="166064" y="156146"/>
              <a:ext cx="330356" cy="330356"/>
            </a:xfrm>
            <a:prstGeom prst="ellipse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24200" lIns="24200" spcFirstLastPara="1" rIns="24200" wrap="square" tIns="24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53"/>
            <p:cNvSpPr/>
            <p:nvPr/>
          </p:nvSpPr>
          <p:spPr>
            <a:xfrm>
              <a:off x="624465" y="156146"/>
              <a:ext cx="330356" cy="330356"/>
            </a:xfrm>
            <a:prstGeom prst="ellipse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24200" lIns="24200" spcFirstLastPara="1" rIns="24200" wrap="square" tIns="24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53"/>
            <p:cNvSpPr/>
            <p:nvPr/>
          </p:nvSpPr>
          <p:spPr>
            <a:xfrm>
              <a:off x="307819" y="287353"/>
              <a:ext cx="122574" cy="122574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24200" lIns="24200" spcFirstLastPara="1" rIns="24200" wrap="square" tIns="24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53"/>
            <p:cNvSpPr/>
            <p:nvPr/>
          </p:nvSpPr>
          <p:spPr>
            <a:xfrm>
              <a:off x="685737" y="281792"/>
              <a:ext cx="122574" cy="122574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24200" lIns="24200" spcFirstLastPara="1" rIns="24200" wrap="square" tIns="24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82" name="Google Shape;982;p53"/>
            <p:cNvCxnSpPr/>
            <p:nvPr/>
          </p:nvCxnSpPr>
          <p:spPr>
            <a:xfrm>
              <a:off x="0" y="869979"/>
              <a:ext cx="1133399" cy="1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63500" rotWithShape="0" dir="5400000" dist="25400">
                <a:srgbClr val="000000">
                  <a:alpha val="49803"/>
                </a:srgbClr>
              </a:outerShdw>
            </a:effectLst>
          </p:spPr>
        </p:cxnSp>
        <p:sp>
          <p:nvSpPr>
            <p:cNvPr id="983" name="Google Shape;983;p53"/>
            <p:cNvSpPr/>
            <p:nvPr/>
          </p:nvSpPr>
          <p:spPr>
            <a:xfrm>
              <a:off x="367865" y="368784"/>
              <a:ext cx="397668" cy="558181"/>
            </a:xfrm>
            <a:custGeom>
              <a:rect b="b" l="l" r="r" t="t"/>
              <a:pathLst>
                <a:path extrusionOk="0" h="20347" w="19662">
                  <a:moveTo>
                    <a:pt x="17974" y="5967"/>
                  </a:moveTo>
                  <a:cubicBezTo>
                    <a:pt x="19660" y="9446"/>
                    <a:pt x="20647" y="13545"/>
                    <a:pt x="18160" y="16702"/>
                  </a:cubicBezTo>
                  <a:cubicBezTo>
                    <a:pt x="14406" y="21466"/>
                    <a:pt x="5437" y="21598"/>
                    <a:pt x="1604" y="16876"/>
                  </a:cubicBezTo>
                  <a:cubicBezTo>
                    <a:pt x="-953" y="13725"/>
                    <a:pt x="-70" y="9467"/>
                    <a:pt x="1595" y="5967"/>
                  </a:cubicBezTo>
                  <a:cubicBezTo>
                    <a:pt x="3208" y="2578"/>
                    <a:pt x="6000" y="-2"/>
                    <a:pt x="9785" y="0"/>
                  </a:cubicBezTo>
                  <a:cubicBezTo>
                    <a:pt x="13585" y="3"/>
                    <a:pt x="16346" y="2608"/>
                    <a:pt x="17974" y="5967"/>
                  </a:cubicBezTo>
                  <a:close/>
                </a:path>
              </a:pathLst>
            </a:custGeom>
            <a:solidFill>
              <a:srgbClr val="E2743D"/>
            </a:solidFill>
            <a:ln>
              <a:noFill/>
            </a:ln>
            <a:effectLst>
              <a:outerShdw blurRad="635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24200" lIns="24200" spcFirstLastPara="1" rIns="24200" wrap="square" tIns="24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4" name="Google Shape;984;p53"/>
          <p:cNvSpPr txBox="1"/>
          <p:nvPr/>
        </p:nvSpPr>
        <p:spPr>
          <a:xfrm>
            <a:off x="3707099" y="3517400"/>
            <a:ext cx="14061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rPr>
              <a:t>BERT</a:t>
            </a:r>
            <a:endParaRPr/>
          </a:p>
        </p:txBody>
      </p:sp>
      <p:sp>
        <p:nvSpPr>
          <p:cNvPr id="985" name="Google Shape;985;p53"/>
          <p:cNvSpPr/>
          <p:nvPr/>
        </p:nvSpPr>
        <p:spPr>
          <a:xfrm>
            <a:off x="4546230" y="2232006"/>
            <a:ext cx="1988230" cy="302074"/>
          </a:xfrm>
          <a:prstGeom prst="roundRect">
            <a:avLst>
              <a:gd fmla="val 17966" name="adj"/>
            </a:avLst>
          </a:prstGeom>
          <a:solidFill>
            <a:srgbClr val="CBD8E9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6" name="Google Shape;986;p53"/>
          <p:cNvSpPr txBox="1"/>
          <p:nvPr/>
        </p:nvSpPr>
        <p:spPr>
          <a:xfrm>
            <a:off x="4851515" y="2243185"/>
            <a:ext cx="1481456" cy="279717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500"/>
              <a:buFont typeface="Open Sans"/>
              <a:buNone/>
            </a:pPr>
            <a:r>
              <a:rPr b="0" i="0" lang="ru-RU" sz="15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FFNN + Softmax</a:t>
            </a:r>
            <a:endParaRPr/>
          </a:p>
        </p:txBody>
      </p:sp>
      <p:cxnSp>
        <p:nvCxnSpPr>
          <p:cNvPr id="987" name="Google Shape;987;p53"/>
          <p:cNvCxnSpPr/>
          <p:nvPr/>
        </p:nvCxnSpPr>
        <p:spPr>
          <a:xfrm rot="10800000">
            <a:off x="5556396" y="2022569"/>
            <a:ext cx="2357" cy="213688"/>
          </a:xfrm>
          <a:prstGeom prst="straightConnector1">
            <a:avLst/>
          </a:prstGeom>
          <a:noFill/>
          <a:ln cap="flat" cmpd="sng" w="12700">
            <a:solidFill>
              <a:srgbClr val="2459A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88" name="Google Shape;988;p53"/>
          <p:cNvCxnSpPr/>
          <p:nvPr/>
        </p:nvCxnSpPr>
        <p:spPr>
          <a:xfrm flipH="1" rot="10800000">
            <a:off x="5556396" y="2534898"/>
            <a:ext cx="1" cy="479932"/>
          </a:xfrm>
          <a:prstGeom prst="straightConnector1">
            <a:avLst/>
          </a:prstGeom>
          <a:noFill/>
          <a:ln cap="flat" cmpd="sng" w="12700">
            <a:solidFill>
              <a:srgbClr val="2459A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89" name="Google Shape;989;p53"/>
          <p:cNvCxnSpPr/>
          <p:nvPr/>
        </p:nvCxnSpPr>
        <p:spPr>
          <a:xfrm flipH="1" rot="10800000">
            <a:off x="3733111" y="2769254"/>
            <a:ext cx="1" cy="261947"/>
          </a:xfrm>
          <a:prstGeom prst="straightConnector1">
            <a:avLst/>
          </a:prstGeom>
          <a:noFill/>
          <a:ln cap="flat" cmpd="sng" w="12700">
            <a:solidFill>
              <a:srgbClr val="9C9D9D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90" name="Google Shape;990;p53"/>
          <p:cNvSpPr txBox="1"/>
          <p:nvPr/>
        </p:nvSpPr>
        <p:spPr>
          <a:xfrm>
            <a:off x="3556115" y="2780769"/>
            <a:ext cx="160747" cy="238916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D9D"/>
              </a:buClr>
              <a:buSzPts val="1500"/>
              <a:buFont typeface="Open Sans"/>
              <a:buNone/>
            </a:pPr>
            <a:r>
              <a:rPr b="0" i="0" lang="ru-RU" sz="1500" u="none" cap="none" strike="noStrike">
                <a:solidFill>
                  <a:srgbClr val="9B9D9D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/>
          </a:p>
        </p:txBody>
      </p:sp>
      <p:cxnSp>
        <p:nvCxnSpPr>
          <p:cNvPr id="991" name="Google Shape;991;p53"/>
          <p:cNvCxnSpPr/>
          <p:nvPr/>
        </p:nvCxnSpPr>
        <p:spPr>
          <a:xfrm flipH="1" rot="10800000">
            <a:off x="4183961" y="2769254"/>
            <a:ext cx="1" cy="261947"/>
          </a:xfrm>
          <a:prstGeom prst="straightConnector1">
            <a:avLst/>
          </a:prstGeom>
          <a:noFill/>
          <a:ln cap="flat" cmpd="sng" w="12700">
            <a:solidFill>
              <a:srgbClr val="9C9D9D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92" name="Google Shape;992;p53"/>
          <p:cNvSpPr txBox="1"/>
          <p:nvPr/>
        </p:nvSpPr>
        <p:spPr>
          <a:xfrm>
            <a:off x="4006965" y="2780769"/>
            <a:ext cx="160747" cy="238916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D9D"/>
              </a:buClr>
              <a:buSzPts val="1500"/>
              <a:buFont typeface="Open Sans"/>
              <a:buNone/>
            </a:pPr>
            <a:r>
              <a:rPr b="0" i="0" lang="ru-RU" sz="1500" u="none" cap="none" strike="noStrike">
                <a:solidFill>
                  <a:srgbClr val="9B9D9D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/>
          </a:p>
        </p:txBody>
      </p:sp>
      <p:cxnSp>
        <p:nvCxnSpPr>
          <p:cNvPr id="993" name="Google Shape;993;p53"/>
          <p:cNvCxnSpPr/>
          <p:nvPr/>
        </p:nvCxnSpPr>
        <p:spPr>
          <a:xfrm flipH="1" rot="10800000">
            <a:off x="4634811" y="2769254"/>
            <a:ext cx="1" cy="261947"/>
          </a:xfrm>
          <a:prstGeom prst="straightConnector1">
            <a:avLst/>
          </a:prstGeom>
          <a:noFill/>
          <a:ln cap="flat" cmpd="sng" w="12700">
            <a:solidFill>
              <a:srgbClr val="9C9D9D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94" name="Google Shape;994;p53"/>
          <p:cNvSpPr txBox="1"/>
          <p:nvPr/>
        </p:nvSpPr>
        <p:spPr>
          <a:xfrm>
            <a:off x="4457815" y="2780769"/>
            <a:ext cx="160747" cy="238916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D9D"/>
              </a:buClr>
              <a:buSzPts val="1500"/>
              <a:buFont typeface="Open Sans"/>
              <a:buNone/>
            </a:pPr>
            <a:r>
              <a:rPr b="0" i="0" lang="ru-RU" sz="1500" u="none" cap="none" strike="noStrike">
                <a:solidFill>
                  <a:srgbClr val="9B9D9D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/>
          </a:p>
        </p:txBody>
      </p:sp>
      <p:cxnSp>
        <p:nvCxnSpPr>
          <p:cNvPr id="995" name="Google Shape;995;p53"/>
          <p:cNvCxnSpPr/>
          <p:nvPr/>
        </p:nvCxnSpPr>
        <p:spPr>
          <a:xfrm flipH="1" rot="10800000">
            <a:off x="5085661" y="2769254"/>
            <a:ext cx="1" cy="261947"/>
          </a:xfrm>
          <a:prstGeom prst="straightConnector1">
            <a:avLst/>
          </a:prstGeom>
          <a:noFill/>
          <a:ln cap="flat" cmpd="sng" w="12700">
            <a:solidFill>
              <a:srgbClr val="9C9D9D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96" name="Google Shape;996;p53"/>
          <p:cNvSpPr txBox="1"/>
          <p:nvPr/>
        </p:nvSpPr>
        <p:spPr>
          <a:xfrm>
            <a:off x="4908665" y="2780769"/>
            <a:ext cx="160747" cy="238916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D9D"/>
              </a:buClr>
              <a:buSzPts val="1500"/>
              <a:buFont typeface="Open Sans"/>
              <a:buNone/>
            </a:pPr>
            <a:r>
              <a:rPr b="0" i="0" lang="ru-RU" sz="1500" u="none" cap="none" strike="noStrike">
                <a:solidFill>
                  <a:srgbClr val="9B9D9D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/>
          </a:p>
        </p:txBody>
      </p:sp>
      <p:sp>
        <p:nvSpPr>
          <p:cNvPr id="997" name="Google Shape;997;p53"/>
          <p:cNvSpPr txBox="1"/>
          <p:nvPr/>
        </p:nvSpPr>
        <p:spPr>
          <a:xfrm>
            <a:off x="5359515" y="2780769"/>
            <a:ext cx="160747" cy="238916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D9D"/>
              </a:buClr>
              <a:buSzPts val="1500"/>
              <a:buFont typeface="Open Sans"/>
              <a:buNone/>
            </a:pPr>
            <a:r>
              <a:rPr b="0" i="0" lang="ru-RU" sz="1500" u="none" cap="none" strike="noStrike">
                <a:solidFill>
                  <a:srgbClr val="9B9D9D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/>
          </a:p>
        </p:txBody>
      </p:sp>
      <p:cxnSp>
        <p:nvCxnSpPr>
          <p:cNvPr id="998" name="Google Shape;998;p53"/>
          <p:cNvCxnSpPr/>
          <p:nvPr/>
        </p:nvCxnSpPr>
        <p:spPr>
          <a:xfrm flipH="1" rot="10800000">
            <a:off x="5994981" y="2769254"/>
            <a:ext cx="1" cy="261947"/>
          </a:xfrm>
          <a:prstGeom prst="straightConnector1">
            <a:avLst/>
          </a:prstGeom>
          <a:noFill/>
          <a:ln cap="flat" cmpd="sng" w="12700">
            <a:solidFill>
              <a:srgbClr val="9C9D9D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99" name="Google Shape;999;p53"/>
          <p:cNvSpPr txBox="1"/>
          <p:nvPr/>
        </p:nvSpPr>
        <p:spPr>
          <a:xfrm>
            <a:off x="5817984" y="2780769"/>
            <a:ext cx="160747" cy="238916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D9D"/>
              </a:buClr>
              <a:buSzPts val="1500"/>
              <a:buFont typeface="Open Sans"/>
              <a:buNone/>
            </a:pPr>
            <a:r>
              <a:rPr b="0" i="0" lang="ru-RU" sz="1500" u="none" cap="none" strike="noStrike">
                <a:solidFill>
                  <a:srgbClr val="9B9D9D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endParaRPr/>
          </a:p>
        </p:txBody>
      </p:sp>
      <p:cxnSp>
        <p:nvCxnSpPr>
          <p:cNvPr id="1000" name="Google Shape;1000;p53"/>
          <p:cNvCxnSpPr/>
          <p:nvPr/>
        </p:nvCxnSpPr>
        <p:spPr>
          <a:xfrm flipH="1" rot="10800000">
            <a:off x="6445831" y="2769254"/>
            <a:ext cx="1" cy="261947"/>
          </a:xfrm>
          <a:prstGeom prst="straightConnector1">
            <a:avLst/>
          </a:prstGeom>
          <a:noFill/>
          <a:ln cap="flat" cmpd="sng" w="12700">
            <a:solidFill>
              <a:srgbClr val="9C9D9D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01" name="Google Shape;1001;p53"/>
          <p:cNvSpPr txBox="1"/>
          <p:nvPr/>
        </p:nvSpPr>
        <p:spPr>
          <a:xfrm>
            <a:off x="6268834" y="2780769"/>
            <a:ext cx="160747" cy="238916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D9D"/>
              </a:buClr>
              <a:buSzPts val="1500"/>
              <a:buFont typeface="Open Sans"/>
              <a:buNone/>
            </a:pPr>
            <a:r>
              <a:rPr b="0" i="0" lang="ru-RU" sz="1500" u="none" cap="none" strike="noStrike">
                <a:solidFill>
                  <a:srgbClr val="9B9D9D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endParaRPr/>
          </a:p>
        </p:txBody>
      </p:sp>
      <p:cxnSp>
        <p:nvCxnSpPr>
          <p:cNvPr id="1002" name="Google Shape;1002;p53"/>
          <p:cNvCxnSpPr/>
          <p:nvPr/>
        </p:nvCxnSpPr>
        <p:spPr>
          <a:xfrm flipH="1" rot="10800000">
            <a:off x="6904300" y="2769254"/>
            <a:ext cx="1" cy="261947"/>
          </a:xfrm>
          <a:prstGeom prst="straightConnector1">
            <a:avLst/>
          </a:prstGeom>
          <a:noFill/>
          <a:ln cap="flat" cmpd="sng" w="12700">
            <a:solidFill>
              <a:srgbClr val="9C9D9D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03" name="Google Shape;1003;p53"/>
          <p:cNvSpPr txBox="1"/>
          <p:nvPr/>
        </p:nvSpPr>
        <p:spPr>
          <a:xfrm>
            <a:off x="6727304" y="2780769"/>
            <a:ext cx="160746" cy="238916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D9D"/>
              </a:buClr>
              <a:buSzPts val="1500"/>
              <a:buFont typeface="Open Sans"/>
              <a:buNone/>
            </a:pPr>
            <a:r>
              <a:rPr b="0" i="0" lang="ru-RU" sz="1500" u="none" cap="none" strike="noStrike">
                <a:solidFill>
                  <a:srgbClr val="9B9D9D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  <a:endParaRPr/>
          </a:p>
        </p:txBody>
      </p:sp>
      <p:sp>
        <p:nvSpPr>
          <p:cNvPr id="1004" name="Google Shape;1004;p53"/>
          <p:cNvSpPr txBox="1"/>
          <p:nvPr/>
        </p:nvSpPr>
        <p:spPr>
          <a:xfrm>
            <a:off x="7367071" y="2695587"/>
            <a:ext cx="292001" cy="282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D9D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9B9D9D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/>
          </a:p>
        </p:txBody>
      </p:sp>
      <p:grpSp>
        <p:nvGrpSpPr>
          <p:cNvPr id="1005" name="Google Shape;1005;p53"/>
          <p:cNvGrpSpPr/>
          <p:nvPr/>
        </p:nvGrpSpPr>
        <p:grpSpPr>
          <a:xfrm>
            <a:off x="835312" y="4347810"/>
            <a:ext cx="227798" cy="284723"/>
            <a:chOff x="0" y="-1"/>
            <a:chExt cx="227797" cy="284722"/>
          </a:xfrm>
        </p:grpSpPr>
        <p:cxnSp>
          <p:nvCxnSpPr>
            <p:cNvPr id="1006" name="Google Shape;1006;p53"/>
            <p:cNvCxnSpPr/>
            <p:nvPr/>
          </p:nvCxnSpPr>
          <p:spPr>
            <a:xfrm flipH="1" rot="10800000">
              <a:off x="227796" y="-1"/>
              <a:ext cx="1" cy="261948"/>
            </a:xfrm>
            <a:prstGeom prst="straightConnector1">
              <a:avLst/>
            </a:prstGeom>
            <a:noFill/>
            <a:ln cap="flat" cmpd="sng" w="25400">
              <a:solidFill>
                <a:srgbClr val="9C9D9D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007" name="Google Shape;1007;p53"/>
            <p:cNvSpPr txBox="1"/>
            <p:nvPr/>
          </p:nvSpPr>
          <p:spPr>
            <a:xfrm>
              <a:off x="0" y="2625"/>
              <a:ext cx="180672" cy="2820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200" lIns="24200" spcFirstLastPara="1" rIns="24200" wrap="square" tIns="242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B9D9D"/>
                </a:buClr>
                <a:buSzPts val="1800"/>
                <a:buFont typeface="Open Sans"/>
                <a:buNone/>
              </a:pPr>
              <a:r>
                <a:rPr b="0" i="0" lang="ru-RU" sz="1800" u="none" cap="none" strike="noStrike">
                  <a:solidFill>
                    <a:srgbClr val="9B9D9D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/>
            </a:p>
          </p:txBody>
        </p:sp>
      </p:grpSp>
      <p:cxnSp>
        <p:nvCxnSpPr>
          <p:cNvPr id="1008" name="Google Shape;1008;p53"/>
          <p:cNvCxnSpPr/>
          <p:nvPr/>
        </p:nvCxnSpPr>
        <p:spPr>
          <a:xfrm flipH="1" rot="10800000">
            <a:off x="8168439" y="4344583"/>
            <a:ext cx="1" cy="261947"/>
          </a:xfrm>
          <a:prstGeom prst="straightConnector1">
            <a:avLst/>
          </a:prstGeom>
          <a:noFill/>
          <a:ln cap="flat" cmpd="sng" w="25400">
            <a:solidFill>
              <a:srgbClr val="9C9D9D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09" name="Google Shape;1009;p53"/>
          <p:cNvSpPr txBox="1"/>
          <p:nvPr/>
        </p:nvSpPr>
        <p:spPr>
          <a:xfrm>
            <a:off x="7650601" y="4334500"/>
            <a:ext cx="5955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D9D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9B9D9D"/>
                </a:solidFill>
                <a:latin typeface="Open Sans"/>
                <a:ea typeface="Open Sans"/>
                <a:cs typeface="Open Sans"/>
                <a:sym typeface="Open Sans"/>
              </a:rPr>
              <a:t>512</a:t>
            </a:r>
            <a:endParaRPr/>
          </a:p>
        </p:txBody>
      </p:sp>
      <p:sp>
        <p:nvSpPr>
          <p:cNvPr id="1010" name="Google Shape;1010;p53"/>
          <p:cNvSpPr txBox="1"/>
          <p:nvPr/>
        </p:nvSpPr>
        <p:spPr>
          <a:xfrm>
            <a:off x="7364068" y="4270916"/>
            <a:ext cx="292001" cy="282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D9D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9B9D9D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/>
          </a:p>
        </p:txBody>
      </p:sp>
      <p:cxnSp>
        <p:nvCxnSpPr>
          <p:cNvPr id="1011" name="Google Shape;1011;p53"/>
          <p:cNvCxnSpPr/>
          <p:nvPr/>
        </p:nvCxnSpPr>
        <p:spPr>
          <a:xfrm flipH="1" rot="10800000">
            <a:off x="1066299" y="5000426"/>
            <a:ext cx="1" cy="261947"/>
          </a:xfrm>
          <a:prstGeom prst="straightConnector1">
            <a:avLst/>
          </a:prstGeom>
          <a:noFill/>
          <a:ln cap="flat" cmpd="sng" w="25400">
            <a:solidFill>
              <a:srgbClr val="9C9D9D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12" name="Google Shape;1012;p53"/>
          <p:cNvCxnSpPr/>
          <p:nvPr/>
        </p:nvCxnSpPr>
        <p:spPr>
          <a:xfrm flipH="1" rot="10800000">
            <a:off x="1897961" y="5000426"/>
            <a:ext cx="1" cy="261947"/>
          </a:xfrm>
          <a:prstGeom prst="straightConnector1">
            <a:avLst/>
          </a:prstGeom>
          <a:noFill/>
          <a:ln cap="flat" cmpd="sng" w="25400">
            <a:solidFill>
              <a:srgbClr val="9C9D9D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13" name="Google Shape;1013;p53"/>
          <p:cNvCxnSpPr/>
          <p:nvPr/>
        </p:nvCxnSpPr>
        <p:spPr>
          <a:xfrm flipH="1" rot="10800000">
            <a:off x="2768148" y="5000426"/>
            <a:ext cx="1" cy="261947"/>
          </a:xfrm>
          <a:prstGeom prst="straightConnector1">
            <a:avLst/>
          </a:prstGeom>
          <a:noFill/>
          <a:ln cap="flat" cmpd="sng" w="25400">
            <a:solidFill>
              <a:srgbClr val="9C9D9D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14" name="Google Shape;1014;p53"/>
          <p:cNvCxnSpPr/>
          <p:nvPr/>
        </p:nvCxnSpPr>
        <p:spPr>
          <a:xfrm flipH="1" rot="10800000">
            <a:off x="3558486" y="5000426"/>
            <a:ext cx="1" cy="261947"/>
          </a:xfrm>
          <a:prstGeom prst="straightConnector1">
            <a:avLst/>
          </a:prstGeom>
          <a:noFill/>
          <a:ln cap="flat" cmpd="sng" w="25400">
            <a:solidFill>
              <a:srgbClr val="9C9D9D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15" name="Google Shape;1015;p53"/>
          <p:cNvCxnSpPr/>
          <p:nvPr/>
        </p:nvCxnSpPr>
        <p:spPr>
          <a:xfrm flipH="1" rot="10800000">
            <a:off x="5426932" y="5000426"/>
            <a:ext cx="1" cy="261947"/>
          </a:xfrm>
          <a:prstGeom prst="straightConnector1">
            <a:avLst/>
          </a:prstGeom>
          <a:noFill/>
          <a:ln cap="flat" cmpd="sng" w="25400">
            <a:solidFill>
              <a:srgbClr val="9C9D9D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16" name="Google Shape;1016;p53"/>
          <p:cNvCxnSpPr/>
          <p:nvPr/>
        </p:nvCxnSpPr>
        <p:spPr>
          <a:xfrm flipH="1" rot="10800000">
            <a:off x="6177682" y="5000426"/>
            <a:ext cx="1" cy="261947"/>
          </a:xfrm>
          <a:prstGeom prst="straightConnector1">
            <a:avLst/>
          </a:prstGeom>
          <a:noFill/>
          <a:ln cap="flat" cmpd="sng" w="25400">
            <a:solidFill>
              <a:srgbClr val="9C9D9D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17" name="Google Shape;1017;p53"/>
          <p:cNvCxnSpPr/>
          <p:nvPr/>
        </p:nvCxnSpPr>
        <p:spPr>
          <a:xfrm flipH="1" rot="10800000">
            <a:off x="7008197" y="5000426"/>
            <a:ext cx="1" cy="261947"/>
          </a:xfrm>
          <a:prstGeom prst="straightConnector1">
            <a:avLst/>
          </a:prstGeom>
          <a:noFill/>
          <a:ln cap="flat" cmpd="sng" w="25400">
            <a:solidFill>
              <a:srgbClr val="9C9D9D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18" name="Google Shape;1018;p53"/>
          <p:cNvCxnSpPr/>
          <p:nvPr/>
        </p:nvCxnSpPr>
        <p:spPr>
          <a:xfrm flipH="1" rot="10800000">
            <a:off x="4460441" y="5000426"/>
            <a:ext cx="1" cy="261947"/>
          </a:xfrm>
          <a:prstGeom prst="straightConnector1">
            <a:avLst/>
          </a:prstGeom>
          <a:noFill/>
          <a:ln cap="flat" cmpd="sng" w="25400">
            <a:solidFill>
              <a:srgbClr val="9C9D9D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19" name="Google Shape;1019;p53"/>
          <p:cNvSpPr txBox="1"/>
          <p:nvPr/>
        </p:nvSpPr>
        <p:spPr>
          <a:xfrm>
            <a:off x="782936" y="4651275"/>
            <a:ext cx="5529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D9D"/>
              </a:buClr>
              <a:buSzPts val="1800"/>
              <a:buFont typeface="Open Sans"/>
              <a:buNone/>
            </a:pPr>
            <a:r>
              <a:rPr b="0" i="0" lang="ru-RU" sz="1600" u="none" cap="none" strike="noStrike">
                <a:solidFill>
                  <a:srgbClr val="9B9D9D"/>
                </a:solidFill>
                <a:latin typeface="Open Sans"/>
                <a:ea typeface="Open Sans"/>
                <a:cs typeface="Open Sans"/>
                <a:sym typeface="Open Sans"/>
              </a:rPr>
              <a:t>[CLS]</a:t>
            </a:r>
            <a:endParaRPr sz="1200"/>
          </a:p>
        </p:txBody>
      </p:sp>
      <p:sp>
        <p:nvSpPr>
          <p:cNvPr id="1020" name="Google Shape;1020;p53"/>
          <p:cNvSpPr txBox="1"/>
          <p:nvPr/>
        </p:nvSpPr>
        <p:spPr>
          <a:xfrm>
            <a:off x="4067273" y="4651275"/>
            <a:ext cx="7680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64B1"/>
              </a:buClr>
              <a:buSzPts val="1800"/>
              <a:buFont typeface="Open Sans"/>
              <a:buNone/>
            </a:pPr>
            <a:r>
              <a:rPr b="0" i="0" lang="ru-RU" sz="1600" u="none" cap="none" strike="noStrike">
                <a:solidFill>
                  <a:srgbClr val="7864B1"/>
                </a:solidFill>
                <a:latin typeface="Open Sans"/>
                <a:ea typeface="Open Sans"/>
                <a:cs typeface="Open Sans"/>
                <a:sym typeface="Open Sans"/>
              </a:rPr>
              <a:t>[MASK]</a:t>
            </a:r>
            <a:endParaRPr sz="1200"/>
          </a:p>
        </p:txBody>
      </p:sp>
      <p:sp>
        <p:nvSpPr>
          <p:cNvPr id="1021" name="Google Shape;1021;p53"/>
          <p:cNvSpPr txBox="1"/>
          <p:nvPr/>
        </p:nvSpPr>
        <p:spPr>
          <a:xfrm>
            <a:off x="1625294" y="4651275"/>
            <a:ext cx="4935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CC7C"/>
              </a:buClr>
              <a:buSzPts val="1800"/>
              <a:buFont typeface="Open Sans"/>
              <a:buNone/>
            </a:pPr>
            <a:r>
              <a:rPr b="0" i="0" lang="ru-RU" sz="1600" u="none" cap="none" strike="noStrike">
                <a:solidFill>
                  <a:srgbClr val="94CC7C"/>
                </a:solidFill>
                <a:latin typeface="Open Sans"/>
                <a:ea typeface="Open Sans"/>
                <a:cs typeface="Open Sans"/>
                <a:sym typeface="Open Sans"/>
              </a:rPr>
              <a:t>Let’s</a:t>
            </a:r>
            <a:endParaRPr sz="1200"/>
          </a:p>
        </p:txBody>
      </p:sp>
      <p:sp>
        <p:nvSpPr>
          <p:cNvPr id="1022" name="Google Shape;1022;p53"/>
          <p:cNvSpPr txBox="1"/>
          <p:nvPr/>
        </p:nvSpPr>
        <p:spPr>
          <a:xfrm>
            <a:off x="2455949" y="4651275"/>
            <a:ext cx="5019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CC7C"/>
              </a:buClr>
              <a:buSzPts val="1800"/>
              <a:buFont typeface="Open Sans"/>
              <a:buNone/>
            </a:pPr>
            <a:r>
              <a:rPr b="0" i="0" lang="ru-RU" sz="1600" u="none" cap="none" strike="noStrike">
                <a:solidFill>
                  <a:srgbClr val="94CC7C"/>
                </a:solidFill>
                <a:latin typeface="Open Sans"/>
                <a:ea typeface="Open Sans"/>
                <a:cs typeface="Open Sans"/>
                <a:sym typeface="Open Sans"/>
              </a:rPr>
              <a:t>stick</a:t>
            </a:r>
            <a:endParaRPr sz="1200"/>
          </a:p>
        </p:txBody>
      </p:sp>
      <p:sp>
        <p:nvSpPr>
          <p:cNvPr id="1023" name="Google Shape;1023;p53"/>
          <p:cNvSpPr txBox="1"/>
          <p:nvPr/>
        </p:nvSpPr>
        <p:spPr>
          <a:xfrm>
            <a:off x="3449120" y="4651275"/>
            <a:ext cx="2655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CC7C"/>
              </a:buClr>
              <a:buSzPts val="1800"/>
              <a:buFont typeface="Open Sans"/>
              <a:buNone/>
            </a:pPr>
            <a:r>
              <a:rPr b="0" i="0" lang="ru-RU" sz="1600" u="none" cap="none" strike="noStrike">
                <a:solidFill>
                  <a:srgbClr val="94CC7C"/>
                </a:solidFill>
                <a:latin typeface="Open Sans"/>
                <a:ea typeface="Open Sans"/>
                <a:cs typeface="Open Sans"/>
                <a:sym typeface="Open Sans"/>
              </a:rPr>
              <a:t>to</a:t>
            </a:r>
            <a:endParaRPr sz="1200"/>
          </a:p>
        </p:txBody>
      </p:sp>
      <p:sp>
        <p:nvSpPr>
          <p:cNvPr id="1024" name="Google Shape;1024;p53"/>
          <p:cNvSpPr txBox="1"/>
          <p:nvPr/>
        </p:nvSpPr>
        <p:spPr>
          <a:xfrm>
            <a:off x="5334729" y="4651275"/>
            <a:ext cx="2460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CC7C"/>
              </a:buClr>
              <a:buSzPts val="1800"/>
              <a:buFont typeface="Open Sans"/>
              <a:buNone/>
            </a:pPr>
            <a:r>
              <a:rPr b="0" i="0" lang="ru-RU" sz="1600" u="none" cap="none" strike="noStrike">
                <a:solidFill>
                  <a:srgbClr val="94CC7C"/>
                </a:solidFill>
                <a:latin typeface="Open Sans"/>
                <a:ea typeface="Open Sans"/>
                <a:cs typeface="Open Sans"/>
                <a:sym typeface="Open Sans"/>
              </a:rPr>
              <a:t>in</a:t>
            </a:r>
            <a:endParaRPr sz="1200"/>
          </a:p>
        </p:txBody>
      </p:sp>
      <p:sp>
        <p:nvSpPr>
          <p:cNvPr id="1025" name="Google Shape;1025;p53"/>
          <p:cNvSpPr txBox="1"/>
          <p:nvPr/>
        </p:nvSpPr>
        <p:spPr>
          <a:xfrm>
            <a:off x="5969275" y="4651275"/>
            <a:ext cx="4167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CC7C"/>
              </a:buClr>
              <a:buSzPts val="1800"/>
              <a:buFont typeface="Open Sans"/>
              <a:buNone/>
            </a:pPr>
            <a:r>
              <a:rPr b="0" i="0" lang="ru-RU" sz="1600" u="none" cap="none" strike="noStrike">
                <a:solidFill>
                  <a:srgbClr val="94CC7C"/>
                </a:solidFill>
                <a:latin typeface="Open Sans"/>
                <a:ea typeface="Open Sans"/>
                <a:cs typeface="Open Sans"/>
                <a:sym typeface="Open Sans"/>
              </a:rPr>
              <a:t>this</a:t>
            </a:r>
            <a:endParaRPr sz="1200"/>
          </a:p>
        </p:txBody>
      </p:sp>
      <p:sp>
        <p:nvSpPr>
          <p:cNvPr id="1026" name="Google Shape;1026;p53"/>
          <p:cNvSpPr txBox="1"/>
          <p:nvPr/>
        </p:nvSpPr>
        <p:spPr>
          <a:xfrm>
            <a:off x="6854717" y="4651275"/>
            <a:ext cx="4011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CC7C"/>
              </a:buClr>
              <a:buSzPts val="1800"/>
              <a:buFont typeface="Open Sans"/>
              <a:buNone/>
            </a:pPr>
            <a:r>
              <a:rPr b="0" i="0" lang="ru-RU" sz="1600" u="none" cap="none" strike="noStrike">
                <a:solidFill>
                  <a:srgbClr val="94CC7C"/>
                </a:solidFill>
                <a:latin typeface="Open Sans"/>
                <a:ea typeface="Open Sans"/>
                <a:cs typeface="Open Sans"/>
                <a:sym typeface="Open Sans"/>
              </a:rPr>
              <a:t>skit</a:t>
            </a:r>
            <a:endParaRPr sz="1200"/>
          </a:p>
        </p:txBody>
      </p:sp>
      <p:sp>
        <p:nvSpPr>
          <p:cNvPr id="1027" name="Google Shape;1027;p53"/>
          <p:cNvSpPr txBox="1"/>
          <p:nvPr/>
        </p:nvSpPr>
        <p:spPr>
          <a:xfrm>
            <a:off x="772249" y="5281431"/>
            <a:ext cx="5529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D9D"/>
              </a:buClr>
              <a:buSzPts val="1800"/>
              <a:buFont typeface="Open Sans"/>
              <a:buNone/>
            </a:pPr>
            <a:r>
              <a:rPr b="0" i="0" lang="ru-RU" sz="1600" u="none" cap="none" strike="noStrike">
                <a:solidFill>
                  <a:srgbClr val="9B9D9D"/>
                </a:solidFill>
                <a:latin typeface="Open Sans"/>
                <a:ea typeface="Open Sans"/>
                <a:cs typeface="Open Sans"/>
                <a:sym typeface="Open Sans"/>
              </a:rPr>
              <a:t>[CLS]</a:t>
            </a:r>
            <a:endParaRPr sz="1200"/>
          </a:p>
        </p:txBody>
      </p:sp>
      <p:sp>
        <p:nvSpPr>
          <p:cNvPr id="1028" name="Google Shape;1028;p53"/>
          <p:cNvSpPr txBox="1"/>
          <p:nvPr/>
        </p:nvSpPr>
        <p:spPr>
          <a:xfrm>
            <a:off x="1624520" y="5281431"/>
            <a:ext cx="4935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CC7C"/>
              </a:buClr>
              <a:buSzPts val="1800"/>
              <a:buFont typeface="Open Sans"/>
              <a:buNone/>
            </a:pPr>
            <a:r>
              <a:rPr b="0" i="0" lang="ru-RU" sz="1600" u="none" cap="none" strike="noStrike">
                <a:solidFill>
                  <a:srgbClr val="94CC7C"/>
                </a:solidFill>
                <a:latin typeface="Open Sans"/>
                <a:ea typeface="Open Sans"/>
                <a:cs typeface="Open Sans"/>
                <a:sym typeface="Open Sans"/>
              </a:rPr>
              <a:t>Let’s</a:t>
            </a:r>
            <a:endParaRPr sz="1200"/>
          </a:p>
        </p:txBody>
      </p:sp>
      <p:sp>
        <p:nvSpPr>
          <p:cNvPr id="1029" name="Google Shape;1029;p53"/>
          <p:cNvSpPr txBox="1"/>
          <p:nvPr/>
        </p:nvSpPr>
        <p:spPr>
          <a:xfrm>
            <a:off x="2455175" y="5281431"/>
            <a:ext cx="5019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CC7C"/>
              </a:buClr>
              <a:buSzPts val="1800"/>
              <a:buFont typeface="Open Sans"/>
              <a:buNone/>
            </a:pPr>
            <a:r>
              <a:rPr b="0" i="0" lang="ru-RU" sz="1600" u="none" cap="none" strike="noStrike">
                <a:solidFill>
                  <a:srgbClr val="94CC7C"/>
                </a:solidFill>
                <a:latin typeface="Open Sans"/>
                <a:ea typeface="Open Sans"/>
                <a:cs typeface="Open Sans"/>
                <a:sym typeface="Open Sans"/>
              </a:rPr>
              <a:t>stick</a:t>
            </a:r>
            <a:endParaRPr sz="1200"/>
          </a:p>
        </p:txBody>
      </p:sp>
      <p:sp>
        <p:nvSpPr>
          <p:cNvPr id="1030" name="Google Shape;1030;p53"/>
          <p:cNvSpPr txBox="1"/>
          <p:nvPr/>
        </p:nvSpPr>
        <p:spPr>
          <a:xfrm>
            <a:off x="3448346" y="5281431"/>
            <a:ext cx="2655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CC7C"/>
              </a:buClr>
              <a:buSzPts val="1800"/>
              <a:buFont typeface="Open Sans"/>
              <a:buNone/>
            </a:pPr>
            <a:r>
              <a:rPr b="0" i="0" lang="ru-RU" sz="1600" u="none" cap="none" strike="noStrike">
                <a:solidFill>
                  <a:srgbClr val="94CC7C"/>
                </a:solidFill>
                <a:latin typeface="Open Sans"/>
                <a:ea typeface="Open Sans"/>
                <a:cs typeface="Open Sans"/>
                <a:sym typeface="Open Sans"/>
              </a:rPr>
              <a:t>to</a:t>
            </a:r>
            <a:endParaRPr sz="1200"/>
          </a:p>
        </p:txBody>
      </p:sp>
      <p:sp>
        <p:nvSpPr>
          <p:cNvPr id="1031" name="Google Shape;1031;p53"/>
          <p:cNvSpPr txBox="1"/>
          <p:nvPr/>
        </p:nvSpPr>
        <p:spPr>
          <a:xfrm>
            <a:off x="5345003" y="5281431"/>
            <a:ext cx="2460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CC7C"/>
              </a:buClr>
              <a:buSzPts val="1800"/>
              <a:buFont typeface="Open Sans"/>
              <a:buNone/>
            </a:pPr>
            <a:r>
              <a:rPr b="0" i="0" lang="ru-RU" sz="1600" u="none" cap="none" strike="noStrike">
                <a:solidFill>
                  <a:srgbClr val="94CC7C"/>
                </a:solidFill>
                <a:latin typeface="Open Sans"/>
                <a:ea typeface="Open Sans"/>
                <a:cs typeface="Open Sans"/>
                <a:sym typeface="Open Sans"/>
              </a:rPr>
              <a:t>in</a:t>
            </a:r>
            <a:endParaRPr sz="1200"/>
          </a:p>
        </p:txBody>
      </p:sp>
      <p:sp>
        <p:nvSpPr>
          <p:cNvPr id="1032" name="Google Shape;1032;p53"/>
          <p:cNvSpPr txBox="1"/>
          <p:nvPr/>
        </p:nvSpPr>
        <p:spPr>
          <a:xfrm>
            <a:off x="5969275" y="5281431"/>
            <a:ext cx="4167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CC7C"/>
              </a:buClr>
              <a:buSzPts val="1800"/>
              <a:buFont typeface="Open Sans"/>
              <a:buNone/>
            </a:pPr>
            <a:r>
              <a:rPr b="0" i="0" lang="ru-RU" sz="1600" u="none" cap="none" strike="noStrike">
                <a:solidFill>
                  <a:srgbClr val="94CC7C"/>
                </a:solidFill>
                <a:latin typeface="Open Sans"/>
                <a:ea typeface="Open Sans"/>
                <a:cs typeface="Open Sans"/>
                <a:sym typeface="Open Sans"/>
              </a:rPr>
              <a:t>this</a:t>
            </a:r>
            <a:endParaRPr sz="1200"/>
          </a:p>
        </p:txBody>
      </p:sp>
      <p:sp>
        <p:nvSpPr>
          <p:cNvPr id="1033" name="Google Shape;1033;p53"/>
          <p:cNvSpPr txBox="1"/>
          <p:nvPr/>
        </p:nvSpPr>
        <p:spPr>
          <a:xfrm>
            <a:off x="6807676" y="5281431"/>
            <a:ext cx="4011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CC7C"/>
              </a:buClr>
              <a:buSzPts val="1800"/>
              <a:buFont typeface="Open Sans"/>
              <a:buNone/>
            </a:pPr>
            <a:r>
              <a:rPr b="0" i="0" lang="ru-RU" sz="1600" u="none" cap="none" strike="noStrike">
                <a:solidFill>
                  <a:srgbClr val="94CC7C"/>
                </a:solidFill>
                <a:latin typeface="Open Sans"/>
                <a:ea typeface="Open Sans"/>
                <a:cs typeface="Open Sans"/>
                <a:sym typeface="Open Sans"/>
              </a:rPr>
              <a:t>skit</a:t>
            </a:r>
            <a:endParaRPr sz="1200"/>
          </a:p>
        </p:txBody>
      </p:sp>
      <p:sp>
        <p:nvSpPr>
          <p:cNvPr id="1034" name="Google Shape;1034;p53"/>
          <p:cNvSpPr txBox="1"/>
          <p:nvPr/>
        </p:nvSpPr>
        <p:spPr>
          <a:xfrm>
            <a:off x="3788561" y="5281431"/>
            <a:ext cx="14061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CC7C"/>
              </a:buClr>
              <a:buSzPts val="1800"/>
              <a:buFont typeface="Open Sans"/>
              <a:buNone/>
            </a:pPr>
            <a:r>
              <a:rPr b="0" i="0" lang="ru-RU" sz="1600" u="none" cap="none" strike="noStrike">
                <a:solidFill>
                  <a:srgbClr val="94CC7C"/>
                </a:solidFill>
                <a:latin typeface="Open Sans"/>
                <a:ea typeface="Open Sans"/>
                <a:cs typeface="Open Sans"/>
                <a:sym typeface="Open Sans"/>
              </a:rPr>
              <a:t>improvisation</a:t>
            </a:r>
            <a:endParaRPr sz="1200"/>
          </a:p>
        </p:txBody>
      </p:sp>
      <p:sp>
        <p:nvSpPr>
          <p:cNvPr id="1035" name="Google Shape;1035;p53"/>
          <p:cNvSpPr/>
          <p:nvPr/>
        </p:nvSpPr>
        <p:spPr>
          <a:xfrm>
            <a:off x="5285290" y="753790"/>
            <a:ext cx="506936" cy="235971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500"/>
              <a:buFont typeface="Open Sans"/>
              <a:buNone/>
            </a:pPr>
            <a:r>
              <a:rPr b="0" i="0" lang="ru-RU" sz="15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0.1%</a:t>
            </a:r>
            <a:endParaRPr/>
          </a:p>
        </p:txBody>
      </p:sp>
      <p:sp>
        <p:nvSpPr>
          <p:cNvPr id="1036" name="Google Shape;1036;p53"/>
          <p:cNvSpPr txBox="1"/>
          <p:nvPr/>
        </p:nvSpPr>
        <p:spPr>
          <a:xfrm>
            <a:off x="5833764" y="781301"/>
            <a:ext cx="8184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500"/>
              <a:buFont typeface="Open Sans"/>
              <a:buNone/>
            </a:pPr>
            <a:r>
              <a:rPr b="0" i="0" lang="ru-RU" sz="12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Aardvark</a:t>
            </a:r>
            <a:endParaRPr b="0" i="0" sz="12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7" name="Google Shape;1037;p53"/>
          <p:cNvSpPr txBox="1"/>
          <p:nvPr/>
        </p:nvSpPr>
        <p:spPr>
          <a:xfrm>
            <a:off x="5833764" y="1221597"/>
            <a:ext cx="12327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500"/>
              <a:buFont typeface="Open Sans"/>
              <a:buNone/>
            </a:pPr>
            <a:r>
              <a:rPr b="0" i="0" lang="ru-RU" sz="12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Improvisation</a:t>
            </a:r>
            <a:endParaRPr b="0" i="0" sz="12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8" name="Google Shape;1038;p53"/>
          <p:cNvSpPr txBox="1"/>
          <p:nvPr/>
        </p:nvSpPr>
        <p:spPr>
          <a:xfrm>
            <a:off x="5833764" y="1710758"/>
            <a:ext cx="7188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500"/>
              <a:buFont typeface="Open Sans"/>
              <a:buNone/>
            </a:pPr>
            <a:r>
              <a:rPr b="0" i="0" lang="ru-RU" sz="12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Zyzzyva</a:t>
            </a:r>
            <a:endParaRPr sz="1100"/>
          </a:p>
        </p:txBody>
      </p:sp>
      <p:sp>
        <p:nvSpPr>
          <p:cNvPr id="1039" name="Google Shape;1039;p53"/>
          <p:cNvSpPr/>
          <p:nvPr/>
        </p:nvSpPr>
        <p:spPr>
          <a:xfrm>
            <a:off x="5285290" y="984621"/>
            <a:ext cx="506936" cy="235971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500"/>
              <a:buFont typeface="Open Sans"/>
              <a:buNone/>
            </a:pPr>
            <a:r>
              <a:rPr b="0" i="0" lang="ru-RU" sz="15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/>
          </a:p>
        </p:txBody>
      </p:sp>
      <p:sp>
        <p:nvSpPr>
          <p:cNvPr id="1040" name="Google Shape;1040;p53"/>
          <p:cNvSpPr/>
          <p:nvPr/>
        </p:nvSpPr>
        <p:spPr>
          <a:xfrm>
            <a:off x="5285290" y="1225454"/>
            <a:ext cx="506936" cy="235971"/>
          </a:xfrm>
          <a:prstGeom prst="rect">
            <a:avLst/>
          </a:prstGeom>
          <a:solidFill>
            <a:srgbClr val="F0E6EB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500"/>
              <a:buFont typeface="Open Sans"/>
              <a:buNone/>
            </a:pPr>
            <a:r>
              <a:rPr b="0" i="0" lang="ru-RU" sz="15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10%</a:t>
            </a:r>
            <a:endParaRPr/>
          </a:p>
        </p:txBody>
      </p:sp>
      <p:sp>
        <p:nvSpPr>
          <p:cNvPr id="1041" name="Google Shape;1041;p53"/>
          <p:cNvSpPr/>
          <p:nvPr/>
        </p:nvSpPr>
        <p:spPr>
          <a:xfrm>
            <a:off x="5285290" y="1467221"/>
            <a:ext cx="506936" cy="235971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500"/>
              <a:buFont typeface="Open Sans"/>
              <a:buNone/>
            </a:pPr>
            <a:r>
              <a:rPr b="0" i="0" lang="ru-RU" sz="15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/>
          </a:p>
        </p:txBody>
      </p:sp>
      <p:sp>
        <p:nvSpPr>
          <p:cNvPr id="1042" name="Google Shape;1042;p53"/>
          <p:cNvSpPr/>
          <p:nvPr/>
        </p:nvSpPr>
        <p:spPr>
          <a:xfrm>
            <a:off x="5285290" y="1708521"/>
            <a:ext cx="506936" cy="235971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500"/>
              <a:buFont typeface="Open Sans"/>
              <a:buNone/>
            </a:pPr>
            <a:r>
              <a:rPr b="0" i="0" lang="ru-RU" sz="15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0%</a:t>
            </a:r>
            <a:endParaRPr/>
          </a:p>
        </p:txBody>
      </p:sp>
      <p:sp>
        <p:nvSpPr>
          <p:cNvPr id="1043" name="Google Shape;1043;p53"/>
          <p:cNvSpPr txBox="1"/>
          <p:nvPr/>
        </p:nvSpPr>
        <p:spPr>
          <a:xfrm>
            <a:off x="3766484" y="1028575"/>
            <a:ext cx="1482775" cy="741382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500"/>
              <a:buFont typeface="Open Sans"/>
              <a:buNone/>
            </a:pPr>
            <a:r>
              <a:rPr b="0" i="0" lang="ru-RU" sz="15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Классы: все возможные слова</a:t>
            </a:r>
            <a:endParaRPr b="0" i="0" sz="15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4" name="Google Shape;1044;p53"/>
          <p:cNvSpPr txBox="1"/>
          <p:nvPr/>
        </p:nvSpPr>
        <p:spPr>
          <a:xfrm>
            <a:off x="413211" y="5559135"/>
            <a:ext cx="7722644" cy="879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-2794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Char char="●"/>
            </a:pPr>
            <a:r>
              <a:rPr b="0" i="1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Jacob Devlin, Ming-Wei Chang, Kenton Lee, Kristina Toutanova. "BERT: Pre-training of Deep Bidirectional Transformers for Language Understanding.” NAACL-HLT, 2019</a:t>
            </a:r>
            <a:endParaRPr/>
          </a:p>
        </p:txBody>
      </p:sp>
      <p:sp>
        <p:nvSpPr>
          <p:cNvPr id="1045" name="Google Shape;1045;p53"/>
          <p:cNvSpPr txBox="1"/>
          <p:nvPr/>
        </p:nvSpPr>
        <p:spPr>
          <a:xfrm>
            <a:off x="469900" y="787400"/>
            <a:ext cx="2716746" cy="787549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1. Маскированная языковая модель</a:t>
            </a:r>
            <a:endParaRPr/>
          </a:p>
        </p:txBody>
      </p:sp>
      <p:sp>
        <p:nvSpPr>
          <p:cNvPr id="1046" name="Google Shape;1046;p53"/>
          <p:cNvSpPr txBox="1"/>
          <p:nvPr/>
        </p:nvSpPr>
        <p:spPr>
          <a:xfrm>
            <a:off x="469900" y="1767420"/>
            <a:ext cx="2716746" cy="1156880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Предсказать токен на месте маски [MASK]</a:t>
            </a:r>
            <a:endParaRPr/>
          </a:p>
        </p:txBody>
      </p:sp>
      <p:cxnSp>
        <p:nvCxnSpPr>
          <p:cNvPr id="1047" name="Google Shape;1047;p53"/>
          <p:cNvCxnSpPr/>
          <p:nvPr/>
        </p:nvCxnSpPr>
        <p:spPr>
          <a:xfrm flipH="1" rot="10800000">
            <a:off x="8210972" y="2763334"/>
            <a:ext cx="1" cy="261947"/>
          </a:xfrm>
          <a:prstGeom prst="straightConnector1">
            <a:avLst/>
          </a:prstGeom>
          <a:noFill/>
          <a:ln cap="flat" cmpd="sng" w="25400">
            <a:solidFill>
              <a:srgbClr val="9C9D9D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48" name="Google Shape;1048;p53"/>
          <p:cNvSpPr txBox="1"/>
          <p:nvPr/>
        </p:nvSpPr>
        <p:spPr>
          <a:xfrm>
            <a:off x="7693124" y="2753250"/>
            <a:ext cx="5529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D9D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9B9D9D"/>
                </a:solidFill>
                <a:latin typeface="Open Sans"/>
                <a:ea typeface="Open Sans"/>
                <a:cs typeface="Open Sans"/>
                <a:sym typeface="Open Sans"/>
              </a:rPr>
              <a:t>512</a:t>
            </a:r>
            <a:endParaRPr/>
          </a:p>
        </p:txBody>
      </p:sp>
      <p:grpSp>
        <p:nvGrpSpPr>
          <p:cNvPr id="1049" name="Google Shape;1049;p53"/>
          <p:cNvGrpSpPr/>
          <p:nvPr/>
        </p:nvGrpSpPr>
        <p:grpSpPr>
          <a:xfrm>
            <a:off x="1685736" y="4347810"/>
            <a:ext cx="227798" cy="284723"/>
            <a:chOff x="0" y="-1"/>
            <a:chExt cx="227797" cy="284722"/>
          </a:xfrm>
        </p:grpSpPr>
        <p:cxnSp>
          <p:nvCxnSpPr>
            <p:cNvPr id="1050" name="Google Shape;1050;p53"/>
            <p:cNvCxnSpPr/>
            <p:nvPr/>
          </p:nvCxnSpPr>
          <p:spPr>
            <a:xfrm flipH="1" rot="10800000">
              <a:off x="227796" y="-1"/>
              <a:ext cx="1" cy="261948"/>
            </a:xfrm>
            <a:prstGeom prst="straightConnector1">
              <a:avLst/>
            </a:prstGeom>
            <a:noFill/>
            <a:ln cap="flat" cmpd="sng" w="25400">
              <a:solidFill>
                <a:srgbClr val="9C9D9D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051" name="Google Shape;1051;p53"/>
            <p:cNvSpPr txBox="1"/>
            <p:nvPr/>
          </p:nvSpPr>
          <p:spPr>
            <a:xfrm>
              <a:off x="0" y="2625"/>
              <a:ext cx="180672" cy="2820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200" lIns="24200" spcFirstLastPara="1" rIns="24200" wrap="square" tIns="242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B9D9D"/>
                </a:buClr>
                <a:buSzPts val="1800"/>
                <a:buFont typeface="Open Sans"/>
                <a:buNone/>
              </a:pPr>
              <a:r>
                <a:rPr b="0" i="0" lang="ru-RU" sz="1800" u="none" cap="none" strike="noStrike">
                  <a:solidFill>
                    <a:srgbClr val="9B9D9D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  <a:endParaRPr/>
            </a:p>
          </p:txBody>
        </p:sp>
      </p:grpSp>
      <p:grpSp>
        <p:nvGrpSpPr>
          <p:cNvPr id="1052" name="Google Shape;1052;p53"/>
          <p:cNvGrpSpPr/>
          <p:nvPr/>
        </p:nvGrpSpPr>
        <p:grpSpPr>
          <a:xfrm>
            <a:off x="2536160" y="4347810"/>
            <a:ext cx="227798" cy="284723"/>
            <a:chOff x="0" y="-1"/>
            <a:chExt cx="227797" cy="284722"/>
          </a:xfrm>
        </p:grpSpPr>
        <p:cxnSp>
          <p:nvCxnSpPr>
            <p:cNvPr id="1053" name="Google Shape;1053;p53"/>
            <p:cNvCxnSpPr/>
            <p:nvPr/>
          </p:nvCxnSpPr>
          <p:spPr>
            <a:xfrm flipH="1" rot="10800000">
              <a:off x="227796" y="-1"/>
              <a:ext cx="1" cy="261948"/>
            </a:xfrm>
            <a:prstGeom prst="straightConnector1">
              <a:avLst/>
            </a:prstGeom>
            <a:noFill/>
            <a:ln cap="flat" cmpd="sng" w="25400">
              <a:solidFill>
                <a:srgbClr val="9C9D9D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054" name="Google Shape;1054;p53"/>
            <p:cNvSpPr txBox="1"/>
            <p:nvPr/>
          </p:nvSpPr>
          <p:spPr>
            <a:xfrm>
              <a:off x="0" y="2625"/>
              <a:ext cx="180672" cy="2820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200" lIns="24200" spcFirstLastPara="1" rIns="24200" wrap="square" tIns="242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B9D9D"/>
                </a:buClr>
                <a:buSzPts val="1800"/>
                <a:buFont typeface="Open Sans"/>
                <a:buNone/>
              </a:pPr>
              <a:r>
                <a:rPr b="0" i="0" lang="ru-RU" sz="1800" u="none" cap="none" strike="noStrike">
                  <a:solidFill>
                    <a:srgbClr val="9B9D9D"/>
                  </a:solidFill>
                  <a:latin typeface="Open Sans"/>
                  <a:ea typeface="Open Sans"/>
                  <a:cs typeface="Open Sans"/>
                  <a:sym typeface="Open Sans"/>
                </a:rPr>
                <a:t>3</a:t>
              </a:r>
              <a:endParaRPr/>
            </a:p>
          </p:txBody>
        </p:sp>
      </p:grpSp>
      <p:grpSp>
        <p:nvGrpSpPr>
          <p:cNvPr id="1055" name="Google Shape;1055;p53"/>
          <p:cNvGrpSpPr/>
          <p:nvPr/>
        </p:nvGrpSpPr>
        <p:grpSpPr>
          <a:xfrm>
            <a:off x="3386584" y="4347810"/>
            <a:ext cx="227798" cy="284723"/>
            <a:chOff x="0" y="-1"/>
            <a:chExt cx="227797" cy="284722"/>
          </a:xfrm>
        </p:grpSpPr>
        <p:cxnSp>
          <p:nvCxnSpPr>
            <p:cNvPr id="1056" name="Google Shape;1056;p53"/>
            <p:cNvCxnSpPr/>
            <p:nvPr/>
          </p:nvCxnSpPr>
          <p:spPr>
            <a:xfrm flipH="1" rot="10800000">
              <a:off x="227796" y="-1"/>
              <a:ext cx="1" cy="261948"/>
            </a:xfrm>
            <a:prstGeom prst="straightConnector1">
              <a:avLst/>
            </a:prstGeom>
            <a:noFill/>
            <a:ln cap="flat" cmpd="sng" w="25400">
              <a:solidFill>
                <a:srgbClr val="9C9D9D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057" name="Google Shape;1057;p53"/>
            <p:cNvSpPr txBox="1"/>
            <p:nvPr/>
          </p:nvSpPr>
          <p:spPr>
            <a:xfrm>
              <a:off x="0" y="2625"/>
              <a:ext cx="180672" cy="2820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200" lIns="24200" spcFirstLastPara="1" rIns="24200" wrap="square" tIns="242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B9D9D"/>
                </a:buClr>
                <a:buSzPts val="1800"/>
                <a:buFont typeface="Open Sans"/>
                <a:buNone/>
              </a:pPr>
              <a:r>
                <a:rPr b="0" i="0" lang="ru-RU" sz="1800" u="none" cap="none" strike="noStrike">
                  <a:solidFill>
                    <a:srgbClr val="9B9D9D"/>
                  </a:solidFill>
                  <a:latin typeface="Open Sans"/>
                  <a:ea typeface="Open Sans"/>
                  <a:cs typeface="Open Sans"/>
                  <a:sym typeface="Open Sans"/>
                </a:rPr>
                <a:t>4</a:t>
              </a:r>
              <a:endParaRPr/>
            </a:p>
          </p:txBody>
        </p:sp>
      </p:grpSp>
      <p:grpSp>
        <p:nvGrpSpPr>
          <p:cNvPr id="1058" name="Google Shape;1058;p53"/>
          <p:cNvGrpSpPr/>
          <p:nvPr/>
        </p:nvGrpSpPr>
        <p:grpSpPr>
          <a:xfrm>
            <a:off x="4237008" y="4347810"/>
            <a:ext cx="227798" cy="284723"/>
            <a:chOff x="0" y="-1"/>
            <a:chExt cx="227797" cy="284722"/>
          </a:xfrm>
        </p:grpSpPr>
        <p:cxnSp>
          <p:nvCxnSpPr>
            <p:cNvPr id="1059" name="Google Shape;1059;p53"/>
            <p:cNvCxnSpPr/>
            <p:nvPr/>
          </p:nvCxnSpPr>
          <p:spPr>
            <a:xfrm flipH="1" rot="10800000">
              <a:off x="227796" y="-1"/>
              <a:ext cx="1" cy="261948"/>
            </a:xfrm>
            <a:prstGeom prst="straightConnector1">
              <a:avLst/>
            </a:prstGeom>
            <a:noFill/>
            <a:ln cap="flat" cmpd="sng" w="25400">
              <a:solidFill>
                <a:srgbClr val="9C9D9D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060" name="Google Shape;1060;p53"/>
            <p:cNvSpPr txBox="1"/>
            <p:nvPr/>
          </p:nvSpPr>
          <p:spPr>
            <a:xfrm>
              <a:off x="0" y="2625"/>
              <a:ext cx="180672" cy="2820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200" lIns="24200" spcFirstLastPara="1" rIns="24200" wrap="square" tIns="242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B9D9D"/>
                </a:buClr>
                <a:buSzPts val="1800"/>
                <a:buFont typeface="Open Sans"/>
                <a:buNone/>
              </a:pPr>
              <a:r>
                <a:rPr b="0" i="0" lang="ru-RU" sz="1800" u="none" cap="none" strike="noStrike">
                  <a:solidFill>
                    <a:srgbClr val="9B9D9D"/>
                  </a:solidFill>
                  <a:latin typeface="Open Sans"/>
                  <a:ea typeface="Open Sans"/>
                  <a:cs typeface="Open Sans"/>
                  <a:sym typeface="Open Sans"/>
                </a:rPr>
                <a:t>5</a:t>
              </a:r>
              <a:endParaRPr/>
            </a:p>
          </p:txBody>
        </p:sp>
      </p:grpSp>
      <p:grpSp>
        <p:nvGrpSpPr>
          <p:cNvPr id="1061" name="Google Shape;1061;p53"/>
          <p:cNvGrpSpPr/>
          <p:nvPr/>
        </p:nvGrpSpPr>
        <p:grpSpPr>
          <a:xfrm>
            <a:off x="5214432" y="4347810"/>
            <a:ext cx="227798" cy="284723"/>
            <a:chOff x="0" y="-1"/>
            <a:chExt cx="227797" cy="284722"/>
          </a:xfrm>
        </p:grpSpPr>
        <p:cxnSp>
          <p:nvCxnSpPr>
            <p:cNvPr id="1062" name="Google Shape;1062;p53"/>
            <p:cNvCxnSpPr/>
            <p:nvPr/>
          </p:nvCxnSpPr>
          <p:spPr>
            <a:xfrm flipH="1" rot="10800000">
              <a:off x="227796" y="-1"/>
              <a:ext cx="1" cy="261948"/>
            </a:xfrm>
            <a:prstGeom prst="straightConnector1">
              <a:avLst/>
            </a:prstGeom>
            <a:noFill/>
            <a:ln cap="flat" cmpd="sng" w="25400">
              <a:solidFill>
                <a:srgbClr val="9C9D9D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063" name="Google Shape;1063;p53"/>
            <p:cNvSpPr txBox="1"/>
            <p:nvPr/>
          </p:nvSpPr>
          <p:spPr>
            <a:xfrm>
              <a:off x="0" y="2625"/>
              <a:ext cx="180672" cy="2820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200" lIns="24200" spcFirstLastPara="1" rIns="24200" wrap="square" tIns="242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B9D9D"/>
                </a:buClr>
                <a:buSzPts val="1800"/>
                <a:buFont typeface="Open Sans"/>
                <a:buNone/>
              </a:pPr>
              <a:r>
                <a:rPr b="0" i="0" lang="ru-RU" sz="1800" u="none" cap="none" strike="noStrike">
                  <a:solidFill>
                    <a:srgbClr val="9B9D9D"/>
                  </a:solidFill>
                  <a:latin typeface="Open Sans"/>
                  <a:ea typeface="Open Sans"/>
                  <a:cs typeface="Open Sans"/>
                  <a:sym typeface="Open Sans"/>
                </a:rPr>
                <a:t>6</a:t>
              </a:r>
              <a:endParaRPr/>
            </a:p>
          </p:txBody>
        </p:sp>
      </p:grpSp>
      <p:grpSp>
        <p:nvGrpSpPr>
          <p:cNvPr id="1064" name="Google Shape;1064;p53"/>
          <p:cNvGrpSpPr/>
          <p:nvPr/>
        </p:nvGrpSpPr>
        <p:grpSpPr>
          <a:xfrm>
            <a:off x="5937856" y="4347810"/>
            <a:ext cx="227798" cy="284723"/>
            <a:chOff x="0" y="-1"/>
            <a:chExt cx="227796" cy="284722"/>
          </a:xfrm>
        </p:grpSpPr>
        <p:cxnSp>
          <p:nvCxnSpPr>
            <p:cNvPr id="1065" name="Google Shape;1065;p53"/>
            <p:cNvCxnSpPr/>
            <p:nvPr/>
          </p:nvCxnSpPr>
          <p:spPr>
            <a:xfrm flipH="1" rot="10800000">
              <a:off x="227795" y="-1"/>
              <a:ext cx="1" cy="261948"/>
            </a:xfrm>
            <a:prstGeom prst="straightConnector1">
              <a:avLst/>
            </a:prstGeom>
            <a:noFill/>
            <a:ln cap="flat" cmpd="sng" w="25400">
              <a:solidFill>
                <a:srgbClr val="9C9D9D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066" name="Google Shape;1066;p53"/>
            <p:cNvSpPr txBox="1"/>
            <p:nvPr/>
          </p:nvSpPr>
          <p:spPr>
            <a:xfrm>
              <a:off x="0" y="2625"/>
              <a:ext cx="180672" cy="2820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200" lIns="24200" spcFirstLastPara="1" rIns="24200" wrap="square" tIns="242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B9D9D"/>
                </a:buClr>
                <a:buSzPts val="1800"/>
                <a:buFont typeface="Open Sans"/>
                <a:buNone/>
              </a:pPr>
              <a:r>
                <a:rPr b="0" i="0" lang="ru-RU" sz="1800" u="none" cap="none" strike="noStrike">
                  <a:solidFill>
                    <a:srgbClr val="9B9D9D"/>
                  </a:solidFill>
                  <a:latin typeface="Open Sans"/>
                  <a:ea typeface="Open Sans"/>
                  <a:cs typeface="Open Sans"/>
                  <a:sym typeface="Open Sans"/>
                </a:rPr>
                <a:t>7</a:t>
              </a:r>
              <a:endParaRPr/>
            </a:p>
          </p:txBody>
        </p:sp>
      </p:grpSp>
      <p:grpSp>
        <p:nvGrpSpPr>
          <p:cNvPr id="1067" name="Google Shape;1067;p53"/>
          <p:cNvGrpSpPr/>
          <p:nvPr/>
        </p:nvGrpSpPr>
        <p:grpSpPr>
          <a:xfrm>
            <a:off x="6788280" y="4347810"/>
            <a:ext cx="227798" cy="284723"/>
            <a:chOff x="0" y="-1"/>
            <a:chExt cx="227796" cy="284722"/>
          </a:xfrm>
        </p:grpSpPr>
        <p:cxnSp>
          <p:nvCxnSpPr>
            <p:cNvPr id="1068" name="Google Shape;1068;p53"/>
            <p:cNvCxnSpPr/>
            <p:nvPr/>
          </p:nvCxnSpPr>
          <p:spPr>
            <a:xfrm flipH="1" rot="10800000">
              <a:off x="227795" y="-1"/>
              <a:ext cx="1" cy="261948"/>
            </a:xfrm>
            <a:prstGeom prst="straightConnector1">
              <a:avLst/>
            </a:prstGeom>
            <a:noFill/>
            <a:ln cap="flat" cmpd="sng" w="25400">
              <a:solidFill>
                <a:srgbClr val="9C9D9D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069" name="Google Shape;1069;p53"/>
            <p:cNvSpPr txBox="1"/>
            <p:nvPr/>
          </p:nvSpPr>
          <p:spPr>
            <a:xfrm>
              <a:off x="0" y="2625"/>
              <a:ext cx="180672" cy="2820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200" lIns="24200" spcFirstLastPara="1" rIns="24200" wrap="square" tIns="242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B9D9D"/>
                </a:buClr>
                <a:buSzPts val="1800"/>
                <a:buFont typeface="Open Sans"/>
                <a:buNone/>
              </a:pPr>
              <a:r>
                <a:rPr b="0" i="0" lang="ru-RU" sz="1800" u="none" cap="none" strike="noStrike">
                  <a:solidFill>
                    <a:srgbClr val="9B9D9D"/>
                  </a:solidFill>
                  <a:latin typeface="Open Sans"/>
                  <a:ea typeface="Open Sans"/>
                  <a:cs typeface="Open Sans"/>
                  <a:sym typeface="Open Sans"/>
                </a:rPr>
                <a:t>8</a:t>
              </a:r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54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Обучение BERT</a:t>
            </a:r>
            <a:endParaRPr/>
          </a:p>
        </p:txBody>
      </p:sp>
      <p:sp>
        <p:nvSpPr>
          <p:cNvPr id="1075" name="Google Shape;1075;p54"/>
          <p:cNvSpPr txBox="1"/>
          <p:nvPr/>
        </p:nvSpPr>
        <p:spPr>
          <a:xfrm>
            <a:off x="413211" y="5559135"/>
            <a:ext cx="7722644" cy="879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-2794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Char char="●"/>
            </a:pPr>
            <a:r>
              <a:rPr b="0" i="1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Jacob Devlin, Ming-Wei Chang, Kenton Lee, Kristina Toutanova. "BERT: Pre-training of Deep Bidirectional Transformers for Language Understanding.” NAACL-HLT, 2019</a:t>
            </a:r>
            <a:endParaRPr/>
          </a:p>
        </p:txBody>
      </p:sp>
      <p:sp>
        <p:nvSpPr>
          <p:cNvPr id="1076" name="Google Shape;1076;p54"/>
          <p:cNvSpPr txBox="1"/>
          <p:nvPr/>
        </p:nvSpPr>
        <p:spPr>
          <a:xfrm>
            <a:off x="469900" y="787400"/>
            <a:ext cx="2716746" cy="787549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1. Маскированная языковая модель</a:t>
            </a:r>
            <a:endParaRPr/>
          </a:p>
        </p:txBody>
      </p:sp>
      <p:sp>
        <p:nvSpPr>
          <p:cNvPr id="1077" name="Google Shape;1077;p54"/>
          <p:cNvSpPr/>
          <p:nvPr/>
        </p:nvSpPr>
        <p:spPr>
          <a:xfrm>
            <a:off x="535823" y="3243239"/>
            <a:ext cx="891517" cy="482435"/>
          </a:xfrm>
          <a:prstGeom prst="roundRect">
            <a:avLst>
              <a:gd fmla="val 18259" name="adj"/>
            </a:avLst>
          </a:prstGeom>
          <a:solidFill>
            <a:srgbClr val="CBD8E9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8" name="Google Shape;1078;p54"/>
          <p:cNvSpPr txBox="1"/>
          <p:nvPr/>
        </p:nvSpPr>
        <p:spPr>
          <a:xfrm>
            <a:off x="669389" y="3308552"/>
            <a:ext cx="6432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2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15%</a:t>
            </a:r>
            <a:endParaRPr sz="1200"/>
          </a:p>
        </p:txBody>
      </p:sp>
      <p:sp>
        <p:nvSpPr>
          <p:cNvPr id="1079" name="Google Shape;1079;p54"/>
          <p:cNvSpPr/>
          <p:nvPr/>
        </p:nvSpPr>
        <p:spPr>
          <a:xfrm rot="-6368904">
            <a:off x="1021794" y="3149468"/>
            <a:ext cx="1828400" cy="687726"/>
          </a:xfrm>
          <a:custGeom>
            <a:rect b="b" l="l" r="r" t="t"/>
            <a:pathLst>
              <a:path extrusionOk="0" h="21600" w="21600">
                <a:moveTo>
                  <a:pt x="0" y="5466"/>
                </a:moveTo>
                <a:lnTo>
                  <a:pt x="949" y="0"/>
                </a:lnTo>
                <a:lnTo>
                  <a:pt x="10907" y="7656"/>
                </a:lnTo>
                <a:lnTo>
                  <a:pt x="11901" y="2341"/>
                </a:lnTo>
                <a:lnTo>
                  <a:pt x="11598" y="8271"/>
                </a:lnTo>
                <a:lnTo>
                  <a:pt x="21600" y="15950"/>
                </a:lnTo>
                <a:lnTo>
                  <a:pt x="21368" y="21600"/>
                </a:lnTo>
              </a:path>
            </a:pathLst>
          </a:custGeom>
          <a:noFill/>
          <a:ln cap="flat" cmpd="sng" w="34925">
            <a:solidFill>
              <a:srgbClr val="2557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0" name="Google Shape;1080;p54"/>
          <p:cNvSpPr/>
          <p:nvPr/>
        </p:nvSpPr>
        <p:spPr>
          <a:xfrm>
            <a:off x="2294905" y="2534455"/>
            <a:ext cx="2007532" cy="482435"/>
          </a:xfrm>
          <a:prstGeom prst="roundRect">
            <a:avLst>
              <a:gd fmla="val 18259" name="adj"/>
            </a:avLst>
          </a:prstGeom>
          <a:solidFill>
            <a:srgbClr val="CBD8E9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1" name="Google Shape;1081;p54"/>
          <p:cNvSpPr txBox="1"/>
          <p:nvPr/>
        </p:nvSpPr>
        <p:spPr>
          <a:xfrm>
            <a:off x="2986478" y="2566564"/>
            <a:ext cx="6432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2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80%</a:t>
            </a:r>
            <a:endParaRPr sz="1200"/>
          </a:p>
        </p:txBody>
      </p:sp>
      <p:sp>
        <p:nvSpPr>
          <p:cNvPr id="1082" name="Google Shape;1082;p54"/>
          <p:cNvSpPr/>
          <p:nvPr/>
        </p:nvSpPr>
        <p:spPr>
          <a:xfrm>
            <a:off x="2294905" y="3243239"/>
            <a:ext cx="2007532" cy="482435"/>
          </a:xfrm>
          <a:prstGeom prst="roundRect">
            <a:avLst>
              <a:gd fmla="val 18259" name="adj"/>
            </a:avLst>
          </a:prstGeom>
          <a:solidFill>
            <a:srgbClr val="CBD8E9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3" name="Google Shape;1083;p54"/>
          <p:cNvSpPr txBox="1"/>
          <p:nvPr/>
        </p:nvSpPr>
        <p:spPr>
          <a:xfrm>
            <a:off x="2986478" y="3275348"/>
            <a:ext cx="6432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2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10%</a:t>
            </a:r>
            <a:endParaRPr sz="1200"/>
          </a:p>
        </p:txBody>
      </p:sp>
      <p:sp>
        <p:nvSpPr>
          <p:cNvPr id="1084" name="Google Shape;1084;p54"/>
          <p:cNvSpPr/>
          <p:nvPr/>
        </p:nvSpPr>
        <p:spPr>
          <a:xfrm>
            <a:off x="2294905" y="3952023"/>
            <a:ext cx="2007532" cy="482434"/>
          </a:xfrm>
          <a:prstGeom prst="roundRect">
            <a:avLst>
              <a:gd fmla="val 18259" name="adj"/>
            </a:avLst>
          </a:prstGeom>
          <a:solidFill>
            <a:srgbClr val="CBD8E9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5" name="Google Shape;1085;p54"/>
          <p:cNvSpPr txBox="1"/>
          <p:nvPr/>
        </p:nvSpPr>
        <p:spPr>
          <a:xfrm>
            <a:off x="2986478" y="3984132"/>
            <a:ext cx="6432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2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10%</a:t>
            </a:r>
            <a:endParaRPr sz="1200"/>
          </a:p>
        </p:txBody>
      </p:sp>
      <p:sp>
        <p:nvSpPr>
          <p:cNvPr id="1086" name="Google Shape;1086;p54"/>
          <p:cNvSpPr/>
          <p:nvPr/>
        </p:nvSpPr>
        <p:spPr>
          <a:xfrm>
            <a:off x="4775213" y="2534455"/>
            <a:ext cx="4069338" cy="482435"/>
          </a:xfrm>
          <a:prstGeom prst="roundRect">
            <a:avLst>
              <a:gd fmla="val 18259" name="adj"/>
            </a:avLst>
          </a:prstGeom>
          <a:solidFill>
            <a:srgbClr val="CBD8E9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7" name="Google Shape;1087;p54"/>
          <p:cNvSpPr/>
          <p:nvPr/>
        </p:nvSpPr>
        <p:spPr>
          <a:xfrm>
            <a:off x="4775213" y="3243239"/>
            <a:ext cx="4069338" cy="482435"/>
          </a:xfrm>
          <a:prstGeom prst="roundRect">
            <a:avLst>
              <a:gd fmla="val 18259" name="adj"/>
            </a:avLst>
          </a:prstGeom>
          <a:solidFill>
            <a:srgbClr val="CBD8E9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8" name="Google Shape;1088;p54"/>
          <p:cNvSpPr/>
          <p:nvPr/>
        </p:nvSpPr>
        <p:spPr>
          <a:xfrm>
            <a:off x="4775213" y="3952023"/>
            <a:ext cx="4069338" cy="482434"/>
          </a:xfrm>
          <a:prstGeom prst="roundRect">
            <a:avLst>
              <a:gd fmla="val 18259" name="adj"/>
            </a:avLst>
          </a:prstGeom>
          <a:solidFill>
            <a:srgbClr val="CBD8E9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9" name="Google Shape;1089;p54"/>
          <p:cNvSpPr txBox="1"/>
          <p:nvPr/>
        </p:nvSpPr>
        <p:spPr>
          <a:xfrm>
            <a:off x="5164882" y="2566564"/>
            <a:ext cx="4686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2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my</a:t>
            </a:r>
            <a:endParaRPr sz="1200"/>
          </a:p>
        </p:txBody>
      </p:sp>
      <p:sp>
        <p:nvSpPr>
          <p:cNvPr id="1090" name="Google Shape;1090;p54"/>
          <p:cNvSpPr txBox="1"/>
          <p:nvPr/>
        </p:nvSpPr>
        <p:spPr>
          <a:xfrm>
            <a:off x="6027291" y="2566564"/>
            <a:ext cx="6015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2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dog</a:t>
            </a:r>
            <a:endParaRPr sz="1200"/>
          </a:p>
        </p:txBody>
      </p:sp>
      <p:sp>
        <p:nvSpPr>
          <p:cNvPr id="1091" name="Google Shape;1091;p54"/>
          <p:cNvSpPr txBox="1"/>
          <p:nvPr/>
        </p:nvSpPr>
        <p:spPr>
          <a:xfrm>
            <a:off x="6881958" y="2566564"/>
            <a:ext cx="2601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2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is</a:t>
            </a:r>
            <a:endParaRPr sz="1200"/>
          </a:p>
        </p:txBody>
      </p:sp>
      <p:sp>
        <p:nvSpPr>
          <p:cNvPr id="1092" name="Google Shape;1092;p54"/>
          <p:cNvSpPr txBox="1"/>
          <p:nvPr/>
        </p:nvSpPr>
        <p:spPr>
          <a:xfrm>
            <a:off x="7605027" y="2566564"/>
            <a:ext cx="10692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000"/>
              </a:buClr>
              <a:buSzPts val="2400"/>
              <a:buFont typeface="Open Sans"/>
              <a:buNone/>
            </a:pPr>
            <a:r>
              <a:rPr b="0" i="0" lang="ru-RU" sz="2200" u="none" cap="none" strike="noStrike">
                <a:solidFill>
                  <a:srgbClr val="C6C000"/>
                </a:solidFill>
                <a:latin typeface="Open Sans"/>
                <a:ea typeface="Open Sans"/>
                <a:cs typeface="Open Sans"/>
                <a:sym typeface="Open Sans"/>
              </a:rPr>
              <a:t>[MASK]</a:t>
            </a:r>
            <a:endParaRPr sz="1200"/>
          </a:p>
        </p:txBody>
      </p:sp>
      <p:sp>
        <p:nvSpPr>
          <p:cNvPr id="1093" name="Google Shape;1093;p54"/>
          <p:cNvSpPr txBox="1"/>
          <p:nvPr/>
        </p:nvSpPr>
        <p:spPr>
          <a:xfrm>
            <a:off x="5157303" y="3308552"/>
            <a:ext cx="4686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2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my</a:t>
            </a:r>
            <a:endParaRPr sz="1200"/>
          </a:p>
        </p:txBody>
      </p:sp>
      <p:sp>
        <p:nvSpPr>
          <p:cNvPr id="1094" name="Google Shape;1094;p54"/>
          <p:cNvSpPr txBox="1"/>
          <p:nvPr/>
        </p:nvSpPr>
        <p:spPr>
          <a:xfrm>
            <a:off x="6019711" y="3308552"/>
            <a:ext cx="6015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2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dog</a:t>
            </a:r>
            <a:endParaRPr sz="1200"/>
          </a:p>
        </p:txBody>
      </p:sp>
      <p:sp>
        <p:nvSpPr>
          <p:cNvPr id="1095" name="Google Shape;1095;p54"/>
          <p:cNvSpPr txBox="1"/>
          <p:nvPr/>
        </p:nvSpPr>
        <p:spPr>
          <a:xfrm>
            <a:off x="6874379" y="3308552"/>
            <a:ext cx="2601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2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is</a:t>
            </a:r>
            <a:endParaRPr sz="1200"/>
          </a:p>
        </p:txBody>
      </p:sp>
      <p:sp>
        <p:nvSpPr>
          <p:cNvPr id="1096" name="Google Shape;1096;p54"/>
          <p:cNvSpPr txBox="1"/>
          <p:nvPr/>
        </p:nvSpPr>
        <p:spPr>
          <a:xfrm>
            <a:off x="7709421" y="3308552"/>
            <a:ext cx="8193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000"/>
              </a:buClr>
              <a:buSzPts val="2400"/>
              <a:buFont typeface="Open Sans"/>
              <a:buNone/>
            </a:pPr>
            <a:r>
              <a:rPr b="0" i="0" lang="ru-RU" sz="2200" u="none" cap="none" strike="noStrike">
                <a:solidFill>
                  <a:srgbClr val="C6C000"/>
                </a:solidFill>
                <a:latin typeface="Open Sans"/>
                <a:ea typeface="Open Sans"/>
                <a:cs typeface="Open Sans"/>
                <a:sym typeface="Open Sans"/>
              </a:rPr>
              <a:t>apple</a:t>
            </a:r>
            <a:endParaRPr sz="1200"/>
          </a:p>
        </p:txBody>
      </p:sp>
      <p:sp>
        <p:nvSpPr>
          <p:cNvPr id="1097" name="Google Shape;1097;p54"/>
          <p:cNvSpPr txBox="1"/>
          <p:nvPr/>
        </p:nvSpPr>
        <p:spPr>
          <a:xfrm>
            <a:off x="5175765" y="3984132"/>
            <a:ext cx="4686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2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my</a:t>
            </a:r>
            <a:endParaRPr sz="1200"/>
          </a:p>
        </p:txBody>
      </p:sp>
      <p:sp>
        <p:nvSpPr>
          <p:cNvPr id="1098" name="Google Shape;1098;p54"/>
          <p:cNvSpPr txBox="1"/>
          <p:nvPr/>
        </p:nvSpPr>
        <p:spPr>
          <a:xfrm>
            <a:off x="6038173" y="3984132"/>
            <a:ext cx="6015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2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dog</a:t>
            </a:r>
            <a:endParaRPr sz="1200"/>
          </a:p>
        </p:txBody>
      </p:sp>
      <p:sp>
        <p:nvSpPr>
          <p:cNvPr id="1099" name="Google Shape;1099;p54"/>
          <p:cNvSpPr txBox="1"/>
          <p:nvPr/>
        </p:nvSpPr>
        <p:spPr>
          <a:xfrm>
            <a:off x="6892841" y="3984132"/>
            <a:ext cx="2601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2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is</a:t>
            </a:r>
            <a:endParaRPr sz="1200"/>
          </a:p>
        </p:txBody>
      </p:sp>
      <p:sp>
        <p:nvSpPr>
          <p:cNvPr id="1100" name="Google Shape;1100;p54"/>
          <p:cNvSpPr txBox="1"/>
          <p:nvPr/>
        </p:nvSpPr>
        <p:spPr>
          <a:xfrm>
            <a:off x="7749502" y="3984132"/>
            <a:ext cx="7278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C000"/>
              </a:buClr>
              <a:buSzPts val="2400"/>
              <a:buFont typeface="Open Sans"/>
              <a:buNone/>
            </a:pPr>
            <a:r>
              <a:rPr b="0" i="0" lang="ru-RU" sz="2200" u="none" cap="none" strike="noStrike">
                <a:solidFill>
                  <a:srgbClr val="C6C000"/>
                </a:solidFill>
                <a:latin typeface="Open Sans"/>
                <a:ea typeface="Open Sans"/>
                <a:cs typeface="Open Sans"/>
                <a:sym typeface="Open Sans"/>
              </a:rPr>
              <a:t>hairy</a:t>
            </a:r>
            <a:endParaRPr sz="12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55"/>
          <p:cNvSpPr txBox="1"/>
          <p:nvPr/>
        </p:nvSpPr>
        <p:spPr>
          <a:xfrm>
            <a:off x="413211" y="5559135"/>
            <a:ext cx="7722644" cy="879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-2794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Char char="●"/>
            </a:pPr>
            <a:r>
              <a:rPr b="0" i="1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Jacob Devlin, Ming-Wei Chang, Kenton Lee, Kristina Toutanova. "BERT: Pre-training of Deep Bidirectional Transformers for Language Understanding.” NAACL-HLT, 2019</a:t>
            </a:r>
            <a:endParaRPr/>
          </a:p>
        </p:txBody>
      </p:sp>
      <p:sp>
        <p:nvSpPr>
          <p:cNvPr id="1106" name="Google Shape;1106;p55"/>
          <p:cNvSpPr txBox="1"/>
          <p:nvPr/>
        </p:nvSpPr>
        <p:spPr>
          <a:xfrm>
            <a:off x="469900" y="887725"/>
            <a:ext cx="50238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2400"/>
              <a:buFont typeface="Open Sans"/>
              <a:buNone/>
            </a:pPr>
            <a:r>
              <a:rPr b="0" i="0" lang="ru-RU" sz="22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2. Предсказание следующего предложения</a:t>
            </a:r>
            <a:endParaRPr sz="1200"/>
          </a:p>
        </p:txBody>
      </p:sp>
      <p:sp>
        <p:nvSpPr>
          <p:cNvPr id="1107" name="Google Shape;1107;p55"/>
          <p:cNvSpPr txBox="1"/>
          <p:nvPr/>
        </p:nvSpPr>
        <p:spPr>
          <a:xfrm>
            <a:off x="469900" y="1767420"/>
            <a:ext cx="2716800" cy="30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2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Предсказать следует ли одно предложение за другим, предложения соединены токеном [sep] и разделены на сегменты A и B</a:t>
            </a:r>
            <a:endParaRPr sz="1200"/>
          </a:p>
        </p:txBody>
      </p:sp>
      <p:sp>
        <p:nvSpPr>
          <p:cNvPr id="1108" name="Google Shape;1108;p55"/>
          <p:cNvSpPr/>
          <p:nvPr/>
        </p:nvSpPr>
        <p:spPr>
          <a:xfrm>
            <a:off x="3041773" y="1783788"/>
            <a:ext cx="1874810" cy="445777"/>
          </a:xfrm>
          <a:prstGeom prst="roundRect">
            <a:avLst>
              <a:gd fmla="val 19210" name="adj"/>
            </a:avLst>
          </a:prstGeom>
          <a:solidFill>
            <a:srgbClr val="FFFFFF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9" name="Google Shape;1109;p55"/>
          <p:cNvSpPr txBox="1"/>
          <p:nvPr/>
        </p:nvSpPr>
        <p:spPr>
          <a:xfrm>
            <a:off x="3597339" y="1797568"/>
            <a:ext cx="6945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Вход</a:t>
            </a:r>
            <a:endParaRPr b="0" i="0" sz="21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0" name="Google Shape;1110;p55"/>
          <p:cNvSpPr/>
          <p:nvPr/>
        </p:nvSpPr>
        <p:spPr>
          <a:xfrm>
            <a:off x="3041773" y="2659078"/>
            <a:ext cx="1874810" cy="445776"/>
          </a:xfrm>
          <a:prstGeom prst="roundRect">
            <a:avLst>
              <a:gd fmla="val 19210" name="adj"/>
            </a:avLst>
          </a:prstGeom>
          <a:solidFill>
            <a:srgbClr val="DEDA8C"/>
          </a:solidFill>
          <a:ln cap="flat" cmpd="sng" w="25400">
            <a:solidFill>
              <a:srgbClr val="C6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1" name="Google Shape;1111;p55"/>
          <p:cNvSpPr txBox="1"/>
          <p:nvPr/>
        </p:nvSpPr>
        <p:spPr>
          <a:xfrm>
            <a:off x="3597338" y="2672858"/>
            <a:ext cx="8898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Метка</a:t>
            </a:r>
            <a:endParaRPr b="0" i="0" sz="21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2" name="Google Shape;1112;p55"/>
          <p:cNvSpPr/>
          <p:nvPr/>
        </p:nvSpPr>
        <p:spPr>
          <a:xfrm>
            <a:off x="3041773" y="3475074"/>
            <a:ext cx="1874810" cy="445776"/>
          </a:xfrm>
          <a:prstGeom prst="roundRect">
            <a:avLst>
              <a:gd fmla="val 19210" name="adj"/>
            </a:avLst>
          </a:prstGeom>
          <a:solidFill>
            <a:srgbClr val="FFFFFF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3" name="Google Shape;1113;p55"/>
          <p:cNvSpPr txBox="1"/>
          <p:nvPr/>
        </p:nvSpPr>
        <p:spPr>
          <a:xfrm>
            <a:off x="3597338" y="3488854"/>
            <a:ext cx="6945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Вход</a:t>
            </a:r>
            <a:endParaRPr b="0" i="0" sz="21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4" name="Google Shape;1114;p55"/>
          <p:cNvSpPr/>
          <p:nvPr/>
        </p:nvSpPr>
        <p:spPr>
          <a:xfrm>
            <a:off x="3041773" y="4721839"/>
            <a:ext cx="1874810" cy="445776"/>
          </a:xfrm>
          <a:prstGeom prst="roundRect">
            <a:avLst>
              <a:gd fmla="val 19210" name="adj"/>
            </a:avLst>
          </a:prstGeom>
          <a:solidFill>
            <a:srgbClr val="DEDA8C"/>
          </a:solidFill>
          <a:ln cap="flat" cmpd="sng" w="25400">
            <a:solidFill>
              <a:srgbClr val="C6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5" name="Google Shape;1115;p55"/>
          <p:cNvSpPr txBox="1"/>
          <p:nvPr/>
        </p:nvSpPr>
        <p:spPr>
          <a:xfrm>
            <a:off x="3597338" y="4735619"/>
            <a:ext cx="8898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Метка</a:t>
            </a:r>
            <a:endParaRPr b="0" i="0" sz="21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6" name="Google Shape;1116;p55"/>
          <p:cNvSpPr/>
          <p:nvPr/>
        </p:nvSpPr>
        <p:spPr>
          <a:xfrm>
            <a:off x="5129999" y="1532998"/>
            <a:ext cx="3792251" cy="947357"/>
          </a:xfrm>
          <a:prstGeom prst="roundRect">
            <a:avLst>
              <a:gd fmla="val 18284" name="adj"/>
            </a:avLst>
          </a:prstGeom>
          <a:solidFill>
            <a:srgbClr val="FFFFFF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7" name="Google Shape;1117;p55"/>
          <p:cNvSpPr txBox="1"/>
          <p:nvPr/>
        </p:nvSpPr>
        <p:spPr>
          <a:xfrm>
            <a:off x="5348774" y="1566736"/>
            <a:ext cx="33546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5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[CLS] the man went to the [MASK] store [SEP] he bought a gallon [MASK] milk [SEP]</a:t>
            </a:r>
            <a:endParaRPr sz="1100"/>
          </a:p>
        </p:txBody>
      </p:sp>
      <p:sp>
        <p:nvSpPr>
          <p:cNvPr id="1118" name="Google Shape;1118;p55"/>
          <p:cNvSpPr/>
          <p:nvPr/>
        </p:nvSpPr>
        <p:spPr>
          <a:xfrm>
            <a:off x="5129999" y="3224283"/>
            <a:ext cx="3792251" cy="1310881"/>
          </a:xfrm>
          <a:prstGeom prst="roundRect">
            <a:avLst>
              <a:gd fmla="val 18284" name="adj"/>
            </a:avLst>
          </a:prstGeom>
          <a:solidFill>
            <a:srgbClr val="FFFFFF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9" name="Google Shape;1119;p55"/>
          <p:cNvSpPr txBox="1"/>
          <p:nvPr/>
        </p:nvSpPr>
        <p:spPr>
          <a:xfrm>
            <a:off x="5348775" y="3264204"/>
            <a:ext cx="33546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5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[CLS] the man went to the [MASK] store [SEP] penguin [MASK] are flight ##less birds [SEP]</a:t>
            </a:r>
            <a:endParaRPr sz="1100"/>
          </a:p>
        </p:txBody>
      </p:sp>
      <p:sp>
        <p:nvSpPr>
          <p:cNvPr id="1120" name="Google Shape;1120;p55"/>
          <p:cNvSpPr/>
          <p:nvPr/>
        </p:nvSpPr>
        <p:spPr>
          <a:xfrm>
            <a:off x="5153611" y="2659078"/>
            <a:ext cx="3745027" cy="445776"/>
          </a:xfrm>
          <a:prstGeom prst="roundRect">
            <a:avLst>
              <a:gd fmla="val 19210" name="adj"/>
            </a:avLst>
          </a:prstGeom>
          <a:solidFill>
            <a:srgbClr val="DEDA8C"/>
          </a:solidFill>
          <a:ln cap="flat" cmpd="sng" w="25400">
            <a:solidFill>
              <a:srgbClr val="C6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1" name="Google Shape;1121;p55"/>
          <p:cNvSpPr txBox="1"/>
          <p:nvPr/>
        </p:nvSpPr>
        <p:spPr>
          <a:xfrm>
            <a:off x="6643523" y="2672858"/>
            <a:ext cx="9153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IsNext</a:t>
            </a:r>
            <a:endParaRPr sz="1100"/>
          </a:p>
        </p:txBody>
      </p:sp>
      <p:sp>
        <p:nvSpPr>
          <p:cNvPr id="1122" name="Google Shape;1122;p55"/>
          <p:cNvSpPr/>
          <p:nvPr/>
        </p:nvSpPr>
        <p:spPr>
          <a:xfrm>
            <a:off x="5153611" y="4732266"/>
            <a:ext cx="3745027" cy="445776"/>
          </a:xfrm>
          <a:prstGeom prst="roundRect">
            <a:avLst>
              <a:gd fmla="val 19210" name="adj"/>
            </a:avLst>
          </a:prstGeom>
          <a:solidFill>
            <a:srgbClr val="DEDA8C"/>
          </a:solidFill>
          <a:ln cap="flat" cmpd="sng" w="25400">
            <a:solidFill>
              <a:srgbClr val="C6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3" name="Google Shape;1123;p55"/>
          <p:cNvSpPr txBox="1"/>
          <p:nvPr/>
        </p:nvSpPr>
        <p:spPr>
          <a:xfrm>
            <a:off x="6643523" y="4746046"/>
            <a:ext cx="12231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NotNext</a:t>
            </a:r>
            <a:endParaRPr sz="1100"/>
          </a:p>
        </p:txBody>
      </p:sp>
      <p:sp>
        <p:nvSpPr>
          <p:cNvPr id="1124" name="Google Shape;1124;p55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Обучение BERT: две задачи одновременно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56"/>
          <p:cNvSpPr txBox="1"/>
          <p:nvPr/>
        </p:nvSpPr>
        <p:spPr>
          <a:xfrm>
            <a:off x="413211" y="5559135"/>
            <a:ext cx="7722644" cy="879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-2794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Char char="●"/>
            </a:pPr>
            <a:r>
              <a:rPr b="0" i="1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Jacob Devlin, Ming-Wei Chang, Kenton Lee, Kristina Toutanova. "BERT: Pre-training of Deep Bidirectional Transformers for Language Understanding.” NAACL-HLT, 2019</a:t>
            </a:r>
            <a:endParaRPr/>
          </a:p>
        </p:txBody>
      </p:sp>
      <p:sp>
        <p:nvSpPr>
          <p:cNvPr id="1130" name="Google Shape;1130;p56"/>
          <p:cNvSpPr txBox="1"/>
          <p:nvPr/>
        </p:nvSpPr>
        <p:spPr>
          <a:xfrm>
            <a:off x="469900" y="787400"/>
            <a:ext cx="5023740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Вход модели</a:t>
            </a:r>
            <a:endParaRPr/>
          </a:p>
        </p:txBody>
      </p:sp>
      <p:sp>
        <p:nvSpPr>
          <p:cNvPr id="1131" name="Google Shape;1131;p56"/>
          <p:cNvSpPr txBox="1"/>
          <p:nvPr/>
        </p:nvSpPr>
        <p:spPr>
          <a:xfrm>
            <a:off x="2667000" y="787400"/>
            <a:ext cx="4761645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Размерность входа: 512 токенов</a:t>
            </a:r>
            <a:endParaRPr/>
          </a:p>
        </p:txBody>
      </p:sp>
      <p:sp>
        <p:nvSpPr>
          <p:cNvPr id="1132" name="Google Shape;1132;p56"/>
          <p:cNvSpPr/>
          <p:nvPr/>
        </p:nvSpPr>
        <p:spPr>
          <a:xfrm>
            <a:off x="527953" y="2101873"/>
            <a:ext cx="8346282" cy="3280734"/>
          </a:xfrm>
          <a:prstGeom prst="roundRect">
            <a:avLst>
              <a:gd fmla="val 16289" name="adj"/>
            </a:avLst>
          </a:prstGeom>
          <a:noFill/>
          <a:ln cap="flat" cmpd="sng" w="25400">
            <a:solidFill>
              <a:srgbClr val="2557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56"/>
          <p:cNvSpPr txBox="1"/>
          <p:nvPr/>
        </p:nvSpPr>
        <p:spPr>
          <a:xfrm>
            <a:off x="621938" y="2520346"/>
            <a:ext cx="955820" cy="3258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Вход</a:t>
            </a:r>
            <a:endParaRPr b="0" i="0" sz="18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4" name="Google Shape;1134;p56"/>
          <p:cNvSpPr txBox="1"/>
          <p:nvPr/>
        </p:nvSpPr>
        <p:spPr>
          <a:xfrm>
            <a:off x="621938" y="3039010"/>
            <a:ext cx="955820" cy="3258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Токены</a:t>
            </a:r>
            <a:endParaRPr b="0" i="0" sz="18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5" name="Google Shape;1135;p56"/>
          <p:cNvSpPr txBox="1"/>
          <p:nvPr/>
        </p:nvSpPr>
        <p:spPr>
          <a:xfrm>
            <a:off x="583475" y="3669575"/>
            <a:ext cx="11571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Сегменты</a:t>
            </a:r>
            <a:endParaRPr b="0" i="0" sz="18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6" name="Google Shape;1136;p56"/>
          <p:cNvSpPr txBox="1"/>
          <p:nvPr/>
        </p:nvSpPr>
        <p:spPr>
          <a:xfrm>
            <a:off x="583480" y="4315621"/>
            <a:ext cx="1078258" cy="3258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Позиции</a:t>
            </a:r>
            <a:endParaRPr b="0" i="0" sz="18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7" name="Google Shape;1137;p56"/>
          <p:cNvSpPr/>
          <p:nvPr/>
        </p:nvSpPr>
        <p:spPr>
          <a:xfrm>
            <a:off x="1632077" y="2462228"/>
            <a:ext cx="536175" cy="339488"/>
          </a:xfrm>
          <a:prstGeom prst="roundRect">
            <a:avLst>
              <a:gd fmla="val 19070" name="adj"/>
            </a:avLst>
          </a:prstGeom>
          <a:solidFill>
            <a:srgbClr val="DEDA8C"/>
          </a:solidFill>
          <a:ln cap="flat" cmpd="sng" w="12700">
            <a:solidFill>
              <a:srgbClr val="C6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8" name="Google Shape;1138;p56"/>
          <p:cNvSpPr txBox="1"/>
          <p:nvPr/>
        </p:nvSpPr>
        <p:spPr>
          <a:xfrm>
            <a:off x="1619564" y="2506742"/>
            <a:ext cx="561202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[CLS]</a:t>
            </a:r>
            <a:endParaRPr/>
          </a:p>
        </p:txBody>
      </p:sp>
      <p:sp>
        <p:nvSpPr>
          <p:cNvPr id="1139" name="Google Shape;1139;p56"/>
          <p:cNvSpPr/>
          <p:nvPr/>
        </p:nvSpPr>
        <p:spPr>
          <a:xfrm>
            <a:off x="2286127" y="2465403"/>
            <a:ext cx="536175" cy="339488"/>
          </a:xfrm>
          <a:prstGeom prst="roundRect">
            <a:avLst>
              <a:gd fmla="val 19070" name="adj"/>
            </a:avLst>
          </a:prstGeom>
          <a:solidFill>
            <a:srgbClr val="DEDA8C"/>
          </a:solidFill>
          <a:ln cap="flat" cmpd="sng" w="12700">
            <a:solidFill>
              <a:srgbClr val="C6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0" name="Google Shape;1140;p56"/>
          <p:cNvSpPr txBox="1"/>
          <p:nvPr/>
        </p:nvSpPr>
        <p:spPr>
          <a:xfrm>
            <a:off x="2353714" y="2506742"/>
            <a:ext cx="401001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my</a:t>
            </a:r>
            <a:endParaRPr/>
          </a:p>
        </p:txBody>
      </p:sp>
      <p:sp>
        <p:nvSpPr>
          <p:cNvPr id="1141" name="Google Shape;1141;p56"/>
          <p:cNvSpPr/>
          <p:nvPr/>
        </p:nvSpPr>
        <p:spPr>
          <a:xfrm>
            <a:off x="2934014" y="2461535"/>
            <a:ext cx="536175" cy="339489"/>
          </a:xfrm>
          <a:prstGeom prst="roundRect">
            <a:avLst>
              <a:gd fmla="val 19070" name="adj"/>
            </a:avLst>
          </a:prstGeom>
          <a:solidFill>
            <a:srgbClr val="DEDA8C"/>
          </a:solidFill>
          <a:ln cap="flat" cmpd="sng" w="12700">
            <a:solidFill>
              <a:srgbClr val="C6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2" name="Google Shape;1142;p56"/>
          <p:cNvSpPr txBox="1"/>
          <p:nvPr/>
        </p:nvSpPr>
        <p:spPr>
          <a:xfrm>
            <a:off x="3001601" y="2502874"/>
            <a:ext cx="401001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dog</a:t>
            </a:r>
            <a:endParaRPr/>
          </a:p>
        </p:txBody>
      </p:sp>
      <p:sp>
        <p:nvSpPr>
          <p:cNvPr id="1143" name="Google Shape;1143;p56"/>
          <p:cNvSpPr/>
          <p:nvPr/>
        </p:nvSpPr>
        <p:spPr>
          <a:xfrm>
            <a:off x="3581901" y="2461535"/>
            <a:ext cx="536175" cy="339489"/>
          </a:xfrm>
          <a:prstGeom prst="roundRect">
            <a:avLst>
              <a:gd fmla="val 19070" name="adj"/>
            </a:avLst>
          </a:prstGeom>
          <a:solidFill>
            <a:srgbClr val="DEDA8C"/>
          </a:solidFill>
          <a:ln cap="flat" cmpd="sng" w="12700">
            <a:solidFill>
              <a:srgbClr val="C6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4" name="Google Shape;1144;p56"/>
          <p:cNvSpPr txBox="1"/>
          <p:nvPr/>
        </p:nvSpPr>
        <p:spPr>
          <a:xfrm>
            <a:off x="3649488" y="2502874"/>
            <a:ext cx="401001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is</a:t>
            </a:r>
            <a:endParaRPr/>
          </a:p>
        </p:txBody>
      </p:sp>
      <p:sp>
        <p:nvSpPr>
          <p:cNvPr id="1145" name="Google Shape;1145;p56"/>
          <p:cNvSpPr/>
          <p:nvPr/>
        </p:nvSpPr>
        <p:spPr>
          <a:xfrm>
            <a:off x="4229787" y="2461535"/>
            <a:ext cx="536176" cy="339489"/>
          </a:xfrm>
          <a:prstGeom prst="roundRect">
            <a:avLst>
              <a:gd fmla="val 19070" name="adj"/>
            </a:avLst>
          </a:prstGeom>
          <a:solidFill>
            <a:srgbClr val="DEDA8C"/>
          </a:solidFill>
          <a:ln cap="flat" cmpd="sng" w="12700">
            <a:solidFill>
              <a:srgbClr val="C6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6" name="Google Shape;1146;p56"/>
          <p:cNvSpPr txBox="1"/>
          <p:nvPr/>
        </p:nvSpPr>
        <p:spPr>
          <a:xfrm>
            <a:off x="4263488" y="2506742"/>
            <a:ext cx="468775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cute</a:t>
            </a:r>
            <a:endParaRPr/>
          </a:p>
        </p:txBody>
      </p:sp>
      <p:sp>
        <p:nvSpPr>
          <p:cNvPr id="1147" name="Google Shape;1147;p56"/>
          <p:cNvSpPr/>
          <p:nvPr/>
        </p:nvSpPr>
        <p:spPr>
          <a:xfrm>
            <a:off x="4896537" y="2464710"/>
            <a:ext cx="536176" cy="339489"/>
          </a:xfrm>
          <a:prstGeom prst="roundRect">
            <a:avLst>
              <a:gd fmla="val 19070" name="adj"/>
            </a:avLst>
          </a:prstGeom>
          <a:solidFill>
            <a:srgbClr val="DEDA8C"/>
          </a:solidFill>
          <a:ln cap="flat" cmpd="sng" w="12700">
            <a:solidFill>
              <a:srgbClr val="C6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8" name="Google Shape;1148;p56"/>
          <p:cNvSpPr txBox="1"/>
          <p:nvPr/>
        </p:nvSpPr>
        <p:spPr>
          <a:xfrm>
            <a:off x="4893821" y="2506742"/>
            <a:ext cx="54160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[SEP]</a:t>
            </a:r>
            <a:endParaRPr/>
          </a:p>
        </p:txBody>
      </p:sp>
      <p:sp>
        <p:nvSpPr>
          <p:cNvPr id="1149" name="Google Shape;1149;p56"/>
          <p:cNvSpPr/>
          <p:nvPr/>
        </p:nvSpPr>
        <p:spPr>
          <a:xfrm>
            <a:off x="5563287" y="2461535"/>
            <a:ext cx="536176" cy="339489"/>
          </a:xfrm>
          <a:prstGeom prst="roundRect">
            <a:avLst>
              <a:gd fmla="val 19070" name="adj"/>
            </a:avLst>
          </a:prstGeom>
          <a:solidFill>
            <a:srgbClr val="DEDA8C"/>
          </a:solidFill>
          <a:ln cap="flat" cmpd="sng" w="12700">
            <a:solidFill>
              <a:srgbClr val="C6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0" name="Google Shape;1150;p56"/>
          <p:cNvSpPr txBox="1"/>
          <p:nvPr/>
        </p:nvSpPr>
        <p:spPr>
          <a:xfrm>
            <a:off x="5560571" y="2503567"/>
            <a:ext cx="54160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he</a:t>
            </a:r>
            <a:endParaRPr/>
          </a:p>
        </p:txBody>
      </p:sp>
      <p:sp>
        <p:nvSpPr>
          <p:cNvPr id="1151" name="Google Shape;1151;p56"/>
          <p:cNvSpPr/>
          <p:nvPr/>
        </p:nvSpPr>
        <p:spPr>
          <a:xfrm>
            <a:off x="6211174" y="2461535"/>
            <a:ext cx="536176" cy="339489"/>
          </a:xfrm>
          <a:prstGeom prst="roundRect">
            <a:avLst>
              <a:gd fmla="val 19070" name="adj"/>
            </a:avLst>
          </a:prstGeom>
          <a:solidFill>
            <a:srgbClr val="DEDA8C"/>
          </a:solidFill>
          <a:ln cap="flat" cmpd="sng" w="12700">
            <a:solidFill>
              <a:srgbClr val="C6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2" name="Google Shape;1152;p56"/>
          <p:cNvSpPr txBox="1"/>
          <p:nvPr/>
        </p:nvSpPr>
        <p:spPr>
          <a:xfrm>
            <a:off x="6208457" y="2503567"/>
            <a:ext cx="54160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likes</a:t>
            </a:r>
            <a:endParaRPr/>
          </a:p>
        </p:txBody>
      </p:sp>
      <p:sp>
        <p:nvSpPr>
          <p:cNvPr id="1153" name="Google Shape;1153;p56"/>
          <p:cNvSpPr/>
          <p:nvPr/>
        </p:nvSpPr>
        <p:spPr>
          <a:xfrm>
            <a:off x="6855428" y="2461535"/>
            <a:ext cx="536175" cy="339489"/>
          </a:xfrm>
          <a:prstGeom prst="roundRect">
            <a:avLst>
              <a:gd fmla="val 19070" name="adj"/>
            </a:avLst>
          </a:prstGeom>
          <a:solidFill>
            <a:srgbClr val="DEDA8C"/>
          </a:solidFill>
          <a:ln cap="flat" cmpd="sng" w="12700">
            <a:solidFill>
              <a:srgbClr val="C6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4" name="Google Shape;1154;p56"/>
          <p:cNvSpPr txBox="1"/>
          <p:nvPr/>
        </p:nvSpPr>
        <p:spPr>
          <a:xfrm>
            <a:off x="6852711" y="2503567"/>
            <a:ext cx="54160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play</a:t>
            </a:r>
            <a:endParaRPr/>
          </a:p>
        </p:txBody>
      </p:sp>
      <p:sp>
        <p:nvSpPr>
          <p:cNvPr id="1155" name="Google Shape;1155;p56"/>
          <p:cNvSpPr/>
          <p:nvPr/>
        </p:nvSpPr>
        <p:spPr>
          <a:xfrm>
            <a:off x="7506948" y="2461535"/>
            <a:ext cx="536175" cy="339489"/>
          </a:xfrm>
          <a:prstGeom prst="roundRect">
            <a:avLst>
              <a:gd fmla="val 19070" name="adj"/>
            </a:avLst>
          </a:prstGeom>
          <a:solidFill>
            <a:srgbClr val="DEDA8C"/>
          </a:solidFill>
          <a:ln cap="flat" cmpd="sng" w="12700">
            <a:solidFill>
              <a:srgbClr val="C6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6" name="Google Shape;1156;p56"/>
          <p:cNvSpPr txBox="1"/>
          <p:nvPr/>
        </p:nvSpPr>
        <p:spPr>
          <a:xfrm>
            <a:off x="7504231" y="2503567"/>
            <a:ext cx="54160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##ing</a:t>
            </a:r>
            <a:endParaRPr/>
          </a:p>
        </p:txBody>
      </p:sp>
      <p:sp>
        <p:nvSpPr>
          <p:cNvPr id="1157" name="Google Shape;1157;p56"/>
          <p:cNvSpPr/>
          <p:nvPr/>
        </p:nvSpPr>
        <p:spPr>
          <a:xfrm>
            <a:off x="8157365" y="2461535"/>
            <a:ext cx="536175" cy="339489"/>
          </a:xfrm>
          <a:prstGeom prst="roundRect">
            <a:avLst>
              <a:gd fmla="val 19070" name="adj"/>
            </a:avLst>
          </a:prstGeom>
          <a:solidFill>
            <a:srgbClr val="DEDA8C"/>
          </a:solidFill>
          <a:ln cap="flat" cmpd="sng" w="12700">
            <a:solidFill>
              <a:srgbClr val="C6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8" name="Google Shape;1158;p56"/>
          <p:cNvSpPr txBox="1"/>
          <p:nvPr/>
        </p:nvSpPr>
        <p:spPr>
          <a:xfrm>
            <a:off x="8154648" y="2503567"/>
            <a:ext cx="54160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[SEP]</a:t>
            </a:r>
            <a:endParaRPr/>
          </a:p>
        </p:txBody>
      </p:sp>
      <p:cxnSp>
        <p:nvCxnSpPr>
          <p:cNvPr id="1159" name="Google Shape;1159;p56"/>
          <p:cNvCxnSpPr/>
          <p:nvPr/>
        </p:nvCxnSpPr>
        <p:spPr>
          <a:xfrm>
            <a:off x="739551" y="2915075"/>
            <a:ext cx="7969261" cy="1"/>
          </a:xfrm>
          <a:prstGeom prst="straightConnector1">
            <a:avLst/>
          </a:prstGeom>
          <a:noFill/>
          <a:ln cap="flat" cmpd="sng" w="63500">
            <a:solidFill>
              <a:srgbClr val="ABB6C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0" name="Google Shape;1160;p56"/>
          <p:cNvSpPr/>
          <p:nvPr/>
        </p:nvSpPr>
        <p:spPr>
          <a:xfrm>
            <a:off x="1628640" y="3058842"/>
            <a:ext cx="543422" cy="337196"/>
          </a:xfrm>
          <a:prstGeom prst="rect">
            <a:avLst/>
          </a:prstGeom>
          <a:solidFill>
            <a:srgbClr val="EFE2BF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1" name="Google Shape;1161;p56"/>
          <p:cNvSpPr txBox="1"/>
          <p:nvPr/>
        </p:nvSpPr>
        <p:spPr>
          <a:xfrm>
            <a:off x="1656722" y="3176536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[CLS]</a:t>
            </a:r>
            <a:endParaRPr/>
          </a:p>
        </p:txBody>
      </p:sp>
      <p:sp>
        <p:nvSpPr>
          <p:cNvPr id="1162" name="Google Shape;1162;p56"/>
          <p:cNvSpPr txBox="1"/>
          <p:nvPr/>
        </p:nvSpPr>
        <p:spPr>
          <a:xfrm>
            <a:off x="1664014" y="30743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163" name="Google Shape;1163;p56"/>
          <p:cNvSpPr/>
          <p:nvPr/>
        </p:nvSpPr>
        <p:spPr>
          <a:xfrm>
            <a:off x="2268304" y="3058842"/>
            <a:ext cx="543422" cy="337196"/>
          </a:xfrm>
          <a:prstGeom prst="rect">
            <a:avLst/>
          </a:prstGeom>
          <a:solidFill>
            <a:srgbClr val="EFE2BF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4" name="Google Shape;1164;p56"/>
          <p:cNvSpPr txBox="1"/>
          <p:nvPr/>
        </p:nvSpPr>
        <p:spPr>
          <a:xfrm>
            <a:off x="2296386" y="3176536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my</a:t>
            </a:r>
            <a:endParaRPr/>
          </a:p>
        </p:txBody>
      </p:sp>
      <p:sp>
        <p:nvSpPr>
          <p:cNvPr id="1165" name="Google Shape;1165;p56"/>
          <p:cNvSpPr txBox="1"/>
          <p:nvPr/>
        </p:nvSpPr>
        <p:spPr>
          <a:xfrm>
            <a:off x="2354478" y="3074334"/>
            <a:ext cx="153288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166" name="Google Shape;1166;p56"/>
          <p:cNvSpPr/>
          <p:nvPr/>
        </p:nvSpPr>
        <p:spPr>
          <a:xfrm>
            <a:off x="2916191" y="3058842"/>
            <a:ext cx="543422" cy="337196"/>
          </a:xfrm>
          <a:prstGeom prst="rect">
            <a:avLst/>
          </a:prstGeom>
          <a:solidFill>
            <a:srgbClr val="EFE2BF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7" name="Google Shape;1167;p56"/>
          <p:cNvSpPr txBox="1"/>
          <p:nvPr/>
        </p:nvSpPr>
        <p:spPr>
          <a:xfrm>
            <a:off x="2969673" y="3176536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dog</a:t>
            </a:r>
            <a:endParaRPr/>
          </a:p>
        </p:txBody>
      </p:sp>
      <p:sp>
        <p:nvSpPr>
          <p:cNvPr id="1168" name="Google Shape;1168;p56"/>
          <p:cNvSpPr txBox="1"/>
          <p:nvPr/>
        </p:nvSpPr>
        <p:spPr>
          <a:xfrm>
            <a:off x="3002365" y="3074334"/>
            <a:ext cx="153288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169" name="Google Shape;1169;p56"/>
          <p:cNvSpPr/>
          <p:nvPr/>
        </p:nvSpPr>
        <p:spPr>
          <a:xfrm>
            <a:off x="3603346" y="3058842"/>
            <a:ext cx="543422" cy="337196"/>
          </a:xfrm>
          <a:prstGeom prst="rect">
            <a:avLst/>
          </a:prstGeom>
          <a:solidFill>
            <a:srgbClr val="EFE2BF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0" name="Google Shape;1170;p56"/>
          <p:cNvSpPr txBox="1"/>
          <p:nvPr/>
        </p:nvSpPr>
        <p:spPr>
          <a:xfrm>
            <a:off x="3606028" y="3176536"/>
            <a:ext cx="561201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is</a:t>
            </a:r>
            <a:endParaRPr/>
          </a:p>
        </p:txBody>
      </p:sp>
      <p:sp>
        <p:nvSpPr>
          <p:cNvPr id="1171" name="Google Shape;1171;p56"/>
          <p:cNvSpPr txBox="1"/>
          <p:nvPr/>
        </p:nvSpPr>
        <p:spPr>
          <a:xfrm>
            <a:off x="3689519" y="30743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172" name="Google Shape;1172;p56"/>
          <p:cNvSpPr/>
          <p:nvPr/>
        </p:nvSpPr>
        <p:spPr>
          <a:xfrm>
            <a:off x="4236702" y="3058842"/>
            <a:ext cx="543422" cy="337196"/>
          </a:xfrm>
          <a:prstGeom prst="rect">
            <a:avLst/>
          </a:prstGeom>
          <a:solidFill>
            <a:srgbClr val="EFE2BF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3" name="Google Shape;1173;p56"/>
          <p:cNvSpPr txBox="1"/>
          <p:nvPr/>
        </p:nvSpPr>
        <p:spPr>
          <a:xfrm>
            <a:off x="4302884" y="3176536"/>
            <a:ext cx="561201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cute</a:t>
            </a:r>
            <a:endParaRPr/>
          </a:p>
        </p:txBody>
      </p:sp>
      <p:sp>
        <p:nvSpPr>
          <p:cNvPr id="1174" name="Google Shape;1174;p56"/>
          <p:cNvSpPr txBox="1"/>
          <p:nvPr/>
        </p:nvSpPr>
        <p:spPr>
          <a:xfrm>
            <a:off x="4322875" y="30743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175" name="Google Shape;1175;p56"/>
          <p:cNvSpPr/>
          <p:nvPr/>
        </p:nvSpPr>
        <p:spPr>
          <a:xfrm>
            <a:off x="4892420" y="3058842"/>
            <a:ext cx="543422" cy="337196"/>
          </a:xfrm>
          <a:prstGeom prst="rect">
            <a:avLst/>
          </a:prstGeom>
          <a:solidFill>
            <a:srgbClr val="EFE2BF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6" name="Google Shape;1176;p56"/>
          <p:cNvSpPr txBox="1"/>
          <p:nvPr/>
        </p:nvSpPr>
        <p:spPr>
          <a:xfrm>
            <a:off x="4920502" y="3176536"/>
            <a:ext cx="561201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[SEP]</a:t>
            </a:r>
            <a:endParaRPr/>
          </a:p>
        </p:txBody>
      </p:sp>
      <p:sp>
        <p:nvSpPr>
          <p:cNvPr id="1177" name="Google Shape;1177;p56"/>
          <p:cNvSpPr txBox="1"/>
          <p:nvPr/>
        </p:nvSpPr>
        <p:spPr>
          <a:xfrm>
            <a:off x="4927793" y="30743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178" name="Google Shape;1178;p56"/>
          <p:cNvSpPr/>
          <p:nvPr/>
        </p:nvSpPr>
        <p:spPr>
          <a:xfrm>
            <a:off x="5550174" y="3058842"/>
            <a:ext cx="543422" cy="337196"/>
          </a:xfrm>
          <a:prstGeom prst="rect">
            <a:avLst/>
          </a:prstGeom>
          <a:solidFill>
            <a:srgbClr val="EFE2BF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9" name="Google Shape;1179;p56"/>
          <p:cNvSpPr txBox="1"/>
          <p:nvPr/>
        </p:nvSpPr>
        <p:spPr>
          <a:xfrm>
            <a:off x="5578255" y="3176536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he</a:t>
            </a:r>
            <a:endParaRPr/>
          </a:p>
        </p:txBody>
      </p:sp>
      <p:sp>
        <p:nvSpPr>
          <p:cNvPr id="1180" name="Google Shape;1180;p56"/>
          <p:cNvSpPr txBox="1"/>
          <p:nvPr/>
        </p:nvSpPr>
        <p:spPr>
          <a:xfrm>
            <a:off x="5636347" y="30743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181" name="Google Shape;1181;p56"/>
          <p:cNvSpPr/>
          <p:nvPr/>
        </p:nvSpPr>
        <p:spPr>
          <a:xfrm>
            <a:off x="6193351" y="3058842"/>
            <a:ext cx="543423" cy="337196"/>
          </a:xfrm>
          <a:prstGeom prst="rect">
            <a:avLst/>
          </a:prstGeom>
          <a:solidFill>
            <a:srgbClr val="EFE2BF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2" name="Google Shape;1182;p56"/>
          <p:cNvSpPr txBox="1"/>
          <p:nvPr/>
        </p:nvSpPr>
        <p:spPr>
          <a:xfrm>
            <a:off x="6221433" y="3176536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likes</a:t>
            </a:r>
            <a:endParaRPr/>
          </a:p>
        </p:txBody>
      </p:sp>
      <p:sp>
        <p:nvSpPr>
          <p:cNvPr id="1183" name="Google Shape;1183;p56"/>
          <p:cNvSpPr txBox="1"/>
          <p:nvPr/>
        </p:nvSpPr>
        <p:spPr>
          <a:xfrm>
            <a:off x="6228725" y="30743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184" name="Google Shape;1184;p56"/>
          <p:cNvSpPr/>
          <p:nvPr/>
        </p:nvSpPr>
        <p:spPr>
          <a:xfrm>
            <a:off x="6837605" y="3058842"/>
            <a:ext cx="543422" cy="337196"/>
          </a:xfrm>
          <a:prstGeom prst="rect">
            <a:avLst/>
          </a:prstGeom>
          <a:solidFill>
            <a:srgbClr val="EFE2BF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5" name="Google Shape;1185;p56"/>
          <p:cNvSpPr txBox="1"/>
          <p:nvPr/>
        </p:nvSpPr>
        <p:spPr>
          <a:xfrm>
            <a:off x="6865687" y="3176536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play</a:t>
            </a:r>
            <a:endParaRPr/>
          </a:p>
        </p:txBody>
      </p:sp>
      <p:sp>
        <p:nvSpPr>
          <p:cNvPr id="1186" name="Google Shape;1186;p56"/>
          <p:cNvSpPr txBox="1"/>
          <p:nvPr/>
        </p:nvSpPr>
        <p:spPr>
          <a:xfrm>
            <a:off x="6872979" y="3074334"/>
            <a:ext cx="153288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187" name="Google Shape;1187;p56"/>
          <p:cNvSpPr/>
          <p:nvPr/>
        </p:nvSpPr>
        <p:spPr>
          <a:xfrm>
            <a:off x="7493323" y="3058842"/>
            <a:ext cx="543422" cy="337196"/>
          </a:xfrm>
          <a:prstGeom prst="rect">
            <a:avLst/>
          </a:prstGeom>
          <a:solidFill>
            <a:srgbClr val="EFE2BF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8" name="Google Shape;1188;p56"/>
          <p:cNvSpPr txBox="1"/>
          <p:nvPr/>
        </p:nvSpPr>
        <p:spPr>
          <a:xfrm>
            <a:off x="7521404" y="3176536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##ing</a:t>
            </a:r>
            <a:endParaRPr/>
          </a:p>
        </p:txBody>
      </p:sp>
      <p:sp>
        <p:nvSpPr>
          <p:cNvPr id="1189" name="Google Shape;1189;p56"/>
          <p:cNvSpPr txBox="1"/>
          <p:nvPr/>
        </p:nvSpPr>
        <p:spPr>
          <a:xfrm>
            <a:off x="7528696" y="30743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190" name="Google Shape;1190;p56"/>
          <p:cNvSpPr/>
          <p:nvPr/>
        </p:nvSpPr>
        <p:spPr>
          <a:xfrm>
            <a:off x="8139542" y="3058842"/>
            <a:ext cx="543422" cy="337196"/>
          </a:xfrm>
          <a:prstGeom prst="rect">
            <a:avLst/>
          </a:prstGeom>
          <a:solidFill>
            <a:srgbClr val="EFE2BF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1" name="Google Shape;1191;p56"/>
          <p:cNvSpPr txBox="1"/>
          <p:nvPr/>
        </p:nvSpPr>
        <p:spPr>
          <a:xfrm>
            <a:off x="8167623" y="3176536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[SEP]</a:t>
            </a:r>
            <a:endParaRPr/>
          </a:p>
        </p:txBody>
      </p:sp>
      <p:sp>
        <p:nvSpPr>
          <p:cNvPr id="1192" name="Google Shape;1192;p56"/>
          <p:cNvSpPr txBox="1"/>
          <p:nvPr/>
        </p:nvSpPr>
        <p:spPr>
          <a:xfrm>
            <a:off x="8174915" y="30743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193" name="Google Shape;1193;p56"/>
          <p:cNvSpPr txBox="1"/>
          <p:nvPr/>
        </p:nvSpPr>
        <p:spPr>
          <a:xfrm>
            <a:off x="5054879" y="3331421"/>
            <a:ext cx="269397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194" name="Google Shape;1194;p56"/>
          <p:cNvSpPr txBox="1"/>
          <p:nvPr/>
        </p:nvSpPr>
        <p:spPr>
          <a:xfrm>
            <a:off x="1778354" y="3958192"/>
            <a:ext cx="269397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195" name="Google Shape;1195;p56"/>
          <p:cNvSpPr txBox="1"/>
          <p:nvPr/>
        </p:nvSpPr>
        <p:spPr>
          <a:xfrm>
            <a:off x="5054879" y="3328966"/>
            <a:ext cx="269397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196" name="Google Shape;1196;p56"/>
          <p:cNvSpPr txBox="1"/>
          <p:nvPr/>
        </p:nvSpPr>
        <p:spPr>
          <a:xfrm>
            <a:off x="2429813" y="3958192"/>
            <a:ext cx="269396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197" name="Google Shape;1197;p56"/>
          <p:cNvSpPr txBox="1"/>
          <p:nvPr/>
        </p:nvSpPr>
        <p:spPr>
          <a:xfrm>
            <a:off x="5054879" y="3326511"/>
            <a:ext cx="269397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198" name="Google Shape;1198;p56"/>
          <p:cNvSpPr txBox="1"/>
          <p:nvPr/>
        </p:nvSpPr>
        <p:spPr>
          <a:xfrm>
            <a:off x="3087910" y="3958192"/>
            <a:ext cx="269396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199" name="Google Shape;1199;p56"/>
          <p:cNvSpPr txBox="1"/>
          <p:nvPr/>
        </p:nvSpPr>
        <p:spPr>
          <a:xfrm>
            <a:off x="5054879" y="3330695"/>
            <a:ext cx="269397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200" name="Google Shape;1200;p56"/>
          <p:cNvSpPr txBox="1"/>
          <p:nvPr/>
        </p:nvSpPr>
        <p:spPr>
          <a:xfrm>
            <a:off x="3736049" y="3958192"/>
            <a:ext cx="269396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201" name="Google Shape;1201;p56"/>
          <p:cNvSpPr txBox="1"/>
          <p:nvPr/>
        </p:nvSpPr>
        <p:spPr>
          <a:xfrm>
            <a:off x="5054879" y="3328240"/>
            <a:ext cx="269397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202" name="Google Shape;1202;p56"/>
          <p:cNvSpPr txBox="1"/>
          <p:nvPr/>
        </p:nvSpPr>
        <p:spPr>
          <a:xfrm>
            <a:off x="4388361" y="3958192"/>
            <a:ext cx="269396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203" name="Google Shape;1203;p56"/>
          <p:cNvSpPr txBox="1"/>
          <p:nvPr/>
        </p:nvSpPr>
        <p:spPr>
          <a:xfrm>
            <a:off x="5054879" y="3325785"/>
            <a:ext cx="269397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204" name="Google Shape;1204;p56"/>
          <p:cNvSpPr txBox="1"/>
          <p:nvPr/>
        </p:nvSpPr>
        <p:spPr>
          <a:xfrm>
            <a:off x="5039329" y="3958192"/>
            <a:ext cx="269397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205" name="Google Shape;1205;p56"/>
          <p:cNvSpPr txBox="1"/>
          <p:nvPr/>
        </p:nvSpPr>
        <p:spPr>
          <a:xfrm>
            <a:off x="5054879" y="3329969"/>
            <a:ext cx="269397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206" name="Google Shape;1206;p56"/>
          <p:cNvSpPr txBox="1"/>
          <p:nvPr/>
        </p:nvSpPr>
        <p:spPr>
          <a:xfrm>
            <a:off x="5694107" y="3958192"/>
            <a:ext cx="269396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207" name="Google Shape;1207;p56"/>
          <p:cNvSpPr txBox="1"/>
          <p:nvPr/>
        </p:nvSpPr>
        <p:spPr>
          <a:xfrm>
            <a:off x="5054879" y="3334153"/>
            <a:ext cx="269397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208" name="Google Shape;1208;p56"/>
          <p:cNvSpPr txBox="1"/>
          <p:nvPr/>
        </p:nvSpPr>
        <p:spPr>
          <a:xfrm>
            <a:off x="6352204" y="3958192"/>
            <a:ext cx="269396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209" name="Google Shape;1209;p56"/>
          <p:cNvSpPr txBox="1"/>
          <p:nvPr/>
        </p:nvSpPr>
        <p:spPr>
          <a:xfrm>
            <a:off x="5054879" y="3328379"/>
            <a:ext cx="269397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210" name="Google Shape;1210;p56"/>
          <p:cNvSpPr txBox="1"/>
          <p:nvPr/>
        </p:nvSpPr>
        <p:spPr>
          <a:xfrm>
            <a:off x="7003662" y="3958192"/>
            <a:ext cx="269397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211" name="Google Shape;1211;p56"/>
          <p:cNvSpPr txBox="1"/>
          <p:nvPr/>
        </p:nvSpPr>
        <p:spPr>
          <a:xfrm>
            <a:off x="5054879" y="3332563"/>
            <a:ext cx="269397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212" name="Google Shape;1212;p56"/>
          <p:cNvSpPr txBox="1"/>
          <p:nvPr/>
        </p:nvSpPr>
        <p:spPr>
          <a:xfrm>
            <a:off x="7661759" y="3958192"/>
            <a:ext cx="269397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213" name="Google Shape;1213;p56"/>
          <p:cNvSpPr txBox="1"/>
          <p:nvPr/>
        </p:nvSpPr>
        <p:spPr>
          <a:xfrm>
            <a:off x="5054879" y="3326789"/>
            <a:ext cx="269397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214" name="Google Shape;1214;p56"/>
          <p:cNvSpPr txBox="1"/>
          <p:nvPr/>
        </p:nvSpPr>
        <p:spPr>
          <a:xfrm>
            <a:off x="8313217" y="3958192"/>
            <a:ext cx="269397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215" name="Google Shape;1215;p56"/>
          <p:cNvSpPr/>
          <p:nvPr/>
        </p:nvSpPr>
        <p:spPr>
          <a:xfrm>
            <a:off x="1627142" y="3678884"/>
            <a:ext cx="543422" cy="337196"/>
          </a:xfrm>
          <a:prstGeom prst="rect">
            <a:avLst/>
          </a:prstGeom>
          <a:solidFill>
            <a:srgbClr val="EEEF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6" name="Google Shape;1216;p56"/>
          <p:cNvSpPr txBox="1"/>
          <p:nvPr/>
        </p:nvSpPr>
        <p:spPr>
          <a:xfrm>
            <a:off x="1655224" y="3796579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endParaRPr/>
          </a:p>
        </p:txBody>
      </p:sp>
      <p:sp>
        <p:nvSpPr>
          <p:cNvPr id="1217" name="Google Shape;1217;p56"/>
          <p:cNvSpPr txBox="1"/>
          <p:nvPr/>
        </p:nvSpPr>
        <p:spPr>
          <a:xfrm>
            <a:off x="1751416" y="3694376"/>
            <a:ext cx="153288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218" name="Google Shape;1218;p56"/>
          <p:cNvSpPr/>
          <p:nvPr/>
        </p:nvSpPr>
        <p:spPr>
          <a:xfrm>
            <a:off x="2278600" y="3678884"/>
            <a:ext cx="543423" cy="337196"/>
          </a:xfrm>
          <a:prstGeom prst="rect">
            <a:avLst/>
          </a:prstGeom>
          <a:solidFill>
            <a:srgbClr val="EEEF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9" name="Google Shape;1219;p56"/>
          <p:cNvSpPr txBox="1"/>
          <p:nvPr/>
        </p:nvSpPr>
        <p:spPr>
          <a:xfrm>
            <a:off x="2306682" y="3796579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endParaRPr/>
          </a:p>
        </p:txBody>
      </p:sp>
      <p:sp>
        <p:nvSpPr>
          <p:cNvPr id="1220" name="Google Shape;1220;p56"/>
          <p:cNvSpPr txBox="1"/>
          <p:nvPr/>
        </p:nvSpPr>
        <p:spPr>
          <a:xfrm>
            <a:off x="2402874" y="3694376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221" name="Google Shape;1221;p56"/>
          <p:cNvSpPr/>
          <p:nvPr/>
        </p:nvSpPr>
        <p:spPr>
          <a:xfrm>
            <a:off x="2936697" y="3678884"/>
            <a:ext cx="543423" cy="337196"/>
          </a:xfrm>
          <a:prstGeom prst="rect">
            <a:avLst/>
          </a:prstGeom>
          <a:solidFill>
            <a:srgbClr val="EEEF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2" name="Google Shape;1222;p56"/>
          <p:cNvSpPr txBox="1"/>
          <p:nvPr/>
        </p:nvSpPr>
        <p:spPr>
          <a:xfrm>
            <a:off x="2964779" y="3796579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endParaRPr/>
          </a:p>
        </p:txBody>
      </p:sp>
      <p:sp>
        <p:nvSpPr>
          <p:cNvPr id="1223" name="Google Shape;1223;p56"/>
          <p:cNvSpPr txBox="1"/>
          <p:nvPr/>
        </p:nvSpPr>
        <p:spPr>
          <a:xfrm>
            <a:off x="3060971" y="3694376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224" name="Google Shape;1224;p56"/>
          <p:cNvSpPr/>
          <p:nvPr/>
        </p:nvSpPr>
        <p:spPr>
          <a:xfrm>
            <a:off x="3600718" y="3678884"/>
            <a:ext cx="543422" cy="337196"/>
          </a:xfrm>
          <a:prstGeom prst="rect">
            <a:avLst/>
          </a:prstGeom>
          <a:solidFill>
            <a:srgbClr val="EEEF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5" name="Google Shape;1225;p56"/>
          <p:cNvSpPr txBox="1"/>
          <p:nvPr/>
        </p:nvSpPr>
        <p:spPr>
          <a:xfrm>
            <a:off x="3628800" y="3796579"/>
            <a:ext cx="561201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endParaRPr/>
          </a:p>
        </p:txBody>
      </p:sp>
      <p:sp>
        <p:nvSpPr>
          <p:cNvPr id="1226" name="Google Shape;1226;p56"/>
          <p:cNvSpPr txBox="1"/>
          <p:nvPr/>
        </p:nvSpPr>
        <p:spPr>
          <a:xfrm>
            <a:off x="3724991" y="3694376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227" name="Google Shape;1227;p56"/>
          <p:cNvSpPr/>
          <p:nvPr/>
        </p:nvSpPr>
        <p:spPr>
          <a:xfrm>
            <a:off x="4237149" y="3678884"/>
            <a:ext cx="543422" cy="337196"/>
          </a:xfrm>
          <a:prstGeom prst="rect">
            <a:avLst/>
          </a:prstGeom>
          <a:solidFill>
            <a:srgbClr val="EEEF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8" name="Google Shape;1228;p56"/>
          <p:cNvSpPr txBox="1"/>
          <p:nvPr/>
        </p:nvSpPr>
        <p:spPr>
          <a:xfrm>
            <a:off x="4265230" y="3796579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endParaRPr/>
          </a:p>
        </p:txBody>
      </p:sp>
      <p:sp>
        <p:nvSpPr>
          <p:cNvPr id="1229" name="Google Shape;1229;p56"/>
          <p:cNvSpPr txBox="1"/>
          <p:nvPr/>
        </p:nvSpPr>
        <p:spPr>
          <a:xfrm>
            <a:off x="4361422" y="3694376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230" name="Google Shape;1230;p56"/>
          <p:cNvSpPr/>
          <p:nvPr/>
        </p:nvSpPr>
        <p:spPr>
          <a:xfrm>
            <a:off x="4892664" y="3678884"/>
            <a:ext cx="543422" cy="337196"/>
          </a:xfrm>
          <a:prstGeom prst="rect">
            <a:avLst/>
          </a:prstGeom>
          <a:solidFill>
            <a:srgbClr val="EEEF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1" name="Google Shape;1231;p56"/>
          <p:cNvSpPr txBox="1"/>
          <p:nvPr/>
        </p:nvSpPr>
        <p:spPr>
          <a:xfrm>
            <a:off x="4920745" y="3796579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endParaRPr/>
          </a:p>
        </p:txBody>
      </p:sp>
      <p:sp>
        <p:nvSpPr>
          <p:cNvPr id="1232" name="Google Shape;1232;p56"/>
          <p:cNvSpPr txBox="1"/>
          <p:nvPr/>
        </p:nvSpPr>
        <p:spPr>
          <a:xfrm>
            <a:off x="5016937" y="3694376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233" name="Google Shape;1233;p56"/>
          <p:cNvSpPr/>
          <p:nvPr/>
        </p:nvSpPr>
        <p:spPr>
          <a:xfrm>
            <a:off x="5543601" y="3687253"/>
            <a:ext cx="543422" cy="337196"/>
          </a:xfrm>
          <a:prstGeom prst="rect">
            <a:avLst/>
          </a:prstGeom>
          <a:solidFill>
            <a:srgbClr val="EEEF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4" name="Google Shape;1234;p56"/>
          <p:cNvSpPr txBox="1"/>
          <p:nvPr/>
        </p:nvSpPr>
        <p:spPr>
          <a:xfrm>
            <a:off x="5571683" y="3804948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/>
          </a:p>
        </p:txBody>
      </p:sp>
      <p:sp>
        <p:nvSpPr>
          <p:cNvPr id="1235" name="Google Shape;1235;p56"/>
          <p:cNvSpPr txBox="1"/>
          <p:nvPr/>
        </p:nvSpPr>
        <p:spPr>
          <a:xfrm>
            <a:off x="5667875" y="3702745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236" name="Google Shape;1236;p56"/>
          <p:cNvSpPr/>
          <p:nvPr/>
        </p:nvSpPr>
        <p:spPr>
          <a:xfrm>
            <a:off x="6200991" y="3687253"/>
            <a:ext cx="543423" cy="337196"/>
          </a:xfrm>
          <a:prstGeom prst="rect">
            <a:avLst/>
          </a:prstGeom>
          <a:solidFill>
            <a:srgbClr val="EEEF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7" name="Google Shape;1237;p56"/>
          <p:cNvSpPr txBox="1"/>
          <p:nvPr/>
        </p:nvSpPr>
        <p:spPr>
          <a:xfrm>
            <a:off x="6229073" y="3804948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/>
          </a:p>
        </p:txBody>
      </p:sp>
      <p:sp>
        <p:nvSpPr>
          <p:cNvPr id="1238" name="Google Shape;1238;p56"/>
          <p:cNvSpPr txBox="1"/>
          <p:nvPr/>
        </p:nvSpPr>
        <p:spPr>
          <a:xfrm>
            <a:off x="6325265" y="3702745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239" name="Google Shape;1239;p56"/>
          <p:cNvSpPr/>
          <p:nvPr/>
        </p:nvSpPr>
        <p:spPr>
          <a:xfrm>
            <a:off x="6852450" y="3678884"/>
            <a:ext cx="543422" cy="337196"/>
          </a:xfrm>
          <a:prstGeom prst="rect">
            <a:avLst/>
          </a:prstGeom>
          <a:solidFill>
            <a:srgbClr val="EEEF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0" name="Google Shape;1240;p56"/>
          <p:cNvSpPr txBox="1"/>
          <p:nvPr/>
        </p:nvSpPr>
        <p:spPr>
          <a:xfrm>
            <a:off x="6880531" y="3796579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/>
          </a:p>
        </p:txBody>
      </p:sp>
      <p:sp>
        <p:nvSpPr>
          <p:cNvPr id="1241" name="Google Shape;1241;p56"/>
          <p:cNvSpPr txBox="1"/>
          <p:nvPr/>
        </p:nvSpPr>
        <p:spPr>
          <a:xfrm>
            <a:off x="6976723" y="3694376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242" name="Google Shape;1242;p56"/>
          <p:cNvSpPr/>
          <p:nvPr/>
        </p:nvSpPr>
        <p:spPr>
          <a:xfrm>
            <a:off x="7516095" y="3687253"/>
            <a:ext cx="543422" cy="337196"/>
          </a:xfrm>
          <a:prstGeom prst="rect">
            <a:avLst/>
          </a:prstGeom>
          <a:solidFill>
            <a:srgbClr val="EEEF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3" name="Google Shape;1243;p56"/>
          <p:cNvSpPr txBox="1"/>
          <p:nvPr/>
        </p:nvSpPr>
        <p:spPr>
          <a:xfrm>
            <a:off x="7544177" y="3804948"/>
            <a:ext cx="561201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/>
          </a:p>
        </p:txBody>
      </p:sp>
      <p:sp>
        <p:nvSpPr>
          <p:cNvPr id="1244" name="Google Shape;1244;p56"/>
          <p:cNvSpPr txBox="1"/>
          <p:nvPr/>
        </p:nvSpPr>
        <p:spPr>
          <a:xfrm>
            <a:off x="7640368" y="3702745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245" name="Google Shape;1245;p56"/>
          <p:cNvSpPr/>
          <p:nvPr/>
        </p:nvSpPr>
        <p:spPr>
          <a:xfrm>
            <a:off x="8161515" y="3678884"/>
            <a:ext cx="543422" cy="337196"/>
          </a:xfrm>
          <a:prstGeom prst="rect">
            <a:avLst/>
          </a:prstGeom>
          <a:solidFill>
            <a:srgbClr val="EEEF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6" name="Google Shape;1246;p56"/>
          <p:cNvSpPr txBox="1"/>
          <p:nvPr/>
        </p:nvSpPr>
        <p:spPr>
          <a:xfrm>
            <a:off x="8189597" y="3796579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/>
          </a:p>
        </p:txBody>
      </p:sp>
      <p:sp>
        <p:nvSpPr>
          <p:cNvPr id="1247" name="Google Shape;1247;p56"/>
          <p:cNvSpPr txBox="1"/>
          <p:nvPr/>
        </p:nvSpPr>
        <p:spPr>
          <a:xfrm>
            <a:off x="8285789" y="3694376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248" name="Google Shape;1248;p56"/>
          <p:cNvSpPr/>
          <p:nvPr/>
        </p:nvSpPr>
        <p:spPr>
          <a:xfrm>
            <a:off x="1616436" y="4303042"/>
            <a:ext cx="543422" cy="337196"/>
          </a:xfrm>
          <a:prstGeom prst="rect">
            <a:avLst/>
          </a:prstGeom>
          <a:solidFill>
            <a:srgbClr val="D8D8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9" name="Google Shape;1249;p56"/>
          <p:cNvSpPr txBox="1"/>
          <p:nvPr/>
        </p:nvSpPr>
        <p:spPr>
          <a:xfrm>
            <a:off x="1644517" y="4420737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/>
          </a:p>
        </p:txBody>
      </p:sp>
      <p:sp>
        <p:nvSpPr>
          <p:cNvPr id="1250" name="Google Shape;1250;p56"/>
          <p:cNvSpPr txBox="1"/>
          <p:nvPr/>
        </p:nvSpPr>
        <p:spPr>
          <a:xfrm>
            <a:off x="1740709" y="43185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251" name="Google Shape;1251;p56"/>
          <p:cNvSpPr/>
          <p:nvPr/>
        </p:nvSpPr>
        <p:spPr>
          <a:xfrm>
            <a:off x="2278600" y="4303042"/>
            <a:ext cx="543423" cy="337196"/>
          </a:xfrm>
          <a:prstGeom prst="rect">
            <a:avLst/>
          </a:prstGeom>
          <a:solidFill>
            <a:srgbClr val="D8D8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2" name="Google Shape;1252;p56"/>
          <p:cNvSpPr txBox="1"/>
          <p:nvPr/>
        </p:nvSpPr>
        <p:spPr>
          <a:xfrm>
            <a:off x="2306682" y="4420737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/>
          </a:p>
        </p:txBody>
      </p:sp>
      <p:sp>
        <p:nvSpPr>
          <p:cNvPr id="1253" name="Google Shape;1253;p56"/>
          <p:cNvSpPr txBox="1"/>
          <p:nvPr/>
        </p:nvSpPr>
        <p:spPr>
          <a:xfrm>
            <a:off x="2402874" y="43185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254" name="Google Shape;1254;p56"/>
          <p:cNvSpPr/>
          <p:nvPr/>
        </p:nvSpPr>
        <p:spPr>
          <a:xfrm>
            <a:off x="2936697" y="4303042"/>
            <a:ext cx="543423" cy="337196"/>
          </a:xfrm>
          <a:prstGeom prst="rect">
            <a:avLst/>
          </a:prstGeom>
          <a:solidFill>
            <a:srgbClr val="D8D8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5" name="Google Shape;1255;p56"/>
          <p:cNvSpPr txBox="1"/>
          <p:nvPr/>
        </p:nvSpPr>
        <p:spPr>
          <a:xfrm>
            <a:off x="2964779" y="4420737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/>
          </a:p>
        </p:txBody>
      </p:sp>
      <p:sp>
        <p:nvSpPr>
          <p:cNvPr id="1256" name="Google Shape;1256;p56"/>
          <p:cNvSpPr txBox="1"/>
          <p:nvPr/>
        </p:nvSpPr>
        <p:spPr>
          <a:xfrm>
            <a:off x="3060971" y="43185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257" name="Google Shape;1257;p56"/>
          <p:cNvSpPr/>
          <p:nvPr/>
        </p:nvSpPr>
        <p:spPr>
          <a:xfrm>
            <a:off x="3589147" y="4303042"/>
            <a:ext cx="543422" cy="337196"/>
          </a:xfrm>
          <a:prstGeom prst="rect">
            <a:avLst/>
          </a:prstGeom>
          <a:solidFill>
            <a:srgbClr val="D8D8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8" name="Google Shape;1258;p56"/>
          <p:cNvSpPr txBox="1"/>
          <p:nvPr/>
        </p:nvSpPr>
        <p:spPr>
          <a:xfrm>
            <a:off x="3617228" y="4420737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/>
          </a:p>
        </p:txBody>
      </p:sp>
      <p:sp>
        <p:nvSpPr>
          <p:cNvPr id="1259" name="Google Shape;1259;p56"/>
          <p:cNvSpPr txBox="1"/>
          <p:nvPr/>
        </p:nvSpPr>
        <p:spPr>
          <a:xfrm>
            <a:off x="3713420" y="43185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260" name="Google Shape;1260;p56"/>
          <p:cNvSpPr/>
          <p:nvPr/>
        </p:nvSpPr>
        <p:spPr>
          <a:xfrm>
            <a:off x="4241604" y="4303042"/>
            <a:ext cx="543422" cy="337196"/>
          </a:xfrm>
          <a:prstGeom prst="rect">
            <a:avLst/>
          </a:prstGeom>
          <a:solidFill>
            <a:srgbClr val="D8D8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1" name="Google Shape;1261;p56"/>
          <p:cNvSpPr txBox="1"/>
          <p:nvPr/>
        </p:nvSpPr>
        <p:spPr>
          <a:xfrm>
            <a:off x="4269685" y="4420737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/>
          </a:p>
        </p:txBody>
      </p:sp>
      <p:sp>
        <p:nvSpPr>
          <p:cNvPr id="1262" name="Google Shape;1262;p56"/>
          <p:cNvSpPr txBox="1"/>
          <p:nvPr/>
        </p:nvSpPr>
        <p:spPr>
          <a:xfrm>
            <a:off x="4365877" y="43185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263" name="Google Shape;1263;p56"/>
          <p:cNvSpPr/>
          <p:nvPr/>
        </p:nvSpPr>
        <p:spPr>
          <a:xfrm>
            <a:off x="4892664" y="4304006"/>
            <a:ext cx="543422" cy="337196"/>
          </a:xfrm>
          <a:prstGeom prst="rect">
            <a:avLst/>
          </a:prstGeom>
          <a:solidFill>
            <a:srgbClr val="D8D8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4" name="Google Shape;1264;p56"/>
          <p:cNvSpPr txBox="1"/>
          <p:nvPr/>
        </p:nvSpPr>
        <p:spPr>
          <a:xfrm>
            <a:off x="4920745" y="4421701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/>
          </a:p>
        </p:txBody>
      </p:sp>
      <p:sp>
        <p:nvSpPr>
          <p:cNvPr id="1265" name="Google Shape;1265;p56"/>
          <p:cNvSpPr txBox="1"/>
          <p:nvPr/>
        </p:nvSpPr>
        <p:spPr>
          <a:xfrm>
            <a:off x="5016937" y="4319499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266" name="Google Shape;1266;p56"/>
          <p:cNvSpPr/>
          <p:nvPr/>
        </p:nvSpPr>
        <p:spPr>
          <a:xfrm>
            <a:off x="5543601" y="4303042"/>
            <a:ext cx="543422" cy="337196"/>
          </a:xfrm>
          <a:prstGeom prst="rect">
            <a:avLst/>
          </a:prstGeom>
          <a:solidFill>
            <a:srgbClr val="D8D8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7" name="Google Shape;1267;p56"/>
          <p:cNvSpPr txBox="1"/>
          <p:nvPr/>
        </p:nvSpPr>
        <p:spPr>
          <a:xfrm>
            <a:off x="5571683" y="4420737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endParaRPr/>
          </a:p>
        </p:txBody>
      </p:sp>
      <p:sp>
        <p:nvSpPr>
          <p:cNvPr id="1268" name="Google Shape;1268;p56"/>
          <p:cNvSpPr txBox="1"/>
          <p:nvPr/>
        </p:nvSpPr>
        <p:spPr>
          <a:xfrm>
            <a:off x="5667875" y="43185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269" name="Google Shape;1269;p56"/>
          <p:cNvSpPr/>
          <p:nvPr/>
        </p:nvSpPr>
        <p:spPr>
          <a:xfrm>
            <a:off x="6193351" y="4306821"/>
            <a:ext cx="543423" cy="337196"/>
          </a:xfrm>
          <a:prstGeom prst="rect">
            <a:avLst/>
          </a:prstGeom>
          <a:solidFill>
            <a:srgbClr val="D8D8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0" name="Google Shape;1270;p56"/>
          <p:cNvSpPr txBox="1"/>
          <p:nvPr/>
        </p:nvSpPr>
        <p:spPr>
          <a:xfrm>
            <a:off x="6221433" y="4424516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endParaRPr/>
          </a:p>
        </p:txBody>
      </p:sp>
      <p:sp>
        <p:nvSpPr>
          <p:cNvPr id="1271" name="Google Shape;1271;p56"/>
          <p:cNvSpPr txBox="1"/>
          <p:nvPr/>
        </p:nvSpPr>
        <p:spPr>
          <a:xfrm>
            <a:off x="6317625" y="432231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272" name="Google Shape;1272;p56"/>
          <p:cNvSpPr/>
          <p:nvPr/>
        </p:nvSpPr>
        <p:spPr>
          <a:xfrm>
            <a:off x="6858176" y="4303042"/>
            <a:ext cx="543422" cy="337196"/>
          </a:xfrm>
          <a:prstGeom prst="rect">
            <a:avLst/>
          </a:prstGeom>
          <a:solidFill>
            <a:srgbClr val="D8D8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3" name="Google Shape;1273;p56"/>
          <p:cNvSpPr txBox="1"/>
          <p:nvPr/>
        </p:nvSpPr>
        <p:spPr>
          <a:xfrm>
            <a:off x="6886258" y="4420737"/>
            <a:ext cx="561201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  <a:endParaRPr/>
          </a:p>
        </p:txBody>
      </p:sp>
      <p:sp>
        <p:nvSpPr>
          <p:cNvPr id="1274" name="Google Shape;1274;p56"/>
          <p:cNvSpPr txBox="1"/>
          <p:nvPr/>
        </p:nvSpPr>
        <p:spPr>
          <a:xfrm>
            <a:off x="6982449" y="43185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275" name="Google Shape;1275;p56"/>
          <p:cNvSpPr/>
          <p:nvPr/>
        </p:nvSpPr>
        <p:spPr>
          <a:xfrm>
            <a:off x="7507398" y="4303042"/>
            <a:ext cx="543422" cy="337196"/>
          </a:xfrm>
          <a:prstGeom prst="rect">
            <a:avLst/>
          </a:prstGeom>
          <a:solidFill>
            <a:srgbClr val="D8D8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6" name="Google Shape;1276;p56"/>
          <p:cNvSpPr txBox="1"/>
          <p:nvPr/>
        </p:nvSpPr>
        <p:spPr>
          <a:xfrm>
            <a:off x="7535479" y="4420737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  <a:endParaRPr/>
          </a:p>
        </p:txBody>
      </p:sp>
      <p:sp>
        <p:nvSpPr>
          <p:cNvPr id="1277" name="Google Shape;1277;p56"/>
          <p:cNvSpPr txBox="1"/>
          <p:nvPr/>
        </p:nvSpPr>
        <p:spPr>
          <a:xfrm>
            <a:off x="7631671" y="43185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278" name="Google Shape;1278;p56"/>
          <p:cNvSpPr/>
          <p:nvPr/>
        </p:nvSpPr>
        <p:spPr>
          <a:xfrm>
            <a:off x="8162314" y="4303042"/>
            <a:ext cx="543422" cy="337196"/>
          </a:xfrm>
          <a:prstGeom prst="rect">
            <a:avLst/>
          </a:prstGeom>
          <a:solidFill>
            <a:srgbClr val="D8D8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9" name="Google Shape;1279;p56"/>
          <p:cNvSpPr txBox="1"/>
          <p:nvPr/>
        </p:nvSpPr>
        <p:spPr>
          <a:xfrm>
            <a:off x="8190395" y="4420737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  <a:endParaRPr/>
          </a:p>
        </p:txBody>
      </p:sp>
      <p:sp>
        <p:nvSpPr>
          <p:cNvPr id="1280" name="Google Shape;1280;p56"/>
          <p:cNvSpPr txBox="1"/>
          <p:nvPr/>
        </p:nvSpPr>
        <p:spPr>
          <a:xfrm>
            <a:off x="8286587" y="43185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281" name="Google Shape;1281;p56"/>
          <p:cNvSpPr txBox="1"/>
          <p:nvPr/>
        </p:nvSpPr>
        <p:spPr>
          <a:xfrm>
            <a:off x="4098439" y="1325550"/>
            <a:ext cx="4761646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Управляющие токены</a:t>
            </a:r>
            <a:endParaRPr/>
          </a:p>
        </p:txBody>
      </p:sp>
      <p:cxnSp>
        <p:nvCxnSpPr>
          <p:cNvPr id="1282" name="Google Shape;1282;p56"/>
          <p:cNvCxnSpPr/>
          <p:nvPr/>
        </p:nvCxnSpPr>
        <p:spPr>
          <a:xfrm flipH="1">
            <a:off x="1995465" y="1680576"/>
            <a:ext cx="3211535" cy="720925"/>
          </a:xfrm>
          <a:prstGeom prst="straightConnector1">
            <a:avLst/>
          </a:prstGeom>
          <a:noFill/>
          <a:ln cap="flat" cmpd="sng" w="25400">
            <a:solidFill>
              <a:srgbClr val="2557A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83" name="Google Shape;1283;p56"/>
          <p:cNvCxnSpPr/>
          <p:nvPr/>
        </p:nvCxnSpPr>
        <p:spPr>
          <a:xfrm flipH="1">
            <a:off x="5181349" y="1697173"/>
            <a:ext cx="81182" cy="724182"/>
          </a:xfrm>
          <a:prstGeom prst="straightConnector1">
            <a:avLst/>
          </a:prstGeom>
          <a:noFill/>
          <a:ln cap="flat" cmpd="sng" w="25400">
            <a:solidFill>
              <a:srgbClr val="2557A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84" name="Google Shape;1284;p56"/>
          <p:cNvCxnSpPr/>
          <p:nvPr/>
        </p:nvCxnSpPr>
        <p:spPr>
          <a:xfrm>
            <a:off x="5351976" y="1673957"/>
            <a:ext cx="2992697" cy="718168"/>
          </a:xfrm>
          <a:prstGeom prst="straightConnector1">
            <a:avLst/>
          </a:prstGeom>
          <a:noFill/>
          <a:ln cap="flat" cmpd="sng" w="25400">
            <a:solidFill>
              <a:srgbClr val="2557A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85" name="Google Shape;1285;p56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Обучение BERT: две задачи одновременно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57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Обучение BERT</a:t>
            </a:r>
            <a:endParaRPr/>
          </a:p>
        </p:txBody>
      </p:sp>
      <p:sp>
        <p:nvSpPr>
          <p:cNvPr id="1291" name="Google Shape;1291;p57"/>
          <p:cNvSpPr txBox="1"/>
          <p:nvPr/>
        </p:nvSpPr>
        <p:spPr>
          <a:xfrm>
            <a:off x="413211" y="5559135"/>
            <a:ext cx="7722644" cy="879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-2794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Char char="●"/>
            </a:pPr>
            <a:r>
              <a:rPr b="0" i="1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Jacob Devlin, Ming-Wei Chang, Kenton Lee, Kristina Toutanova. "BERT: Pre-training of Deep Bidirectional Transformers for Language Understanding.” NAACL-HLT, 2019</a:t>
            </a:r>
            <a:endParaRPr/>
          </a:p>
        </p:txBody>
      </p:sp>
      <p:sp>
        <p:nvSpPr>
          <p:cNvPr id="1292" name="Google Shape;1292;p57"/>
          <p:cNvSpPr txBox="1"/>
          <p:nvPr/>
        </p:nvSpPr>
        <p:spPr>
          <a:xfrm>
            <a:off x="469900" y="787400"/>
            <a:ext cx="5023740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Вход модели</a:t>
            </a:r>
            <a:endParaRPr/>
          </a:p>
        </p:txBody>
      </p:sp>
      <p:sp>
        <p:nvSpPr>
          <p:cNvPr id="1293" name="Google Shape;1293;p57"/>
          <p:cNvSpPr txBox="1"/>
          <p:nvPr/>
        </p:nvSpPr>
        <p:spPr>
          <a:xfrm>
            <a:off x="2667000" y="787400"/>
            <a:ext cx="4761645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Размерность входа: 512 токенов</a:t>
            </a:r>
            <a:endParaRPr/>
          </a:p>
        </p:txBody>
      </p:sp>
      <p:sp>
        <p:nvSpPr>
          <p:cNvPr id="1294" name="Google Shape;1294;p57"/>
          <p:cNvSpPr/>
          <p:nvPr/>
        </p:nvSpPr>
        <p:spPr>
          <a:xfrm>
            <a:off x="527953" y="2101873"/>
            <a:ext cx="8346282" cy="3280734"/>
          </a:xfrm>
          <a:prstGeom prst="roundRect">
            <a:avLst>
              <a:gd fmla="val 16289" name="adj"/>
            </a:avLst>
          </a:prstGeom>
          <a:noFill/>
          <a:ln cap="flat" cmpd="sng" w="25400">
            <a:solidFill>
              <a:srgbClr val="2557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5" name="Google Shape;1295;p57"/>
          <p:cNvSpPr/>
          <p:nvPr/>
        </p:nvSpPr>
        <p:spPr>
          <a:xfrm>
            <a:off x="1632077" y="2462228"/>
            <a:ext cx="536175" cy="339488"/>
          </a:xfrm>
          <a:prstGeom prst="roundRect">
            <a:avLst>
              <a:gd fmla="val 19070" name="adj"/>
            </a:avLst>
          </a:prstGeom>
          <a:solidFill>
            <a:srgbClr val="DEDA8C"/>
          </a:solidFill>
          <a:ln cap="flat" cmpd="sng" w="12700">
            <a:solidFill>
              <a:srgbClr val="C6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6" name="Google Shape;1296;p57"/>
          <p:cNvSpPr txBox="1"/>
          <p:nvPr/>
        </p:nvSpPr>
        <p:spPr>
          <a:xfrm>
            <a:off x="1619564" y="2506742"/>
            <a:ext cx="561202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[CLS]</a:t>
            </a:r>
            <a:endParaRPr/>
          </a:p>
        </p:txBody>
      </p:sp>
      <p:sp>
        <p:nvSpPr>
          <p:cNvPr id="1297" name="Google Shape;1297;p57"/>
          <p:cNvSpPr/>
          <p:nvPr/>
        </p:nvSpPr>
        <p:spPr>
          <a:xfrm>
            <a:off x="2286127" y="2465403"/>
            <a:ext cx="536175" cy="339488"/>
          </a:xfrm>
          <a:prstGeom prst="roundRect">
            <a:avLst>
              <a:gd fmla="val 19070" name="adj"/>
            </a:avLst>
          </a:prstGeom>
          <a:solidFill>
            <a:srgbClr val="DEDA8C"/>
          </a:solidFill>
          <a:ln cap="flat" cmpd="sng" w="12700">
            <a:solidFill>
              <a:srgbClr val="C6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8" name="Google Shape;1298;p57"/>
          <p:cNvSpPr txBox="1"/>
          <p:nvPr/>
        </p:nvSpPr>
        <p:spPr>
          <a:xfrm>
            <a:off x="2353714" y="2506742"/>
            <a:ext cx="401001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my</a:t>
            </a:r>
            <a:endParaRPr/>
          </a:p>
        </p:txBody>
      </p:sp>
      <p:sp>
        <p:nvSpPr>
          <p:cNvPr id="1299" name="Google Shape;1299;p57"/>
          <p:cNvSpPr/>
          <p:nvPr/>
        </p:nvSpPr>
        <p:spPr>
          <a:xfrm>
            <a:off x="2934014" y="2461535"/>
            <a:ext cx="536175" cy="339489"/>
          </a:xfrm>
          <a:prstGeom prst="roundRect">
            <a:avLst>
              <a:gd fmla="val 19070" name="adj"/>
            </a:avLst>
          </a:prstGeom>
          <a:solidFill>
            <a:srgbClr val="DEDA8C"/>
          </a:solidFill>
          <a:ln cap="flat" cmpd="sng" w="12700">
            <a:solidFill>
              <a:srgbClr val="C6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0" name="Google Shape;1300;p57"/>
          <p:cNvSpPr txBox="1"/>
          <p:nvPr/>
        </p:nvSpPr>
        <p:spPr>
          <a:xfrm>
            <a:off x="3001601" y="2502874"/>
            <a:ext cx="401001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dog</a:t>
            </a:r>
            <a:endParaRPr/>
          </a:p>
        </p:txBody>
      </p:sp>
      <p:sp>
        <p:nvSpPr>
          <p:cNvPr id="1301" name="Google Shape;1301;p57"/>
          <p:cNvSpPr/>
          <p:nvPr/>
        </p:nvSpPr>
        <p:spPr>
          <a:xfrm>
            <a:off x="3581901" y="2461535"/>
            <a:ext cx="536175" cy="339489"/>
          </a:xfrm>
          <a:prstGeom prst="roundRect">
            <a:avLst>
              <a:gd fmla="val 19070" name="adj"/>
            </a:avLst>
          </a:prstGeom>
          <a:solidFill>
            <a:srgbClr val="DEDA8C"/>
          </a:solidFill>
          <a:ln cap="flat" cmpd="sng" w="12700">
            <a:solidFill>
              <a:srgbClr val="C6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2" name="Google Shape;1302;p57"/>
          <p:cNvSpPr txBox="1"/>
          <p:nvPr/>
        </p:nvSpPr>
        <p:spPr>
          <a:xfrm>
            <a:off x="3649488" y="2502874"/>
            <a:ext cx="401001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is</a:t>
            </a:r>
            <a:endParaRPr/>
          </a:p>
        </p:txBody>
      </p:sp>
      <p:sp>
        <p:nvSpPr>
          <p:cNvPr id="1303" name="Google Shape;1303;p57"/>
          <p:cNvSpPr/>
          <p:nvPr/>
        </p:nvSpPr>
        <p:spPr>
          <a:xfrm>
            <a:off x="4229787" y="2461535"/>
            <a:ext cx="536176" cy="339489"/>
          </a:xfrm>
          <a:prstGeom prst="roundRect">
            <a:avLst>
              <a:gd fmla="val 19070" name="adj"/>
            </a:avLst>
          </a:prstGeom>
          <a:solidFill>
            <a:srgbClr val="DEDA8C"/>
          </a:solidFill>
          <a:ln cap="flat" cmpd="sng" w="12700">
            <a:solidFill>
              <a:srgbClr val="C6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4" name="Google Shape;1304;p57"/>
          <p:cNvSpPr txBox="1"/>
          <p:nvPr/>
        </p:nvSpPr>
        <p:spPr>
          <a:xfrm>
            <a:off x="4263488" y="2506742"/>
            <a:ext cx="468775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cute</a:t>
            </a:r>
            <a:endParaRPr/>
          </a:p>
        </p:txBody>
      </p:sp>
      <p:sp>
        <p:nvSpPr>
          <p:cNvPr id="1305" name="Google Shape;1305;p57"/>
          <p:cNvSpPr/>
          <p:nvPr/>
        </p:nvSpPr>
        <p:spPr>
          <a:xfrm>
            <a:off x="4896537" y="2464710"/>
            <a:ext cx="536176" cy="339489"/>
          </a:xfrm>
          <a:prstGeom prst="roundRect">
            <a:avLst>
              <a:gd fmla="val 19070" name="adj"/>
            </a:avLst>
          </a:prstGeom>
          <a:solidFill>
            <a:srgbClr val="DEDA8C"/>
          </a:solidFill>
          <a:ln cap="flat" cmpd="sng" w="12700">
            <a:solidFill>
              <a:srgbClr val="C6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6" name="Google Shape;1306;p57"/>
          <p:cNvSpPr txBox="1"/>
          <p:nvPr/>
        </p:nvSpPr>
        <p:spPr>
          <a:xfrm>
            <a:off x="4893821" y="2506742"/>
            <a:ext cx="54160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[SEP]</a:t>
            </a:r>
            <a:endParaRPr/>
          </a:p>
        </p:txBody>
      </p:sp>
      <p:sp>
        <p:nvSpPr>
          <p:cNvPr id="1307" name="Google Shape;1307;p57"/>
          <p:cNvSpPr/>
          <p:nvPr/>
        </p:nvSpPr>
        <p:spPr>
          <a:xfrm>
            <a:off x="5563287" y="2461535"/>
            <a:ext cx="536176" cy="339489"/>
          </a:xfrm>
          <a:prstGeom prst="roundRect">
            <a:avLst>
              <a:gd fmla="val 19070" name="adj"/>
            </a:avLst>
          </a:prstGeom>
          <a:solidFill>
            <a:srgbClr val="DEDA8C"/>
          </a:solidFill>
          <a:ln cap="flat" cmpd="sng" w="12700">
            <a:solidFill>
              <a:srgbClr val="C6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8" name="Google Shape;1308;p57"/>
          <p:cNvSpPr txBox="1"/>
          <p:nvPr/>
        </p:nvSpPr>
        <p:spPr>
          <a:xfrm>
            <a:off x="5560571" y="2503567"/>
            <a:ext cx="54160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he</a:t>
            </a:r>
            <a:endParaRPr/>
          </a:p>
        </p:txBody>
      </p:sp>
      <p:sp>
        <p:nvSpPr>
          <p:cNvPr id="1309" name="Google Shape;1309;p57"/>
          <p:cNvSpPr/>
          <p:nvPr/>
        </p:nvSpPr>
        <p:spPr>
          <a:xfrm>
            <a:off x="6211174" y="2461535"/>
            <a:ext cx="536176" cy="339489"/>
          </a:xfrm>
          <a:prstGeom prst="roundRect">
            <a:avLst>
              <a:gd fmla="val 19070" name="adj"/>
            </a:avLst>
          </a:prstGeom>
          <a:solidFill>
            <a:srgbClr val="DEDA8C"/>
          </a:solidFill>
          <a:ln cap="flat" cmpd="sng" w="12700">
            <a:solidFill>
              <a:srgbClr val="C6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0" name="Google Shape;1310;p57"/>
          <p:cNvSpPr txBox="1"/>
          <p:nvPr/>
        </p:nvSpPr>
        <p:spPr>
          <a:xfrm>
            <a:off x="6208457" y="2503567"/>
            <a:ext cx="54160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likes</a:t>
            </a:r>
            <a:endParaRPr/>
          </a:p>
        </p:txBody>
      </p:sp>
      <p:sp>
        <p:nvSpPr>
          <p:cNvPr id="1311" name="Google Shape;1311;p57"/>
          <p:cNvSpPr/>
          <p:nvPr/>
        </p:nvSpPr>
        <p:spPr>
          <a:xfrm>
            <a:off x="6855428" y="2461535"/>
            <a:ext cx="536175" cy="339489"/>
          </a:xfrm>
          <a:prstGeom prst="roundRect">
            <a:avLst>
              <a:gd fmla="val 19070" name="adj"/>
            </a:avLst>
          </a:prstGeom>
          <a:solidFill>
            <a:srgbClr val="DEDA8C"/>
          </a:solidFill>
          <a:ln cap="flat" cmpd="sng" w="12700">
            <a:solidFill>
              <a:srgbClr val="C6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2" name="Google Shape;1312;p57"/>
          <p:cNvSpPr txBox="1"/>
          <p:nvPr/>
        </p:nvSpPr>
        <p:spPr>
          <a:xfrm>
            <a:off x="6852711" y="2503567"/>
            <a:ext cx="54160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play</a:t>
            </a:r>
            <a:endParaRPr/>
          </a:p>
        </p:txBody>
      </p:sp>
      <p:sp>
        <p:nvSpPr>
          <p:cNvPr id="1313" name="Google Shape;1313;p57"/>
          <p:cNvSpPr/>
          <p:nvPr/>
        </p:nvSpPr>
        <p:spPr>
          <a:xfrm>
            <a:off x="7506947" y="2461535"/>
            <a:ext cx="536176" cy="339489"/>
          </a:xfrm>
          <a:prstGeom prst="roundRect">
            <a:avLst>
              <a:gd fmla="val 19070" name="adj"/>
            </a:avLst>
          </a:prstGeom>
          <a:solidFill>
            <a:srgbClr val="DEDA8C"/>
          </a:solidFill>
          <a:ln cap="flat" cmpd="sng" w="12700">
            <a:solidFill>
              <a:srgbClr val="C6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4" name="Google Shape;1314;p57"/>
          <p:cNvSpPr txBox="1"/>
          <p:nvPr/>
        </p:nvSpPr>
        <p:spPr>
          <a:xfrm>
            <a:off x="7504231" y="2503567"/>
            <a:ext cx="54160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##ing</a:t>
            </a:r>
            <a:endParaRPr/>
          </a:p>
        </p:txBody>
      </p:sp>
      <p:sp>
        <p:nvSpPr>
          <p:cNvPr id="1315" name="Google Shape;1315;p57"/>
          <p:cNvSpPr/>
          <p:nvPr/>
        </p:nvSpPr>
        <p:spPr>
          <a:xfrm>
            <a:off x="8157364" y="2461535"/>
            <a:ext cx="536176" cy="339489"/>
          </a:xfrm>
          <a:prstGeom prst="roundRect">
            <a:avLst>
              <a:gd fmla="val 19070" name="adj"/>
            </a:avLst>
          </a:prstGeom>
          <a:solidFill>
            <a:srgbClr val="DEDA8C"/>
          </a:solidFill>
          <a:ln cap="flat" cmpd="sng" w="12700">
            <a:solidFill>
              <a:srgbClr val="C6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6" name="Google Shape;1316;p57"/>
          <p:cNvSpPr txBox="1"/>
          <p:nvPr/>
        </p:nvSpPr>
        <p:spPr>
          <a:xfrm>
            <a:off x="8154647" y="2503567"/>
            <a:ext cx="541610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[SEP]</a:t>
            </a:r>
            <a:endParaRPr/>
          </a:p>
        </p:txBody>
      </p:sp>
      <p:cxnSp>
        <p:nvCxnSpPr>
          <p:cNvPr id="1317" name="Google Shape;1317;p57"/>
          <p:cNvCxnSpPr/>
          <p:nvPr/>
        </p:nvCxnSpPr>
        <p:spPr>
          <a:xfrm>
            <a:off x="739551" y="2915075"/>
            <a:ext cx="7969261" cy="1"/>
          </a:xfrm>
          <a:prstGeom prst="straightConnector1">
            <a:avLst/>
          </a:prstGeom>
          <a:noFill/>
          <a:ln cap="flat" cmpd="sng" w="63500">
            <a:solidFill>
              <a:srgbClr val="ABB6C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18" name="Google Shape;1318;p57"/>
          <p:cNvSpPr/>
          <p:nvPr/>
        </p:nvSpPr>
        <p:spPr>
          <a:xfrm>
            <a:off x="1628640" y="3058842"/>
            <a:ext cx="543422" cy="337196"/>
          </a:xfrm>
          <a:prstGeom prst="rect">
            <a:avLst/>
          </a:prstGeom>
          <a:solidFill>
            <a:srgbClr val="EFE2BF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9" name="Google Shape;1319;p57"/>
          <p:cNvSpPr txBox="1"/>
          <p:nvPr/>
        </p:nvSpPr>
        <p:spPr>
          <a:xfrm>
            <a:off x="1656722" y="3176536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[CLS]</a:t>
            </a:r>
            <a:endParaRPr/>
          </a:p>
        </p:txBody>
      </p:sp>
      <p:sp>
        <p:nvSpPr>
          <p:cNvPr id="1320" name="Google Shape;1320;p57"/>
          <p:cNvSpPr txBox="1"/>
          <p:nvPr/>
        </p:nvSpPr>
        <p:spPr>
          <a:xfrm>
            <a:off x="1664014" y="30743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321" name="Google Shape;1321;p57"/>
          <p:cNvSpPr/>
          <p:nvPr/>
        </p:nvSpPr>
        <p:spPr>
          <a:xfrm>
            <a:off x="2268304" y="3058842"/>
            <a:ext cx="543422" cy="337196"/>
          </a:xfrm>
          <a:prstGeom prst="rect">
            <a:avLst/>
          </a:prstGeom>
          <a:solidFill>
            <a:srgbClr val="EFE2BF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2" name="Google Shape;1322;p57"/>
          <p:cNvSpPr txBox="1"/>
          <p:nvPr/>
        </p:nvSpPr>
        <p:spPr>
          <a:xfrm>
            <a:off x="2296386" y="3176536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my</a:t>
            </a:r>
            <a:endParaRPr/>
          </a:p>
        </p:txBody>
      </p:sp>
      <p:sp>
        <p:nvSpPr>
          <p:cNvPr id="1323" name="Google Shape;1323;p57"/>
          <p:cNvSpPr txBox="1"/>
          <p:nvPr/>
        </p:nvSpPr>
        <p:spPr>
          <a:xfrm>
            <a:off x="2354478" y="3074334"/>
            <a:ext cx="153288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324" name="Google Shape;1324;p57"/>
          <p:cNvSpPr/>
          <p:nvPr/>
        </p:nvSpPr>
        <p:spPr>
          <a:xfrm>
            <a:off x="2916191" y="3058842"/>
            <a:ext cx="543422" cy="337196"/>
          </a:xfrm>
          <a:prstGeom prst="rect">
            <a:avLst/>
          </a:prstGeom>
          <a:solidFill>
            <a:srgbClr val="EFE2BF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5" name="Google Shape;1325;p57"/>
          <p:cNvSpPr txBox="1"/>
          <p:nvPr/>
        </p:nvSpPr>
        <p:spPr>
          <a:xfrm>
            <a:off x="2969673" y="3176536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dog</a:t>
            </a:r>
            <a:endParaRPr/>
          </a:p>
        </p:txBody>
      </p:sp>
      <p:sp>
        <p:nvSpPr>
          <p:cNvPr id="1326" name="Google Shape;1326;p57"/>
          <p:cNvSpPr txBox="1"/>
          <p:nvPr/>
        </p:nvSpPr>
        <p:spPr>
          <a:xfrm>
            <a:off x="3002364" y="30743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327" name="Google Shape;1327;p57"/>
          <p:cNvSpPr/>
          <p:nvPr/>
        </p:nvSpPr>
        <p:spPr>
          <a:xfrm>
            <a:off x="3603346" y="3058842"/>
            <a:ext cx="543422" cy="337196"/>
          </a:xfrm>
          <a:prstGeom prst="rect">
            <a:avLst/>
          </a:prstGeom>
          <a:solidFill>
            <a:srgbClr val="EFE2BF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8" name="Google Shape;1328;p57"/>
          <p:cNvSpPr txBox="1"/>
          <p:nvPr/>
        </p:nvSpPr>
        <p:spPr>
          <a:xfrm>
            <a:off x="3606027" y="3176536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is</a:t>
            </a:r>
            <a:endParaRPr/>
          </a:p>
        </p:txBody>
      </p:sp>
      <p:sp>
        <p:nvSpPr>
          <p:cNvPr id="1329" name="Google Shape;1329;p57"/>
          <p:cNvSpPr txBox="1"/>
          <p:nvPr/>
        </p:nvSpPr>
        <p:spPr>
          <a:xfrm>
            <a:off x="3689519" y="30743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330" name="Google Shape;1330;p57"/>
          <p:cNvSpPr/>
          <p:nvPr/>
        </p:nvSpPr>
        <p:spPr>
          <a:xfrm>
            <a:off x="4236702" y="3058842"/>
            <a:ext cx="543422" cy="337196"/>
          </a:xfrm>
          <a:prstGeom prst="rect">
            <a:avLst/>
          </a:prstGeom>
          <a:solidFill>
            <a:srgbClr val="EFE2BF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1" name="Google Shape;1331;p57"/>
          <p:cNvSpPr txBox="1"/>
          <p:nvPr/>
        </p:nvSpPr>
        <p:spPr>
          <a:xfrm>
            <a:off x="4302883" y="3176536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cute</a:t>
            </a:r>
            <a:endParaRPr/>
          </a:p>
        </p:txBody>
      </p:sp>
      <p:sp>
        <p:nvSpPr>
          <p:cNvPr id="1332" name="Google Shape;1332;p57"/>
          <p:cNvSpPr txBox="1"/>
          <p:nvPr/>
        </p:nvSpPr>
        <p:spPr>
          <a:xfrm>
            <a:off x="4322875" y="30743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333" name="Google Shape;1333;p57"/>
          <p:cNvSpPr/>
          <p:nvPr/>
        </p:nvSpPr>
        <p:spPr>
          <a:xfrm>
            <a:off x="4892420" y="3058842"/>
            <a:ext cx="543422" cy="337196"/>
          </a:xfrm>
          <a:prstGeom prst="rect">
            <a:avLst/>
          </a:prstGeom>
          <a:solidFill>
            <a:srgbClr val="EFE2BF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4" name="Google Shape;1334;p57"/>
          <p:cNvSpPr txBox="1"/>
          <p:nvPr/>
        </p:nvSpPr>
        <p:spPr>
          <a:xfrm>
            <a:off x="4920501" y="3176536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[SEP]</a:t>
            </a:r>
            <a:endParaRPr/>
          </a:p>
        </p:txBody>
      </p:sp>
      <p:sp>
        <p:nvSpPr>
          <p:cNvPr id="1335" name="Google Shape;1335;p57"/>
          <p:cNvSpPr txBox="1"/>
          <p:nvPr/>
        </p:nvSpPr>
        <p:spPr>
          <a:xfrm>
            <a:off x="4927793" y="30743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336" name="Google Shape;1336;p57"/>
          <p:cNvSpPr/>
          <p:nvPr/>
        </p:nvSpPr>
        <p:spPr>
          <a:xfrm>
            <a:off x="5550174" y="3058842"/>
            <a:ext cx="543422" cy="337196"/>
          </a:xfrm>
          <a:prstGeom prst="rect">
            <a:avLst/>
          </a:prstGeom>
          <a:solidFill>
            <a:srgbClr val="EFE2BF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7" name="Google Shape;1337;p57"/>
          <p:cNvSpPr txBox="1"/>
          <p:nvPr/>
        </p:nvSpPr>
        <p:spPr>
          <a:xfrm>
            <a:off x="5578256" y="3176536"/>
            <a:ext cx="561201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he</a:t>
            </a:r>
            <a:endParaRPr/>
          </a:p>
        </p:txBody>
      </p:sp>
      <p:sp>
        <p:nvSpPr>
          <p:cNvPr id="1338" name="Google Shape;1338;p57"/>
          <p:cNvSpPr txBox="1"/>
          <p:nvPr/>
        </p:nvSpPr>
        <p:spPr>
          <a:xfrm>
            <a:off x="5636347" y="30743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339" name="Google Shape;1339;p57"/>
          <p:cNvSpPr/>
          <p:nvPr/>
        </p:nvSpPr>
        <p:spPr>
          <a:xfrm>
            <a:off x="6193351" y="3058842"/>
            <a:ext cx="543422" cy="337196"/>
          </a:xfrm>
          <a:prstGeom prst="rect">
            <a:avLst/>
          </a:prstGeom>
          <a:solidFill>
            <a:srgbClr val="EFE2BF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0" name="Google Shape;1340;p57"/>
          <p:cNvSpPr txBox="1"/>
          <p:nvPr/>
        </p:nvSpPr>
        <p:spPr>
          <a:xfrm>
            <a:off x="6221433" y="3176536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likes</a:t>
            </a:r>
            <a:endParaRPr/>
          </a:p>
        </p:txBody>
      </p:sp>
      <p:sp>
        <p:nvSpPr>
          <p:cNvPr id="1341" name="Google Shape;1341;p57"/>
          <p:cNvSpPr txBox="1"/>
          <p:nvPr/>
        </p:nvSpPr>
        <p:spPr>
          <a:xfrm>
            <a:off x="6228725" y="3074334"/>
            <a:ext cx="153288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342" name="Google Shape;1342;p57"/>
          <p:cNvSpPr/>
          <p:nvPr/>
        </p:nvSpPr>
        <p:spPr>
          <a:xfrm>
            <a:off x="6837605" y="3058842"/>
            <a:ext cx="543422" cy="337196"/>
          </a:xfrm>
          <a:prstGeom prst="rect">
            <a:avLst/>
          </a:prstGeom>
          <a:solidFill>
            <a:srgbClr val="EFE2BF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3" name="Google Shape;1343;p57"/>
          <p:cNvSpPr txBox="1"/>
          <p:nvPr/>
        </p:nvSpPr>
        <p:spPr>
          <a:xfrm>
            <a:off x="6865687" y="3176536"/>
            <a:ext cx="561201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play</a:t>
            </a:r>
            <a:endParaRPr/>
          </a:p>
        </p:txBody>
      </p:sp>
      <p:sp>
        <p:nvSpPr>
          <p:cNvPr id="1344" name="Google Shape;1344;p57"/>
          <p:cNvSpPr txBox="1"/>
          <p:nvPr/>
        </p:nvSpPr>
        <p:spPr>
          <a:xfrm>
            <a:off x="6872978" y="30743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345" name="Google Shape;1345;p57"/>
          <p:cNvSpPr/>
          <p:nvPr/>
        </p:nvSpPr>
        <p:spPr>
          <a:xfrm>
            <a:off x="7493323" y="3058842"/>
            <a:ext cx="543422" cy="337196"/>
          </a:xfrm>
          <a:prstGeom prst="rect">
            <a:avLst/>
          </a:prstGeom>
          <a:solidFill>
            <a:srgbClr val="EFE2BF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6" name="Google Shape;1346;p57"/>
          <p:cNvSpPr txBox="1"/>
          <p:nvPr/>
        </p:nvSpPr>
        <p:spPr>
          <a:xfrm>
            <a:off x="7521404" y="3176536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##ing</a:t>
            </a:r>
            <a:endParaRPr/>
          </a:p>
        </p:txBody>
      </p:sp>
      <p:sp>
        <p:nvSpPr>
          <p:cNvPr id="1347" name="Google Shape;1347;p57"/>
          <p:cNvSpPr txBox="1"/>
          <p:nvPr/>
        </p:nvSpPr>
        <p:spPr>
          <a:xfrm>
            <a:off x="7528696" y="30743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348" name="Google Shape;1348;p57"/>
          <p:cNvSpPr/>
          <p:nvPr/>
        </p:nvSpPr>
        <p:spPr>
          <a:xfrm>
            <a:off x="8139542" y="3058842"/>
            <a:ext cx="543422" cy="337196"/>
          </a:xfrm>
          <a:prstGeom prst="rect">
            <a:avLst/>
          </a:prstGeom>
          <a:solidFill>
            <a:srgbClr val="EFE2BF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9" name="Google Shape;1349;p57"/>
          <p:cNvSpPr txBox="1"/>
          <p:nvPr/>
        </p:nvSpPr>
        <p:spPr>
          <a:xfrm>
            <a:off x="8167623" y="3176536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[SEP]</a:t>
            </a:r>
            <a:endParaRPr/>
          </a:p>
        </p:txBody>
      </p:sp>
      <p:sp>
        <p:nvSpPr>
          <p:cNvPr id="1350" name="Google Shape;1350;p57"/>
          <p:cNvSpPr txBox="1"/>
          <p:nvPr/>
        </p:nvSpPr>
        <p:spPr>
          <a:xfrm>
            <a:off x="8174915" y="30743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351" name="Google Shape;1351;p57"/>
          <p:cNvSpPr txBox="1"/>
          <p:nvPr/>
        </p:nvSpPr>
        <p:spPr>
          <a:xfrm>
            <a:off x="5054879" y="3331421"/>
            <a:ext cx="269397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352" name="Google Shape;1352;p57"/>
          <p:cNvSpPr txBox="1"/>
          <p:nvPr/>
        </p:nvSpPr>
        <p:spPr>
          <a:xfrm>
            <a:off x="1778354" y="3958192"/>
            <a:ext cx="269397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353" name="Google Shape;1353;p57"/>
          <p:cNvSpPr txBox="1"/>
          <p:nvPr/>
        </p:nvSpPr>
        <p:spPr>
          <a:xfrm>
            <a:off x="5054879" y="3328966"/>
            <a:ext cx="269397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354" name="Google Shape;1354;p57"/>
          <p:cNvSpPr txBox="1"/>
          <p:nvPr/>
        </p:nvSpPr>
        <p:spPr>
          <a:xfrm>
            <a:off x="2429813" y="3958192"/>
            <a:ext cx="269396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355" name="Google Shape;1355;p57"/>
          <p:cNvSpPr txBox="1"/>
          <p:nvPr/>
        </p:nvSpPr>
        <p:spPr>
          <a:xfrm>
            <a:off x="5054879" y="3326511"/>
            <a:ext cx="269397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356" name="Google Shape;1356;p57"/>
          <p:cNvSpPr txBox="1"/>
          <p:nvPr/>
        </p:nvSpPr>
        <p:spPr>
          <a:xfrm>
            <a:off x="3087910" y="3958192"/>
            <a:ext cx="269396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357" name="Google Shape;1357;p57"/>
          <p:cNvSpPr txBox="1"/>
          <p:nvPr/>
        </p:nvSpPr>
        <p:spPr>
          <a:xfrm>
            <a:off x="5054879" y="3330695"/>
            <a:ext cx="269397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358" name="Google Shape;1358;p57"/>
          <p:cNvSpPr txBox="1"/>
          <p:nvPr/>
        </p:nvSpPr>
        <p:spPr>
          <a:xfrm>
            <a:off x="3736049" y="3958192"/>
            <a:ext cx="269396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359" name="Google Shape;1359;p57"/>
          <p:cNvSpPr txBox="1"/>
          <p:nvPr/>
        </p:nvSpPr>
        <p:spPr>
          <a:xfrm>
            <a:off x="5054879" y="3328240"/>
            <a:ext cx="269397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360" name="Google Shape;1360;p57"/>
          <p:cNvSpPr txBox="1"/>
          <p:nvPr/>
        </p:nvSpPr>
        <p:spPr>
          <a:xfrm>
            <a:off x="4388361" y="3958192"/>
            <a:ext cx="269396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361" name="Google Shape;1361;p57"/>
          <p:cNvSpPr txBox="1"/>
          <p:nvPr/>
        </p:nvSpPr>
        <p:spPr>
          <a:xfrm>
            <a:off x="5054879" y="3325785"/>
            <a:ext cx="269397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362" name="Google Shape;1362;p57"/>
          <p:cNvSpPr txBox="1"/>
          <p:nvPr/>
        </p:nvSpPr>
        <p:spPr>
          <a:xfrm>
            <a:off x="5039329" y="3958192"/>
            <a:ext cx="269397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363" name="Google Shape;1363;p57"/>
          <p:cNvSpPr txBox="1"/>
          <p:nvPr/>
        </p:nvSpPr>
        <p:spPr>
          <a:xfrm>
            <a:off x="5054879" y="3329969"/>
            <a:ext cx="269397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364" name="Google Shape;1364;p57"/>
          <p:cNvSpPr txBox="1"/>
          <p:nvPr/>
        </p:nvSpPr>
        <p:spPr>
          <a:xfrm>
            <a:off x="5694107" y="3958192"/>
            <a:ext cx="269396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365" name="Google Shape;1365;p57"/>
          <p:cNvSpPr txBox="1"/>
          <p:nvPr/>
        </p:nvSpPr>
        <p:spPr>
          <a:xfrm>
            <a:off x="5054879" y="3334153"/>
            <a:ext cx="269397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366" name="Google Shape;1366;p57"/>
          <p:cNvSpPr txBox="1"/>
          <p:nvPr/>
        </p:nvSpPr>
        <p:spPr>
          <a:xfrm>
            <a:off x="6352204" y="3958192"/>
            <a:ext cx="269396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367" name="Google Shape;1367;p57"/>
          <p:cNvSpPr txBox="1"/>
          <p:nvPr/>
        </p:nvSpPr>
        <p:spPr>
          <a:xfrm>
            <a:off x="5054879" y="3328379"/>
            <a:ext cx="269397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368" name="Google Shape;1368;p57"/>
          <p:cNvSpPr txBox="1"/>
          <p:nvPr/>
        </p:nvSpPr>
        <p:spPr>
          <a:xfrm>
            <a:off x="7003662" y="3958192"/>
            <a:ext cx="269397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369" name="Google Shape;1369;p57"/>
          <p:cNvSpPr txBox="1"/>
          <p:nvPr/>
        </p:nvSpPr>
        <p:spPr>
          <a:xfrm>
            <a:off x="5054879" y="3332563"/>
            <a:ext cx="269397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370" name="Google Shape;1370;p57"/>
          <p:cNvSpPr txBox="1"/>
          <p:nvPr/>
        </p:nvSpPr>
        <p:spPr>
          <a:xfrm>
            <a:off x="7661759" y="3958192"/>
            <a:ext cx="269397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371" name="Google Shape;1371;p57"/>
          <p:cNvSpPr txBox="1"/>
          <p:nvPr/>
        </p:nvSpPr>
        <p:spPr>
          <a:xfrm>
            <a:off x="5054879" y="3326789"/>
            <a:ext cx="269397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372" name="Google Shape;1372;p57"/>
          <p:cNvSpPr txBox="1"/>
          <p:nvPr/>
        </p:nvSpPr>
        <p:spPr>
          <a:xfrm>
            <a:off x="8313217" y="3958192"/>
            <a:ext cx="269397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373" name="Google Shape;1373;p57"/>
          <p:cNvSpPr/>
          <p:nvPr/>
        </p:nvSpPr>
        <p:spPr>
          <a:xfrm>
            <a:off x="1627142" y="3678884"/>
            <a:ext cx="543422" cy="337196"/>
          </a:xfrm>
          <a:prstGeom prst="rect">
            <a:avLst/>
          </a:prstGeom>
          <a:solidFill>
            <a:srgbClr val="EEEF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4" name="Google Shape;1374;p57"/>
          <p:cNvSpPr txBox="1"/>
          <p:nvPr/>
        </p:nvSpPr>
        <p:spPr>
          <a:xfrm>
            <a:off x="1655224" y="3796579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endParaRPr/>
          </a:p>
        </p:txBody>
      </p:sp>
      <p:sp>
        <p:nvSpPr>
          <p:cNvPr id="1375" name="Google Shape;1375;p57"/>
          <p:cNvSpPr txBox="1"/>
          <p:nvPr/>
        </p:nvSpPr>
        <p:spPr>
          <a:xfrm>
            <a:off x="1751416" y="3694376"/>
            <a:ext cx="153288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376" name="Google Shape;1376;p57"/>
          <p:cNvSpPr/>
          <p:nvPr/>
        </p:nvSpPr>
        <p:spPr>
          <a:xfrm>
            <a:off x="2278601" y="3678884"/>
            <a:ext cx="543422" cy="337196"/>
          </a:xfrm>
          <a:prstGeom prst="rect">
            <a:avLst/>
          </a:prstGeom>
          <a:solidFill>
            <a:srgbClr val="EEEF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7" name="Google Shape;1377;p57"/>
          <p:cNvSpPr txBox="1"/>
          <p:nvPr/>
        </p:nvSpPr>
        <p:spPr>
          <a:xfrm>
            <a:off x="2306682" y="3796579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endParaRPr/>
          </a:p>
        </p:txBody>
      </p:sp>
      <p:sp>
        <p:nvSpPr>
          <p:cNvPr id="1378" name="Google Shape;1378;p57"/>
          <p:cNvSpPr txBox="1"/>
          <p:nvPr/>
        </p:nvSpPr>
        <p:spPr>
          <a:xfrm>
            <a:off x="2402874" y="3694376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379" name="Google Shape;1379;p57"/>
          <p:cNvSpPr/>
          <p:nvPr/>
        </p:nvSpPr>
        <p:spPr>
          <a:xfrm>
            <a:off x="2936698" y="3678884"/>
            <a:ext cx="543422" cy="337196"/>
          </a:xfrm>
          <a:prstGeom prst="rect">
            <a:avLst/>
          </a:prstGeom>
          <a:solidFill>
            <a:srgbClr val="EEEF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0" name="Google Shape;1380;p57"/>
          <p:cNvSpPr txBox="1"/>
          <p:nvPr/>
        </p:nvSpPr>
        <p:spPr>
          <a:xfrm>
            <a:off x="2964779" y="3796579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endParaRPr/>
          </a:p>
        </p:txBody>
      </p:sp>
      <p:sp>
        <p:nvSpPr>
          <p:cNvPr id="1381" name="Google Shape;1381;p57"/>
          <p:cNvSpPr txBox="1"/>
          <p:nvPr/>
        </p:nvSpPr>
        <p:spPr>
          <a:xfrm>
            <a:off x="3060971" y="3694376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382" name="Google Shape;1382;p57"/>
          <p:cNvSpPr/>
          <p:nvPr/>
        </p:nvSpPr>
        <p:spPr>
          <a:xfrm>
            <a:off x="3600718" y="3678884"/>
            <a:ext cx="543422" cy="337196"/>
          </a:xfrm>
          <a:prstGeom prst="rect">
            <a:avLst/>
          </a:prstGeom>
          <a:solidFill>
            <a:srgbClr val="EEEF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3" name="Google Shape;1383;p57"/>
          <p:cNvSpPr txBox="1"/>
          <p:nvPr/>
        </p:nvSpPr>
        <p:spPr>
          <a:xfrm>
            <a:off x="3628800" y="3796579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endParaRPr/>
          </a:p>
        </p:txBody>
      </p:sp>
      <p:sp>
        <p:nvSpPr>
          <p:cNvPr id="1384" name="Google Shape;1384;p57"/>
          <p:cNvSpPr txBox="1"/>
          <p:nvPr/>
        </p:nvSpPr>
        <p:spPr>
          <a:xfrm>
            <a:off x="3724992" y="3694376"/>
            <a:ext cx="153288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385" name="Google Shape;1385;p57"/>
          <p:cNvSpPr/>
          <p:nvPr/>
        </p:nvSpPr>
        <p:spPr>
          <a:xfrm>
            <a:off x="4237149" y="3678884"/>
            <a:ext cx="543422" cy="337196"/>
          </a:xfrm>
          <a:prstGeom prst="rect">
            <a:avLst/>
          </a:prstGeom>
          <a:solidFill>
            <a:srgbClr val="EEEF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6" name="Google Shape;1386;p57"/>
          <p:cNvSpPr txBox="1"/>
          <p:nvPr/>
        </p:nvSpPr>
        <p:spPr>
          <a:xfrm>
            <a:off x="4265230" y="3796579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endParaRPr/>
          </a:p>
        </p:txBody>
      </p:sp>
      <p:sp>
        <p:nvSpPr>
          <p:cNvPr id="1387" name="Google Shape;1387;p57"/>
          <p:cNvSpPr txBox="1"/>
          <p:nvPr/>
        </p:nvSpPr>
        <p:spPr>
          <a:xfrm>
            <a:off x="4361422" y="3694376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388" name="Google Shape;1388;p57"/>
          <p:cNvSpPr/>
          <p:nvPr/>
        </p:nvSpPr>
        <p:spPr>
          <a:xfrm>
            <a:off x="4892664" y="3678884"/>
            <a:ext cx="543422" cy="337196"/>
          </a:xfrm>
          <a:prstGeom prst="rect">
            <a:avLst/>
          </a:prstGeom>
          <a:solidFill>
            <a:srgbClr val="EEEF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9" name="Google Shape;1389;p57"/>
          <p:cNvSpPr txBox="1"/>
          <p:nvPr/>
        </p:nvSpPr>
        <p:spPr>
          <a:xfrm>
            <a:off x="4920745" y="3796579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endParaRPr/>
          </a:p>
        </p:txBody>
      </p:sp>
      <p:sp>
        <p:nvSpPr>
          <p:cNvPr id="1390" name="Google Shape;1390;p57"/>
          <p:cNvSpPr txBox="1"/>
          <p:nvPr/>
        </p:nvSpPr>
        <p:spPr>
          <a:xfrm>
            <a:off x="5016937" y="3694376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391" name="Google Shape;1391;p57"/>
          <p:cNvSpPr/>
          <p:nvPr/>
        </p:nvSpPr>
        <p:spPr>
          <a:xfrm>
            <a:off x="5543601" y="3687253"/>
            <a:ext cx="543423" cy="337196"/>
          </a:xfrm>
          <a:prstGeom prst="rect">
            <a:avLst/>
          </a:prstGeom>
          <a:solidFill>
            <a:srgbClr val="EEEF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2" name="Google Shape;1392;p57"/>
          <p:cNvSpPr txBox="1"/>
          <p:nvPr/>
        </p:nvSpPr>
        <p:spPr>
          <a:xfrm>
            <a:off x="5571683" y="3804947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/>
          </a:p>
        </p:txBody>
      </p:sp>
      <p:sp>
        <p:nvSpPr>
          <p:cNvPr id="1393" name="Google Shape;1393;p57"/>
          <p:cNvSpPr txBox="1"/>
          <p:nvPr/>
        </p:nvSpPr>
        <p:spPr>
          <a:xfrm>
            <a:off x="5667875" y="3702745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394" name="Google Shape;1394;p57"/>
          <p:cNvSpPr/>
          <p:nvPr/>
        </p:nvSpPr>
        <p:spPr>
          <a:xfrm>
            <a:off x="6200992" y="3687253"/>
            <a:ext cx="543422" cy="337196"/>
          </a:xfrm>
          <a:prstGeom prst="rect">
            <a:avLst/>
          </a:prstGeom>
          <a:solidFill>
            <a:srgbClr val="EEEF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5" name="Google Shape;1395;p57"/>
          <p:cNvSpPr txBox="1"/>
          <p:nvPr/>
        </p:nvSpPr>
        <p:spPr>
          <a:xfrm>
            <a:off x="6229073" y="3804947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/>
          </a:p>
        </p:txBody>
      </p:sp>
      <p:sp>
        <p:nvSpPr>
          <p:cNvPr id="1396" name="Google Shape;1396;p57"/>
          <p:cNvSpPr txBox="1"/>
          <p:nvPr/>
        </p:nvSpPr>
        <p:spPr>
          <a:xfrm>
            <a:off x="6325265" y="3702745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397" name="Google Shape;1397;p57"/>
          <p:cNvSpPr/>
          <p:nvPr/>
        </p:nvSpPr>
        <p:spPr>
          <a:xfrm>
            <a:off x="6852449" y="3678884"/>
            <a:ext cx="543423" cy="337196"/>
          </a:xfrm>
          <a:prstGeom prst="rect">
            <a:avLst/>
          </a:prstGeom>
          <a:solidFill>
            <a:srgbClr val="EEEF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8" name="Google Shape;1398;p57"/>
          <p:cNvSpPr txBox="1"/>
          <p:nvPr/>
        </p:nvSpPr>
        <p:spPr>
          <a:xfrm>
            <a:off x="6880531" y="3796579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/>
          </a:p>
        </p:txBody>
      </p:sp>
      <p:sp>
        <p:nvSpPr>
          <p:cNvPr id="1399" name="Google Shape;1399;p57"/>
          <p:cNvSpPr txBox="1"/>
          <p:nvPr/>
        </p:nvSpPr>
        <p:spPr>
          <a:xfrm>
            <a:off x="6976723" y="3694376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400" name="Google Shape;1400;p57"/>
          <p:cNvSpPr/>
          <p:nvPr/>
        </p:nvSpPr>
        <p:spPr>
          <a:xfrm>
            <a:off x="7516094" y="3687253"/>
            <a:ext cx="543422" cy="337196"/>
          </a:xfrm>
          <a:prstGeom prst="rect">
            <a:avLst/>
          </a:prstGeom>
          <a:solidFill>
            <a:srgbClr val="EEEF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1" name="Google Shape;1401;p57"/>
          <p:cNvSpPr txBox="1"/>
          <p:nvPr/>
        </p:nvSpPr>
        <p:spPr>
          <a:xfrm>
            <a:off x="7544176" y="3804947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/>
          </a:p>
        </p:txBody>
      </p:sp>
      <p:sp>
        <p:nvSpPr>
          <p:cNvPr id="1402" name="Google Shape;1402;p57"/>
          <p:cNvSpPr txBox="1"/>
          <p:nvPr/>
        </p:nvSpPr>
        <p:spPr>
          <a:xfrm>
            <a:off x="7640368" y="3702745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403" name="Google Shape;1403;p57"/>
          <p:cNvSpPr/>
          <p:nvPr/>
        </p:nvSpPr>
        <p:spPr>
          <a:xfrm>
            <a:off x="8161515" y="3678884"/>
            <a:ext cx="543422" cy="337196"/>
          </a:xfrm>
          <a:prstGeom prst="rect">
            <a:avLst/>
          </a:prstGeom>
          <a:solidFill>
            <a:srgbClr val="EEEF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4" name="Google Shape;1404;p57"/>
          <p:cNvSpPr txBox="1"/>
          <p:nvPr/>
        </p:nvSpPr>
        <p:spPr>
          <a:xfrm>
            <a:off x="8189597" y="3796579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/>
          </a:p>
        </p:txBody>
      </p:sp>
      <p:sp>
        <p:nvSpPr>
          <p:cNvPr id="1405" name="Google Shape;1405;p57"/>
          <p:cNvSpPr txBox="1"/>
          <p:nvPr/>
        </p:nvSpPr>
        <p:spPr>
          <a:xfrm>
            <a:off x="8285789" y="3694376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406" name="Google Shape;1406;p57"/>
          <p:cNvSpPr/>
          <p:nvPr/>
        </p:nvSpPr>
        <p:spPr>
          <a:xfrm>
            <a:off x="1616436" y="4303042"/>
            <a:ext cx="543422" cy="337196"/>
          </a:xfrm>
          <a:prstGeom prst="rect">
            <a:avLst/>
          </a:prstGeom>
          <a:solidFill>
            <a:srgbClr val="D8D8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7" name="Google Shape;1407;p57"/>
          <p:cNvSpPr txBox="1"/>
          <p:nvPr/>
        </p:nvSpPr>
        <p:spPr>
          <a:xfrm>
            <a:off x="1644517" y="4420737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/>
          </a:p>
        </p:txBody>
      </p:sp>
      <p:sp>
        <p:nvSpPr>
          <p:cNvPr id="1408" name="Google Shape;1408;p57"/>
          <p:cNvSpPr txBox="1"/>
          <p:nvPr/>
        </p:nvSpPr>
        <p:spPr>
          <a:xfrm>
            <a:off x="1740709" y="43185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409" name="Google Shape;1409;p57"/>
          <p:cNvSpPr/>
          <p:nvPr/>
        </p:nvSpPr>
        <p:spPr>
          <a:xfrm>
            <a:off x="2278601" y="4303042"/>
            <a:ext cx="543422" cy="337196"/>
          </a:xfrm>
          <a:prstGeom prst="rect">
            <a:avLst/>
          </a:prstGeom>
          <a:solidFill>
            <a:srgbClr val="D8D8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0" name="Google Shape;1410;p57"/>
          <p:cNvSpPr txBox="1"/>
          <p:nvPr/>
        </p:nvSpPr>
        <p:spPr>
          <a:xfrm>
            <a:off x="2306682" y="4420737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/>
          </a:p>
        </p:txBody>
      </p:sp>
      <p:sp>
        <p:nvSpPr>
          <p:cNvPr id="1411" name="Google Shape;1411;p57"/>
          <p:cNvSpPr txBox="1"/>
          <p:nvPr/>
        </p:nvSpPr>
        <p:spPr>
          <a:xfrm>
            <a:off x="2402874" y="43185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412" name="Google Shape;1412;p57"/>
          <p:cNvSpPr/>
          <p:nvPr/>
        </p:nvSpPr>
        <p:spPr>
          <a:xfrm>
            <a:off x="2936698" y="4303042"/>
            <a:ext cx="543422" cy="337196"/>
          </a:xfrm>
          <a:prstGeom prst="rect">
            <a:avLst/>
          </a:prstGeom>
          <a:solidFill>
            <a:srgbClr val="D8D8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3" name="Google Shape;1413;p57"/>
          <p:cNvSpPr txBox="1"/>
          <p:nvPr/>
        </p:nvSpPr>
        <p:spPr>
          <a:xfrm>
            <a:off x="2964779" y="4420737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/>
          </a:p>
        </p:txBody>
      </p:sp>
      <p:sp>
        <p:nvSpPr>
          <p:cNvPr id="1414" name="Google Shape;1414;p57"/>
          <p:cNvSpPr txBox="1"/>
          <p:nvPr/>
        </p:nvSpPr>
        <p:spPr>
          <a:xfrm>
            <a:off x="3060971" y="43185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415" name="Google Shape;1415;p57"/>
          <p:cNvSpPr/>
          <p:nvPr/>
        </p:nvSpPr>
        <p:spPr>
          <a:xfrm>
            <a:off x="3589147" y="4303042"/>
            <a:ext cx="543422" cy="337196"/>
          </a:xfrm>
          <a:prstGeom prst="rect">
            <a:avLst/>
          </a:prstGeom>
          <a:solidFill>
            <a:srgbClr val="D8D8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6" name="Google Shape;1416;p57"/>
          <p:cNvSpPr txBox="1"/>
          <p:nvPr/>
        </p:nvSpPr>
        <p:spPr>
          <a:xfrm>
            <a:off x="3617228" y="4420737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/>
          </a:p>
        </p:txBody>
      </p:sp>
      <p:sp>
        <p:nvSpPr>
          <p:cNvPr id="1417" name="Google Shape;1417;p57"/>
          <p:cNvSpPr txBox="1"/>
          <p:nvPr/>
        </p:nvSpPr>
        <p:spPr>
          <a:xfrm>
            <a:off x="3713420" y="43185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418" name="Google Shape;1418;p57"/>
          <p:cNvSpPr/>
          <p:nvPr/>
        </p:nvSpPr>
        <p:spPr>
          <a:xfrm>
            <a:off x="4241604" y="4303042"/>
            <a:ext cx="543422" cy="337196"/>
          </a:xfrm>
          <a:prstGeom prst="rect">
            <a:avLst/>
          </a:prstGeom>
          <a:solidFill>
            <a:srgbClr val="D8D8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9" name="Google Shape;1419;p57"/>
          <p:cNvSpPr txBox="1"/>
          <p:nvPr/>
        </p:nvSpPr>
        <p:spPr>
          <a:xfrm>
            <a:off x="4269685" y="4420737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/>
          </a:p>
        </p:txBody>
      </p:sp>
      <p:sp>
        <p:nvSpPr>
          <p:cNvPr id="1420" name="Google Shape;1420;p57"/>
          <p:cNvSpPr txBox="1"/>
          <p:nvPr/>
        </p:nvSpPr>
        <p:spPr>
          <a:xfrm>
            <a:off x="4365877" y="43185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421" name="Google Shape;1421;p57"/>
          <p:cNvSpPr/>
          <p:nvPr/>
        </p:nvSpPr>
        <p:spPr>
          <a:xfrm>
            <a:off x="4892664" y="4304006"/>
            <a:ext cx="543422" cy="337196"/>
          </a:xfrm>
          <a:prstGeom prst="rect">
            <a:avLst/>
          </a:prstGeom>
          <a:solidFill>
            <a:srgbClr val="D8D8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2" name="Google Shape;1422;p57"/>
          <p:cNvSpPr txBox="1"/>
          <p:nvPr/>
        </p:nvSpPr>
        <p:spPr>
          <a:xfrm>
            <a:off x="4920745" y="4421701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/>
          </a:p>
        </p:txBody>
      </p:sp>
      <p:sp>
        <p:nvSpPr>
          <p:cNvPr id="1423" name="Google Shape;1423;p57"/>
          <p:cNvSpPr txBox="1"/>
          <p:nvPr/>
        </p:nvSpPr>
        <p:spPr>
          <a:xfrm>
            <a:off x="5016937" y="4319499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424" name="Google Shape;1424;p57"/>
          <p:cNvSpPr/>
          <p:nvPr/>
        </p:nvSpPr>
        <p:spPr>
          <a:xfrm>
            <a:off x="5543601" y="4303042"/>
            <a:ext cx="543423" cy="337196"/>
          </a:xfrm>
          <a:prstGeom prst="rect">
            <a:avLst/>
          </a:prstGeom>
          <a:solidFill>
            <a:srgbClr val="D8D8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5" name="Google Shape;1425;p57"/>
          <p:cNvSpPr txBox="1"/>
          <p:nvPr/>
        </p:nvSpPr>
        <p:spPr>
          <a:xfrm>
            <a:off x="5571683" y="4420737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endParaRPr/>
          </a:p>
        </p:txBody>
      </p:sp>
      <p:sp>
        <p:nvSpPr>
          <p:cNvPr id="1426" name="Google Shape;1426;p57"/>
          <p:cNvSpPr txBox="1"/>
          <p:nvPr/>
        </p:nvSpPr>
        <p:spPr>
          <a:xfrm>
            <a:off x="5667875" y="43185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427" name="Google Shape;1427;p57"/>
          <p:cNvSpPr/>
          <p:nvPr/>
        </p:nvSpPr>
        <p:spPr>
          <a:xfrm>
            <a:off x="6193351" y="4306822"/>
            <a:ext cx="543422" cy="337195"/>
          </a:xfrm>
          <a:prstGeom prst="rect">
            <a:avLst/>
          </a:prstGeom>
          <a:solidFill>
            <a:srgbClr val="D8D8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8" name="Google Shape;1428;p57"/>
          <p:cNvSpPr txBox="1"/>
          <p:nvPr/>
        </p:nvSpPr>
        <p:spPr>
          <a:xfrm>
            <a:off x="6221433" y="4424516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endParaRPr/>
          </a:p>
        </p:txBody>
      </p:sp>
      <p:sp>
        <p:nvSpPr>
          <p:cNvPr id="1429" name="Google Shape;1429;p57"/>
          <p:cNvSpPr txBox="1"/>
          <p:nvPr/>
        </p:nvSpPr>
        <p:spPr>
          <a:xfrm>
            <a:off x="6317625" y="4322314"/>
            <a:ext cx="153288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430" name="Google Shape;1430;p57"/>
          <p:cNvSpPr/>
          <p:nvPr/>
        </p:nvSpPr>
        <p:spPr>
          <a:xfrm>
            <a:off x="6858176" y="4303042"/>
            <a:ext cx="543422" cy="337196"/>
          </a:xfrm>
          <a:prstGeom prst="rect">
            <a:avLst/>
          </a:prstGeom>
          <a:solidFill>
            <a:srgbClr val="D8D8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1" name="Google Shape;1431;p57"/>
          <p:cNvSpPr txBox="1"/>
          <p:nvPr/>
        </p:nvSpPr>
        <p:spPr>
          <a:xfrm>
            <a:off x="6886257" y="4420737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  <a:endParaRPr/>
          </a:p>
        </p:txBody>
      </p:sp>
      <p:sp>
        <p:nvSpPr>
          <p:cNvPr id="1432" name="Google Shape;1432;p57"/>
          <p:cNvSpPr txBox="1"/>
          <p:nvPr/>
        </p:nvSpPr>
        <p:spPr>
          <a:xfrm>
            <a:off x="6982449" y="43185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433" name="Google Shape;1433;p57"/>
          <p:cNvSpPr/>
          <p:nvPr/>
        </p:nvSpPr>
        <p:spPr>
          <a:xfrm>
            <a:off x="7507398" y="4303042"/>
            <a:ext cx="543422" cy="337196"/>
          </a:xfrm>
          <a:prstGeom prst="rect">
            <a:avLst/>
          </a:prstGeom>
          <a:solidFill>
            <a:srgbClr val="D8D8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4" name="Google Shape;1434;p57"/>
          <p:cNvSpPr txBox="1"/>
          <p:nvPr/>
        </p:nvSpPr>
        <p:spPr>
          <a:xfrm>
            <a:off x="7535479" y="4420737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  <a:endParaRPr/>
          </a:p>
        </p:txBody>
      </p:sp>
      <p:sp>
        <p:nvSpPr>
          <p:cNvPr id="1435" name="Google Shape;1435;p57"/>
          <p:cNvSpPr txBox="1"/>
          <p:nvPr/>
        </p:nvSpPr>
        <p:spPr>
          <a:xfrm>
            <a:off x="7631671" y="43185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436" name="Google Shape;1436;p57"/>
          <p:cNvSpPr/>
          <p:nvPr/>
        </p:nvSpPr>
        <p:spPr>
          <a:xfrm>
            <a:off x="8162314" y="4303042"/>
            <a:ext cx="543423" cy="337196"/>
          </a:xfrm>
          <a:prstGeom prst="rect">
            <a:avLst/>
          </a:prstGeom>
          <a:solidFill>
            <a:srgbClr val="D8D8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7" name="Google Shape;1437;p57"/>
          <p:cNvSpPr txBox="1"/>
          <p:nvPr/>
        </p:nvSpPr>
        <p:spPr>
          <a:xfrm>
            <a:off x="8190396" y="4420737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  <a:endParaRPr/>
          </a:p>
        </p:txBody>
      </p:sp>
      <p:sp>
        <p:nvSpPr>
          <p:cNvPr id="1438" name="Google Shape;1438;p57"/>
          <p:cNvSpPr txBox="1"/>
          <p:nvPr/>
        </p:nvSpPr>
        <p:spPr>
          <a:xfrm>
            <a:off x="8286587" y="43185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439" name="Google Shape;1439;p57"/>
          <p:cNvSpPr txBox="1"/>
          <p:nvPr/>
        </p:nvSpPr>
        <p:spPr>
          <a:xfrm>
            <a:off x="4672545" y="1243831"/>
            <a:ext cx="4761645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Подслова</a:t>
            </a:r>
            <a:endParaRPr/>
          </a:p>
        </p:txBody>
      </p:sp>
      <p:cxnSp>
        <p:nvCxnSpPr>
          <p:cNvPr id="1440" name="Google Shape;1440;p57"/>
          <p:cNvCxnSpPr/>
          <p:nvPr/>
        </p:nvCxnSpPr>
        <p:spPr>
          <a:xfrm flipH="1">
            <a:off x="2608509" y="1619219"/>
            <a:ext cx="2680594" cy="769760"/>
          </a:xfrm>
          <a:prstGeom prst="straightConnector1">
            <a:avLst/>
          </a:prstGeom>
          <a:noFill/>
          <a:ln cap="flat" cmpd="sng" w="25400">
            <a:solidFill>
              <a:srgbClr val="2557A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41" name="Google Shape;1441;p57"/>
          <p:cNvCxnSpPr/>
          <p:nvPr/>
        </p:nvCxnSpPr>
        <p:spPr>
          <a:xfrm flipH="1">
            <a:off x="4504873" y="1618251"/>
            <a:ext cx="793942" cy="795899"/>
          </a:xfrm>
          <a:prstGeom prst="straightConnector1">
            <a:avLst/>
          </a:prstGeom>
          <a:noFill/>
          <a:ln cap="flat" cmpd="sng" w="25400">
            <a:solidFill>
              <a:srgbClr val="2557A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42" name="Google Shape;1442;p57"/>
          <p:cNvCxnSpPr/>
          <p:nvPr/>
        </p:nvCxnSpPr>
        <p:spPr>
          <a:xfrm>
            <a:off x="5295578" y="1615759"/>
            <a:ext cx="515531" cy="814406"/>
          </a:xfrm>
          <a:prstGeom prst="straightConnector1">
            <a:avLst/>
          </a:prstGeom>
          <a:noFill/>
          <a:ln cap="flat" cmpd="sng" w="25400">
            <a:solidFill>
              <a:srgbClr val="2557A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43" name="Google Shape;1443;p57"/>
          <p:cNvCxnSpPr/>
          <p:nvPr/>
        </p:nvCxnSpPr>
        <p:spPr>
          <a:xfrm flipH="1">
            <a:off x="3284536" y="1621880"/>
            <a:ext cx="2021210" cy="758273"/>
          </a:xfrm>
          <a:prstGeom prst="straightConnector1">
            <a:avLst/>
          </a:prstGeom>
          <a:noFill/>
          <a:ln cap="flat" cmpd="sng" w="25400">
            <a:solidFill>
              <a:srgbClr val="2557A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44" name="Google Shape;1444;p57"/>
          <p:cNvCxnSpPr/>
          <p:nvPr/>
        </p:nvCxnSpPr>
        <p:spPr>
          <a:xfrm flipH="1">
            <a:off x="3866055" y="1621105"/>
            <a:ext cx="1435779" cy="772729"/>
          </a:xfrm>
          <a:prstGeom prst="straightConnector1">
            <a:avLst/>
          </a:prstGeom>
          <a:noFill/>
          <a:ln cap="flat" cmpd="sng" w="25400">
            <a:solidFill>
              <a:srgbClr val="2557A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45" name="Google Shape;1445;p57"/>
          <p:cNvCxnSpPr/>
          <p:nvPr/>
        </p:nvCxnSpPr>
        <p:spPr>
          <a:xfrm>
            <a:off x="5304131" y="1629598"/>
            <a:ext cx="1124134" cy="781920"/>
          </a:xfrm>
          <a:prstGeom prst="straightConnector1">
            <a:avLst/>
          </a:prstGeom>
          <a:noFill/>
          <a:ln cap="flat" cmpd="sng" w="25400">
            <a:solidFill>
              <a:srgbClr val="2557A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46" name="Google Shape;1446;p57"/>
          <p:cNvCxnSpPr/>
          <p:nvPr/>
        </p:nvCxnSpPr>
        <p:spPr>
          <a:xfrm>
            <a:off x="5297105" y="1624392"/>
            <a:ext cx="1758515" cy="768818"/>
          </a:xfrm>
          <a:prstGeom prst="straightConnector1">
            <a:avLst/>
          </a:prstGeom>
          <a:noFill/>
          <a:ln cap="flat" cmpd="sng" w="25400">
            <a:solidFill>
              <a:srgbClr val="2557A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47" name="Google Shape;1447;p57"/>
          <p:cNvCxnSpPr/>
          <p:nvPr/>
        </p:nvCxnSpPr>
        <p:spPr>
          <a:xfrm>
            <a:off x="5290600" y="1619144"/>
            <a:ext cx="2414925" cy="796021"/>
          </a:xfrm>
          <a:prstGeom prst="straightConnector1">
            <a:avLst/>
          </a:prstGeom>
          <a:noFill/>
          <a:ln cap="flat" cmpd="sng" w="25400">
            <a:solidFill>
              <a:srgbClr val="2557A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48" name="Google Shape;1448;p57"/>
          <p:cNvSpPr txBox="1"/>
          <p:nvPr/>
        </p:nvSpPr>
        <p:spPr>
          <a:xfrm>
            <a:off x="621938" y="2520346"/>
            <a:ext cx="955820" cy="3258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Вход</a:t>
            </a:r>
            <a:endParaRPr b="0" i="0" sz="18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9" name="Google Shape;1449;p57"/>
          <p:cNvSpPr txBox="1"/>
          <p:nvPr/>
        </p:nvSpPr>
        <p:spPr>
          <a:xfrm>
            <a:off x="621938" y="3039010"/>
            <a:ext cx="955820" cy="3258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Токены</a:t>
            </a:r>
            <a:endParaRPr b="0" i="0" sz="18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0" name="Google Shape;1450;p57"/>
          <p:cNvSpPr txBox="1"/>
          <p:nvPr/>
        </p:nvSpPr>
        <p:spPr>
          <a:xfrm>
            <a:off x="583480" y="3669579"/>
            <a:ext cx="1078258" cy="3258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Сегменты</a:t>
            </a:r>
            <a:endParaRPr b="0" i="0" sz="18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1" name="Google Shape;1451;p57"/>
          <p:cNvSpPr txBox="1"/>
          <p:nvPr/>
        </p:nvSpPr>
        <p:spPr>
          <a:xfrm>
            <a:off x="583480" y="4315621"/>
            <a:ext cx="1078258" cy="3258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Позиции</a:t>
            </a:r>
            <a:endParaRPr b="0" i="0" sz="18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58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Подслова</a:t>
            </a:r>
            <a:endParaRPr/>
          </a:p>
        </p:txBody>
      </p:sp>
      <p:sp>
        <p:nvSpPr>
          <p:cNvPr id="1457" name="Google Shape;1457;p58"/>
          <p:cNvSpPr txBox="1"/>
          <p:nvPr/>
        </p:nvSpPr>
        <p:spPr>
          <a:xfrm>
            <a:off x="413211" y="5811934"/>
            <a:ext cx="7722644" cy="602885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-2794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Char char="●"/>
            </a:pPr>
            <a:r>
              <a:rPr b="0" i="1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Benjamin Heinzerling, Michael Strube. "BPEmb: Tokenization-free Pre-trained Subword Embeddings in 275 Languages." LREC, 2018</a:t>
            </a:r>
            <a:endParaRPr/>
          </a:p>
        </p:txBody>
      </p:sp>
      <p:sp>
        <p:nvSpPr>
          <p:cNvPr id="1458" name="Google Shape;1458;p58"/>
          <p:cNvSpPr txBox="1"/>
          <p:nvPr/>
        </p:nvSpPr>
        <p:spPr>
          <a:xfrm>
            <a:off x="469900" y="673100"/>
            <a:ext cx="8323924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Попарное битовое кодирование (Byte pair encoding, BPE)</a:t>
            </a:r>
            <a:endParaRPr/>
          </a:p>
        </p:txBody>
      </p:sp>
      <p:sp>
        <p:nvSpPr>
          <p:cNvPr id="1459" name="Google Shape;1459;p58"/>
          <p:cNvSpPr txBox="1"/>
          <p:nvPr/>
        </p:nvSpPr>
        <p:spPr>
          <a:xfrm>
            <a:off x="469900" y="1544301"/>
            <a:ext cx="3838200" cy="35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23495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060"/>
              <a:buFont typeface="Open Sans"/>
              <a:buChar char="•"/>
            </a:pPr>
            <a:r>
              <a:rPr b="0" i="0" lang="ru-RU" sz="2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Считаем частоты пар символов</a:t>
            </a:r>
            <a:endParaRPr sz="1100"/>
          </a:p>
          <a:p>
            <a:pPr indent="-234950" lvl="0" marL="254000" marR="0" rtl="0" algn="l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rgbClr val="5C5C5C"/>
              </a:buClr>
              <a:buSzPts val="3060"/>
              <a:buFont typeface="Open Sans"/>
              <a:buChar char="•"/>
            </a:pPr>
            <a:r>
              <a:rPr b="0" i="0" lang="ru-RU" sz="2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Склеиваем самую частую пару символов и превращаем ее в новый символ</a:t>
            </a:r>
            <a:endParaRPr sz="1100"/>
          </a:p>
          <a:p>
            <a:pPr indent="-234950" lvl="0" marL="254000" marR="0" rtl="0" algn="l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rgbClr val="5C5C5C"/>
              </a:buClr>
              <a:buSzPts val="3060"/>
              <a:buFont typeface="Open Sans"/>
              <a:buChar char="•"/>
            </a:pPr>
            <a:r>
              <a:rPr b="0" i="0" lang="ru-RU" sz="2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Продолжаем повторять операцию фиксированное число раз</a:t>
            </a:r>
            <a:endParaRPr sz="1100"/>
          </a:p>
        </p:txBody>
      </p:sp>
      <p:sp>
        <p:nvSpPr>
          <p:cNvPr id="1460" name="Google Shape;1460;p58"/>
          <p:cNvSpPr/>
          <p:nvPr/>
        </p:nvSpPr>
        <p:spPr>
          <a:xfrm>
            <a:off x="4376659" y="1534816"/>
            <a:ext cx="2987825" cy="375420"/>
          </a:xfrm>
          <a:prstGeom prst="roundRect">
            <a:avLst>
              <a:gd fmla="val 14704" name="adj"/>
            </a:avLst>
          </a:prstGeom>
          <a:noFill/>
          <a:ln cap="flat" cmpd="sng" w="12700">
            <a:solidFill>
              <a:srgbClr val="2557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1" name="Google Shape;1461;p58"/>
          <p:cNvSpPr/>
          <p:nvPr/>
        </p:nvSpPr>
        <p:spPr>
          <a:xfrm>
            <a:off x="4436984" y="1598316"/>
            <a:ext cx="135187" cy="248420"/>
          </a:xfrm>
          <a:prstGeom prst="roundRect">
            <a:avLst>
              <a:gd fmla="val 11091" name="adj"/>
            </a:avLst>
          </a:prstGeom>
          <a:solidFill>
            <a:srgbClr val="CEE6C7"/>
          </a:solidFill>
          <a:ln cap="flat" cmpd="sng" w="12700">
            <a:solidFill>
              <a:srgbClr val="51A1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2" name="Google Shape;1462;p58"/>
          <p:cNvSpPr/>
          <p:nvPr/>
        </p:nvSpPr>
        <p:spPr>
          <a:xfrm>
            <a:off x="4859259" y="1598316"/>
            <a:ext cx="135187" cy="248420"/>
          </a:xfrm>
          <a:prstGeom prst="roundRect">
            <a:avLst>
              <a:gd fmla="val 11091" name="adj"/>
            </a:avLst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3" name="Google Shape;1463;p58"/>
          <p:cNvSpPr/>
          <p:nvPr/>
        </p:nvSpPr>
        <p:spPr>
          <a:xfrm>
            <a:off x="4648122" y="1598316"/>
            <a:ext cx="135186" cy="248420"/>
          </a:xfrm>
          <a:prstGeom prst="roundRect">
            <a:avLst>
              <a:gd fmla="val 11091" name="adj"/>
            </a:avLst>
          </a:prstGeom>
          <a:solidFill>
            <a:srgbClr val="CEE6C7"/>
          </a:solidFill>
          <a:ln cap="flat" cmpd="sng" w="12700">
            <a:solidFill>
              <a:srgbClr val="51A1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4" name="Google Shape;1464;p58"/>
          <p:cNvSpPr/>
          <p:nvPr/>
        </p:nvSpPr>
        <p:spPr>
          <a:xfrm>
            <a:off x="5070397" y="1598316"/>
            <a:ext cx="135186" cy="248420"/>
          </a:xfrm>
          <a:prstGeom prst="roundRect">
            <a:avLst>
              <a:gd fmla="val 11091" name="adj"/>
            </a:avLst>
          </a:prstGeom>
          <a:solidFill>
            <a:srgbClr val="FF93B1"/>
          </a:solidFill>
          <a:ln cap="flat" cmpd="sng" w="12700">
            <a:solidFill>
              <a:srgbClr val="A421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5" name="Google Shape;1465;p58"/>
          <p:cNvSpPr/>
          <p:nvPr/>
        </p:nvSpPr>
        <p:spPr>
          <a:xfrm>
            <a:off x="5281534" y="1598316"/>
            <a:ext cx="135187" cy="248420"/>
          </a:xfrm>
          <a:prstGeom prst="roundRect">
            <a:avLst>
              <a:gd fmla="val 11091" name="adj"/>
            </a:avLst>
          </a:prstGeom>
          <a:solidFill>
            <a:srgbClr val="CEE6C7"/>
          </a:solidFill>
          <a:ln cap="flat" cmpd="sng" w="12700">
            <a:solidFill>
              <a:srgbClr val="51A1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6" name="Google Shape;1466;p58"/>
          <p:cNvSpPr/>
          <p:nvPr/>
        </p:nvSpPr>
        <p:spPr>
          <a:xfrm>
            <a:off x="5492672" y="1598316"/>
            <a:ext cx="135186" cy="248420"/>
          </a:xfrm>
          <a:prstGeom prst="roundRect">
            <a:avLst>
              <a:gd fmla="val 11091" name="adj"/>
            </a:avLst>
          </a:prstGeom>
          <a:solidFill>
            <a:srgbClr val="CEE6C7"/>
          </a:solidFill>
          <a:ln cap="flat" cmpd="sng" w="12700">
            <a:solidFill>
              <a:srgbClr val="51A1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7" name="Google Shape;1467;p58"/>
          <p:cNvSpPr/>
          <p:nvPr/>
        </p:nvSpPr>
        <p:spPr>
          <a:xfrm>
            <a:off x="5703809" y="1598316"/>
            <a:ext cx="135187" cy="248420"/>
          </a:xfrm>
          <a:prstGeom prst="roundRect">
            <a:avLst>
              <a:gd fmla="val 11091" name="adj"/>
            </a:avLst>
          </a:prstGeom>
          <a:solidFill>
            <a:srgbClr val="FF93B1"/>
          </a:solidFill>
          <a:ln cap="flat" cmpd="sng" w="12700">
            <a:solidFill>
              <a:srgbClr val="A421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8" name="Google Shape;1468;p58"/>
          <p:cNvSpPr/>
          <p:nvPr/>
        </p:nvSpPr>
        <p:spPr>
          <a:xfrm>
            <a:off x="5903120" y="1598316"/>
            <a:ext cx="135187" cy="248420"/>
          </a:xfrm>
          <a:prstGeom prst="roundRect">
            <a:avLst>
              <a:gd fmla="val 11091" name="adj"/>
            </a:avLst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9" name="Google Shape;1469;p58"/>
          <p:cNvSpPr/>
          <p:nvPr/>
        </p:nvSpPr>
        <p:spPr>
          <a:xfrm>
            <a:off x="6126084" y="1598316"/>
            <a:ext cx="135187" cy="248420"/>
          </a:xfrm>
          <a:prstGeom prst="roundRect">
            <a:avLst>
              <a:gd fmla="val 11091" name="adj"/>
            </a:avLst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0" name="Google Shape;1470;p58"/>
          <p:cNvSpPr/>
          <p:nvPr/>
        </p:nvSpPr>
        <p:spPr>
          <a:xfrm>
            <a:off x="6313569" y="1598316"/>
            <a:ext cx="135186" cy="248420"/>
          </a:xfrm>
          <a:prstGeom prst="roundRect">
            <a:avLst>
              <a:gd fmla="val 11091" name="adj"/>
            </a:avLst>
          </a:prstGeom>
          <a:solidFill>
            <a:srgbClr val="FF93B1"/>
          </a:solidFill>
          <a:ln cap="flat" cmpd="sng" w="12700">
            <a:solidFill>
              <a:srgbClr val="A421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1" name="Google Shape;1471;p58"/>
          <p:cNvSpPr/>
          <p:nvPr/>
        </p:nvSpPr>
        <p:spPr>
          <a:xfrm>
            <a:off x="6524706" y="1598316"/>
            <a:ext cx="135187" cy="248420"/>
          </a:xfrm>
          <a:prstGeom prst="roundRect">
            <a:avLst>
              <a:gd fmla="val 11091" name="adj"/>
            </a:avLst>
          </a:prstGeom>
          <a:solidFill>
            <a:srgbClr val="CEE6C7"/>
          </a:solidFill>
          <a:ln cap="flat" cmpd="sng" w="12700">
            <a:solidFill>
              <a:srgbClr val="51A1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2" name="Google Shape;1472;p58"/>
          <p:cNvSpPr/>
          <p:nvPr/>
        </p:nvSpPr>
        <p:spPr>
          <a:xfrm>
            <a:off x="6735844" y="1598316"/>
            <a:ext cx="135186" cy="248420"/>
          </a:xfrm>
          <a:prstGeom prst="roundRect">
            <a:avLst>
              <a:gd fmla="val 11091" name="adj"/>
            </a:avLst>
          </a:prstGeom>
          <a:solidFill>
            <a:srgbClr val="CEE6C7"/>
          </a:solidFill>
          <a:ln cap="flat" cmpd="sng" w="12700">
            <a:solidFill>
              <a:srgbClr val="51A1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58"/>
          <p:cNvSpPr/>
          <p:nvPr/>
        </p:nvSpPr>
        <p:spPr>
          <a:xfrm>
            <a:off x="6958808" y="1598316"/>
            <a:ext cx="135186" cy="248420"/>
          </a:xfrm>
          <a:prstGeom prst="roundRect">
            <a:avLst>
              <a:gd fmla="val 11091" name="adj"/>
            </a:avLst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4" name="Google Shape;1474;p58"/>
          <p:cNvSpPr/>
          <p:nvPr/>
        </p:nvSpPr>
        <p:spPr>
          <a:xfrm>
            <a:off x="7169945" y="1598316"/>
            <a:ext cx="135187" cy="248420"/>
          </a:xfrm>
          <a:prstGeom prst="roundRect">
            <a:avLst>
              <a:gd fmla="val 11091" name="adj"/>
            </a:avLst>
          </a:prstGeom>
          <a:solidFill>
            <a:srgbClr val="CEE6C7"/>
          </a:solidFill>
          <a:ln cap="flat" cmpd="sng" w="12700">
            <a:solidFill>
              <a:srgbClr val="51A1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5" name="Google Shape;1475;p58"/>
          <p:cNvSpPr/>
          <p:nvPr/>
        </p:nvSpPr>
        <p:spPr>
          <a:xfrm>
            <a:off x="7947384" y="1601589"/>
            <a:ext cx="135187" cy="248420"/>
          </a:xfrm>
          <a:prstGeom prst="roundRect">
            <a:avLst>
              <a:gd fmla="val 11091" name="adj"/>
            </a:avLst>
          </a:prstGeom>
          <a:solidFill>
            <a:srgbClr val="FFACFA"/>
          </a:solidFill>
          <a:ln cap="flat" cmpd="sng" w="12700">
            <a:solidFill>
              <a:srgbClr val="B53F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6" name="Google Shape;1476;p58"/>
          <p:cNvSpPr/>
          <p:nvPr/>
        </p:nvSpPr>
        <p:spPr>
          <a:xfrm>
            <a:off x="7876282" y="1534816"/>
            <a:ext cx="277391" cy="375420"/>
          </a:xfrm>
          <a:prstGeom prst="roundRect">
            <a:avLst>
              <a:gd fmla="val 19901" name="adj"/>
            </a:avLst>
          </a:prstGeom>
          <a:noFill/>
          <a:ln cap="flat" cmpd="sng" w="12700">
            <a:solidFill>
              <a:srgbClr val="2557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7" name="Google Shape;1477;p58"/>
          <p:cNvSpPr/>
          <p:nvPr/>
        </p:nvSpPr>
        <p:spPr>
          <a:xfrm>
            <a:off x="4376659" y="2196837"/>
            <a:ext cx="2987825" cy="375420"/>
          </a:xfrm>
          <a:prstGeom prst="roundRect">
            <a:avLst>
              <a:gd fmla="val 14704" name="adj"/>
            </a:avLst>
          </a:prstGeom>
          <a:noFill/>
          <a:ln cap="flat" cmpd="sng" w="12700">
            <a:solidFill>
              <a:srgbClr val="2557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8" name="Google Shape;1478;p58"/>
          <p:cNvSpPr/>
          <p:nvPr/>
        </p:nvSpPr>
        <p:spPr>
          <a:xfrm>
            <a:off x="4436984" y="2260337"/>
            <a:ext cx="135187" cy="248420"/>
          </a:xfrm>
          <a:prstGeom prst="roundRect">
            <a:avLst>
              <a:gd fmla="val 11091" name="adj"/>
            </a:avLst>
          </a:prstGeom>
          <a:noFill/>
          <a:ln cap="flat" cmpd="sng" w="12700">
            <a:solidFill>
              <a:srgbClr val="ABB6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9" name="Google Shape;1479;p58"/>
          <p:cNvSpPr/>
          <p:nvPr/>
        </p:nvSpPr>
        <p:spPr>
          <a:xfrm>
            <a:off x="4859259" y="2260337"/>
            <a:ext cx="135187" cy="248420"/>
          </a:xfrm>
          <a:prstGeom prst="roundRect">
            <a:avLst>
              <a:gd fmla="val 11091" name="adj"/>
            </a:avLst>
          </a:prstGeom>
          <a:noFill/>
          <a:ln cap="flat" cmpd="sng" w="12700">
            <a:solidFill>
              <a:srgbClr val="ABB6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58"/>
          <p:cNvSpPr/>
          <p:nvPr/>
        </p:nvSpPr>
        <p:spPr>
          <a:xfrm>
            <a:off x="4648122" y="2260337"/>
            <a:ext cx="135186" cy="248420"/>
          </a:xfrm>
          <a:prstGeom prst="roundRect">
            <a:avLst>
              <a:gd fmla="val 11091" name="adj"/>
            </a:avLst>
          </a:prstGeom>
          <a:noFill/>
          <a:ln cap="flat" cmpd="sng" w="12700">
            <a:solidFill>
              <a:srgbClr val="ABB6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1" name="Google Shape;1481;p58"/>
          <p:cNvSpPr/>
          <p:nvPr/>
        </p:nvSpPr>
        <p:spPr>
          <a:xfrm>
            <a:off x="5070397" y="2260337"/>
            <a:ext cx="135186" cy="248420"/>
          </a:xfrm>
          <a:prstGeom prst="roundRect">
            <a:avLst>
              <a:gd fmla="val 11091" name="adj"/>
            </a:avLst>
          </a:prstGeom>
          <a:noFill/>
          <a:ln cap="flat" cmpd="sng" w="12700">
            <a:solidFill>
              <a:srgbClr val="ABB6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2" name="Google Shape;1482;p58"/>
          <p:cNvSpPr/>
          <p:nvPr/>
        </p:nvSpPr>
        <p:spPr>
          <a:xfrm>
            <a:off x="5281534" y="2260337"/>
            <a:ext cx="135187" cy="248420"/>
          </a:xfrm>
          <a:prstGeom prst="roundRect">
            <a:avLst>
              <a:gd fmla="val 11091" name="adj"/>
            </a:avLst>
          </a:prstGeom>
          <a:solidFill>
            <a:srgbClr val="CEE6C7"/>
          </a:solidFill>
          <a:ln cap="flat" cmpd="sng" w="12700">
            <a:solidFill>
              <a:srgbClr val="51A1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3" name="Google Shape;1483;p58"/>
          <p:cNvSpPr/>
          <p:nvPr/>
        </p:nvSpPr>
        <p:spPr>
          <a:xfrm>
            <a:off x="5492672" y="2260337"/>
            <a:ext cx="135186" cy="248420"/>
          </a:xfrm>
          <a:prstGeom prst="roundRect">
            <a:avLst>
              <a:gd fmla="val 11091" name="adj"/>
            </a:avLst>
          </a:prstGeom>
          <a:solidFill>
            <a:srgbClr val="CEE6C7"/>
          </a:solidFill>
          <a:ln cap="flat" cmpd="sng" w="12700">
            <a:solidFill>
              <a:srgbClr val="51A1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58"/>
          <p:cNvSpPr/>
          <p:nvPr/>
        </p:nvSpPr>
        <p:spPr>
          <a:xfrm>
            <a:off x="5703809" y="2260337"/>
            <a:ext cx="135187" cy="248420"/>
          </a:xfrm>
          <a:prstGeom prst="roundRect">
            <a:avLst>
              <a:gd fmla="val 11091" name="adj"/>
            </a:avLst>
          </a:prstGeom>
          <a:solidFill>
            <a:srgbClr val="FF93B1"/>
          </a:solidFill>
          <a:ln cap="flat" cmpd="sng" w="12700">
            <a:solidFill>
              <a:srgbClr val="A421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5" name="Google Shape;1485;p58"/>
          <p:cNvSpPr/>
          <p:nvPr/>
        </p:nvSpPr>
        <p:spPr>
          <a:xfrm>
            <a:off x="5903120" y="2260337"/>
            <a:ext cx="135187" cy="248420"/>
          </a:xfrm>
          <a:prstGeom prst="roundRect">
            <a:avLst>
              <a:gd fmla="val 11091" name="adj"/>
            </a:avLst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6" name="Google Shape;1486;p58"/>
          <p:cNvSpPr/>
          <p:nvPr/>
        </p:nvSpPr>
        <p:spPr>
          <a:xfrm>
            <a:off x="6126084" y="2260337"/>
            <a:ext cx="135187" cy="248420"/>
          </a:xfrm>
          <a:prstGeom prst="roundRect">
            <a:avLst>
              <a:gd fmla="val 11091" name="adj"/>
            </a:avLst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58"/>
          <p:cNvSpPr/>
          <p:nvPr/>
        </p:nvSpPr>
        <p:spPr>
          <a:xfrm>
            <a:off x="6313569" y="2260337"/>
            <a:ext cx="135186" cy="248420"/>
          </a:xfrm>
          <a:prstGeom prst="roundRect">
            <a:avLst>
              <a:gd fmla="val 11091" name="adj"/>
            </a:avLst>
          </a:prstGeom>
          <a:solidFill>
            <a:srgbClr val="FF93B1"/>
          </a:solidFill>
          <a:ln cap="flat" cmpd="sng" w="12700">
            <a:solidFill>
              <a:srgbClr val="A421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8" name="Google Shape;1488;p58"/>
          <p:cNvSpPr/>
          <p:nvPr/>
        </p:nvSpPr>
        <p:spPr>
          <a:xfrm>
            <a:off x="6524706" y="2260337"/>
            <a:ext cx="135187" cy="248420"/>
          </a:xfrm>
          <a:prstGeom prst="roundRect">
            <a:avLst>
              <a:gd fmla="val 11091" name="adj"/>
            </a:avLst>
          </a:prstGeom>
          <a:solidFill>
            <a:srgbClr val="CEE6C7"/>
          </a:solidFill>
          <a:ln cap="flat" cmpd="sng" w="12700">
            <a:solidFill>
              <a:srgbClr val="51A1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9" name="Google Shape;1489;p58"/>
          <p:cNvSpPr/>
          <p:nvPr/>
        </p:nvSpPr>
        <p:spPr>
          <a:xfrm>
            <a:off x="6735844" y="2260337"/>
            <a:ext cx="135186" cy="248420"/>
          </a:xfrm>
          <a:prstGeom prst="roundRect">
            <a:avLst>
              <a:gd fmla="val 11091" name="adj"/>
            </a:avLst>
          </a:prstGeom>
          <a:solidFill>
            <a:srgbClr val="CEE6C7"/>
          </a:solidFill>
          <a:ln cap="flat" cmpd="sng" w="12700">
            <a:solidFill>
              <a:srgbClr val="51A1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0" name="Google Shape;1490;p58"/>
          <p:cNvSpPr/>
          <p:nvPr/>
        </p:nvSpPr>
        <p:spPr>
          <a:xfrm>
            <a:off x="6958807" y="2260337"/>
            <a:ext cx="135187" cy="248420"/>
          </a:xfrm>
          <a:prstGeom prst="roundRect">
            <a:avLst>
              <a:gd fmla="val 11091" name="adj"/>
            </a:avLst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1" name="Google Shape;1491;p58"/>
          <p:cNvSpPr/>
          <p:nvPr/>
        </p:nvSpPr>
        <p:spPr>
          <a:xfrm>
            <a:off x="7169945" y="2260337"/>
            <a:ext cx="135186" cy="248420"/>
          </a:xfrm>
          <a:prstGeom prst="roundRect">
            <a:avLst>
              <a:gd fmla="val 11091" name="adj"/>
            </a:avLst>
          </a:prstGeom>
          <a:solidFill>
            <a:srgbClr val="CEE6C7"/>
          </a:solidFill>
          <a:ln cap="flat" cmpd="sng" w="12700">
            <a:solidFill>
              <a:srgbClr val="51A1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2" name="Google Shape;1492;p58"/>
          <p:cNvSpPr/>
          <p:nvPr/>
        </p:nvSpPr>
        <p:spPr>
          <a:xfrm>
            <a:off x="4376659" y="2858858"/>
            <a:ext cx="2987825" cy="375420"/>
          </a:xfrm>
          <a:prstGeom prst="roundRect">
            <a:avLst>
              <a:gd fmla="val 14704" name="adj"/>
            </a:avLst>
          </a:prstGeom>
          <a:noFill/>
          <a:ln cap="flat" cmpd="sng" w="12700">
            <a:solidFill>
              <a:srgbClr val="2557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3" name="Google Shape;1493;p58"/>
          <p:cNvSpPr/>
          <p:nvPr/>
        </p:nvSpPr>
        <p:spPr>
          <a:xfrm>
            <a:off x="4436984" y="2922358"/>
            <a:ext cx="135187" cy="248420"/>
          </a:xfrm>
          <a:prstGeom prst="roundRect">
            <a:avLst>
              <a:gd fmla="val 11091" name="adj"/>
            </a:avLst>
          </a:prstGeom>
          <a:noFill/>
          <a:ln cap="flat" cmpd="sng" w="12700">
            <a:solidFill>
              <a:srgbClr val="ABB6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4" name="Google Shape;1494;p58"/>
          <p:cNvSpPr/>
          <p:nvPr/>
        </p:nvSpPr>
        <p:spPr>
          <a:xfrm>
            <a:off x="4859259" y="2922358"/>
            <a:ext cx="135187" cy="248420"/>
          </a:xfrm>
          <a:prstGeom prst="roundRect">
            <a:avLst>
              <a:gd fmla="val 11091" name="adj"/>
            </a:avLst>
          </a:prstGeom>
          <a:noFill/>
          <a:ln cap="flat" cmpd="sng" w="12700">
            <a:solidFill>
              <a:srgbClr val="ABB6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58"/>
          <p:cNvSpPr/>
          <p:nvPr/>
        </p:nvSpPr>
        <p:spPr>
          <a:xfrm>
            <a:off x="4648122" y="2922358"/>
            <a:ext cx="135186" cy="248420"/>
          </a:xfrm>
          <a:prstGeom prst="roundRect">
            <a:avLst>
              <a:gd fmla="val 11091" name="adj"/>
            </a:avLst>
          </a:prstGeom>
          <a:noFill/>
          <a:ln cap="flat" cmpd="sng" w="12700">
            <a:solidFill>
              <a:srgbClr val="ABB6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6" name="Google Shape;1496;p58"/>
          <p:cNvSpPr/>
          <p:nvPr/>
        </p:nvSpPr>
        <p:spPr>
          <a:xfrm>
            <a:off x="5070397" y="2922358"/>
            <a:ext cx="135186" cy="248420"/>
          </a:xfrm>
          <a:prstGeom prst="roundRect">
            <a:avLst>
              <a:gd fmla="val 11091" name="adj"/>
            </a:avLst>
          </a:prstGeom>
          <a:noFill/>
          <a:ln cap="flat" cmpd="sng" w="12700">
            <a:solidFill>
              <a:srgbClr val="ABB6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7" name="Google Shape;1497;p58"/>
          <p:cNvSpPr/>
          <p:nvPr/>
        </p:nvSpPr>
        <p:spPr>
          <a:xfrm>
            <a:off x="5281534" y="2922358"/>
            <a:ext cx="135187" cy="248420"/>
          </a:xfrm>
          <a:prstGeom prst="roundRect">
            <a:avLst>
              <a:gd fmla="val 11091" name="adj"/>
            </a:avLst>
          </a:prstGeom>
          <a:noFill/>
          <a:ln cap="flat" cmpd="sng" w="12700">
            <a:solidFill>
              <a:srgbClr val="ABB6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8" name="Google Shape;1498;p58"/>
          <p:cNvSpPr/>
          <p:nvPr/>
        </p:nvSpPr>
        <p:spPr>
          <a:xfrm>
            <a:off x="5492672" y="2922358"/>
            <a:ext cx="135186" cy="248420"/>
          </a:xfrm>
          <a:prstGeom prst="roundRect">
            <a:avLst>
              <a:gd fmla="val 11091" name="adj"/>
            </a:avLst>
          </a:prstGeom>
          <a:noFill/>
          <a:ln cap="flat" cmpd="sng" w="12700">
            <a:solidFill>
              <a:srgbClr val="ABB6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9" name="Google Shape;1499;p58"/>
          <p:cNvSpPr/>
          <p:nvPr/>
        </p:nvSpPr>
        <p:spPr>
          <a:xfrm>
            <a:off x="5703809" y="2922358"/>
            <a:ext cx="135187" cy="248420"/>
          </a:xfrm>
          <a:prstGeom prst="roundRect">
            <a:avLst>
              <a:gd fmla="val 11091" name="adj"/>
            </a:avLst>
          </a:prstGeom>
          <a:noFill/>
          <a:ln cap="flat" cmpd="sng" w="12700">
            <a:solidFill>
              <a:srgbClr val="ABB6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0" name="Google Shape;1500;p58"/>
          <p:cNvSpPr/>
          <p:nvPr/>
        </p:nvSpPr>
        <p:spPr>
          <a:xfrm>
            <a:off x="5903120" y="2922358"/>
            <a:ext cx="135187" cy="248420"/>
          </a:xfrm>
          <a:prstGeom prst="roundRect">
            <a:avLst>
              <a:gd fmla="val 11091" name="adj"/>
            </a:avLst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1" name="Google Shape;1501;p58"/>
          <p:cNvSpPr/>
          <p:nvPr/>
        </p:nvSpPr>
        <p:spPr>
          <a:xfrm>
            <a:off x="6126084" y="2922358"/>
            <a:ext cx="135187" cy="248420"/>
          </a:xfrm>
          <a:prstGeom prst="roundRect">
            <a:avLst>
              <a:gd fmla="val 11091" name="adj"/>
            </a:avLst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2" name="Google Shape;1502;p58"/>
          <p:cNvSpPr/>
          <p:nvPr/>
        </p:nvSpPr>
        <p:spPr>
          <a:xfrm>
            <a:off x="6313569" y="2922358"/>
            <a:ext cx="135186" cy="248420"/>
          </a:xfrm>
          <a:prstGeom prst="roundRect">
            <a:avLst>
              <a:gd fmla="val 11091" name="adj"/>
            </a:avLst>
          </a:prstGeom>
          <a:solidFill>
            <a:srgbClr val="FF93B1"/>
          </a:solidFill>
          <a:ln cap="flat" cmpd="sng" w="12700">
            <a:solidFill>
              <a:srgbClr val="A421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3" name="Google Shape;1503;p58"/>
          <p:cNvSpPr/>
          <p:nvPr/>
        </p:nvSpPr>
        <p:spPr>
          <a:xfrm>
            <a:off x="6524706" y="2922358"/>
            <a:ext cx="135187" cy="248420"/>
          </a:xfrm>
          <a:prstGeom prst="roundRect">
            <a:avLst>
              <a:gd fmla="val 11091" name="adj"/>
            </a:avLst>
          </a:prstGeom>
          <a:solidFill>
            <a:srgbClr val="CEE6C7"/>
          </a:solidFill>
          <a:ln cap="flat" cmpd="sng" w="12700">
            <a:solidFill>
              <a:srgbClr val="51A1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4" name="Google Shape;1504;p58"/>
          <p:cNvSpPr/>
          <p:nvPr/>
        </p:nvSpPr>
        <p:spPr>
          <a:xfrm>
            <a:off x="6735844" y="2922358"/>
            <a:ext cx="135186" cy="248420"/>
          </a:xfrm>
          <a:prstGeom prst="roundRect">
            <a:avLst>
              <a:gd fmla="val 11091" name="adj"/>
            </a:avLst>
          </a:prstGeom>
          <a:solidFill>
            <a:srgbClr val="CEE6C7"/>
          </a:solidFill>
          <a:ln cap="flat" cmpd="sng" w="12700">
            <a:solidFill>
              <a:srgbClr val="51A1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5" name="Google Shape;1505;p58"/>
          <p:cNvSpPr/>
          <p:nvPr/>
        </p:nvSpPr>
        <p:spPr>
          <a:xfrm>
            <a:off x="6958807" y="2922358"/>
            <a:ext cx="135187" cy="248420"/>
          </a:xfrm>
          <a:prstGeom prst="roundRect">
            <a:avLst>
              <a:gd fmla="val 11091" name="adj"/>
            </a:avLst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6" name="Google Shape;1506;p58"/>
          <p:cNvSpPr/>
          <p:nvPr/>
        </p:nvSpPr>
        <p:spPr>
          <a:xfrm>
            <a:off x="7169945" y="2922358"/>
            <a:ext cx="135186" cy="248420"/>
          </a:xfrm>
          <a:prstGeom prst="roundRect">
            <a:avLst>
              <a:gd fmla="val 11091" name="adj"/>
            </a:avLst>
          </a:prstGeom>
          <a:solidFill>
            <a:srgbClr val="CEE6C7"/>
          </a:solidFill>
          <a:ln cap="flat" cmpd="sng" w="12700">
            <a:solidFill>
              <a:srgbClr val="51A1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7" name="Google Shape;1507;p58"/>
          <p:cNvSpPr/>
          <p:nvPr/>
        </p:nvSpPr>
        <p:spPr>
          <a:xfrm>
            <a:off x="4376659" y="3520880"/>
            <a:ext cx="2987825" cy="375419"/>
          </a:xfrm>
          <a:prstGeom prst="roundRect">
            <a:avLst>
              <a:gd fmla="val 14704" name="adj"/>
            </a:avLst>
          </a:prstGeom>
          <a:noFill/>
          <a:ln cap="flat" cmpd="sng" w="12700">
            <a:solidFill>
              <a:srgbClr val="2557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8" name="Google Shape;1508;p58"/>
          <p:cNvSpPr/>
          <p:nvPr/>
        </p:nvSpPr>
        <p:spPr>
          <a:xfrm>
            <a:off x="4436984" y="3584380"/>
            <a:ext cx="135187" cy="248419"/>
          </a:xfrm>
          <a:prstGeom prst="roundRect">
            <a:avLst>
              <a:gd fmla="val 11091" name="adj"/>
            </a:avLst>
          </a:prstGeom>
          <a:noFill/>
          <a:ln cap="flat" cmpd="sng" w="12700">
            <a:solidFill>
              <a:srgbClr val="ABB6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9" name="Google Shape;1509;p58"/>
          <p:cNvSpPr/>
          <p:nvPr/>
        </p:nvSpPr>
        <p:spPr>
          <a:xfrm>
            <a:off x="4859259" y="3584380"/>
            <a:ext cx="135187" cy="248419"/>
          </a:xfrm>
          <a:prstGeom prst="roundRect">
            <a:avLst>
              <a:gd fmla="val 11091" name="adj"/>
            </a:avLst>
          </a:prstGeom>
          <a:noFill/>
          <a:ln cap="flat" cmpd="sng" w="12700">
            <a:solidFill>
              <a:srgbClr val="ABB6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0" name="Google Shape;1510;p58"/>
          <p:cNvSpPr/>
          <p:nvPr/>
        </p:nvSpPr>
        <p:spPr>
          <a:xfrm>
            <a:off x="4648122" y="3584380"/>
            <a:ext cx="135186" cy="248419"/>
          </a:xfrm>
          <a:prstGeom prst="roundRect">
            <a:avLst>
              <a:gd fmla="val 11091" name="adj"/>
            </a:avLst>
          </a:prstGeom>
          <a:noFill/>
          <a:ln cap="flat" cmpd="sng" w="12700">
            <a:solidFill>
              <a:srgbClr val="ABB6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1" name="Google Shape;1511;p58"/>
          <p:cNvSpPr/>
          <p:nvPr/>
        </p:nvSpPr>
        <p:spPr>
          <a:xfrm>
            <a:off x="5070397" y="3584380"/>
            <a:ext cx="135186" cy="248419"/>
          </a:xfrm>
          <a:prstGeom prst="roundRect">
            <a:avLst>
              <a:gd fmla="val 11091" name="adj"/>
            </a:avLst>
          </a:prstGeom>
          <a:noFill/>
          <a:ln cap="flat" cmpd="sng" w="12700">
            <a:solidFill>
              <a:srgbClr val="ABB6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2" name="Google Shape;1512;p58"/>
          <p:cNvSpPr/>
          <p:nvPr/>
        </p:nvSpPr>
        <p:spPr>
          <a:xfrm>
            <a:off x="5281534" y="3584380"/>
            <a:ext cx="135187" cy="248419"/>
          </a:xfrm>
          <a:prstGeom prst="roundRect">
            <a:avLst>
              <a:gd fmla="val 11091" name="adj"/>
            </a:avLst>
          </a:prstGeom>
          <a:noFill/>
          <a:ln cap="flat" cmpd="sng" w="12700">
            <a:solidFill>
              <a:srgbClr val="ABB6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3" name="Google Shape;1513;p58"/>
          <p:cNvSpPr/>
          <p:nvPr/>
        </p:nvSpPr>
        <p:spPr>
          <a:xfrm>
            <a:off x="5492672" y="3584380"/>
            <a:ext cx="135186" cy="248419"/>
          </a:xfrm>
          <a:prstGeom prst="roundRect">
            <a:avLst>
              <a:gd fmla="val 11091" name="adj"/>
            </a:avLst>
          </a:prstGeom>
          <a:noFill/>
          <a:ln cap="flat" cmpd="sng" w="12700">
            <a:solidFill>
              <a:srgbClr val="ABB6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4" name="Google Shape;1514;p58"/>
          <p:cNvSpPr/>
          <p:nvPr/>
        </p:nvSpPr>
        <p:spPr>
          <a:xfrm>
            <a:off x="5703809" y="3584380"/>
            <a:ext cx="135187" cy="248419"/>
          </a:xfrm>
          <a:prstGeom prst="roundRect">
            <a:avLst>
              <a:gd fmla="val 11091" name="adj"/>
            </a:avLst>
          </a:prstGeom>
          <a:noFill/>
          <a:ln cap="flat" cmpd="sng" w="12700">
            <a:solidFill>
              <a:srgbClr val="ABB6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5" name="Google Shape;1515;p58"/>
          <p:cNvSpPr/>
          <p:nvPr/>
        </p:nvSpPr>
        <p:spPr>
          <a:xfrm>
            <a:off x="5903120" y="3584380"/>
            <a:ext cx="135187" cy="248419"/>
          </a:xfrm>
          <a:prstGeom prst="roundRect">
            <a:avLst>
              <a:gd fmla="val 11091" name="adj"/>
            </a:avLst>
          </a:prstGeom>
          <a:noFill/>
          <a:ln cap="flat" cmpd="sng" w="12700">
            <a:solidFill>
              <a:srgbClr val="ABB6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6" name="Google Shape;1516;p58"/>
          <p:cNvSpPr/>
          <p:nvPr/>
        </p:nvSpPr>
        <p:spPr>
          <a:xfrm>
            <a:off x="6126084" y="3584380"/>
            <a:ext cx="135187" cy="248419"/>
          </a:xfrm>
          <a:prstGeom prst="roundRect">
            <a:avLst>
              <a:gd fmla="val 11091" name="adj"/>
            </a:avLst>
          </a:prstGeom>
          <a:noFill/>
          <a:ln cap="flat" cmpd="sng" w="12700">
            <a:solidFill>
              <a:srgbClr val="ABB6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7" name="Google Shape;1517;p58"/>
          <p:cNvSpPr/>
          <p:nvPr/>
        </p:nvSpPr>
        <p:spPr>
          <a:xfrm>
            <a:off x="6313569" y="3584380"/>
            <a:ext cx="135186" cy="248419"/>
          </a:xfrm>
          <a:prstGeom prst="roundRect">
            <a:avLst>
              <a:gd fmla="val 11091" name="adj"/>
            </a:avLst>
          </a:prstGeom>
          <a:noFill/>
          <a:ln cap="flat" cmpd="sng" w="12700">
            <a:solidFill>
              <a:srgbClr val="ABB6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8" name="Google Shape;1518;p58"/>
          <p:cNvSpPr/>
          <p:nvPr/>
        </p:nvSpPr>
        <p:spPr>
          <a:xfrm>
            <a:off x="6524706" y="3584380"/>
            <a:ext cx="135187" cy="248419"/>
          </a:xfrm>
          <a:prstGeom prst="roundRect">
            <a:avLst>
              <a:gd fmla="val 11091" name="adj"/>
            </a:avLst>
          </a:prstGeom>
          <a:solidFill>
            <a:srgbClr val="CEE6C7"/>
          </a:solidFill>
          <a:ln cap="flat" cmpd="sng" w="12700">
            <a:solidFill>
              <a:srgbClr val="51A1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9" name="Google Shape;1519;p58"/>
          <p:cNvSpPr/>
          <p:nvPr/>
        </p:nvSpPr>
        <p:spPr>
          <a:xfrm>
            <a:off x="6735844" y="3584380"/>
            <a:ext cx="135186" cy="248419"/>
          </a:xfrm>
          <a:prstGeom prst="roundRect">
            <a:avLst>
              <a:gd fmla="val 11091" name="adj"/>
            </a:avLst>
          </a:prstGeom>
          <a:solidFill>
            <a:srgbClr val="CEE6C7"/>
          </a:solidFill>
          <a:ln cap="flat" cmpd="sng" w="12700">
            <a:solidFill>
              <a:srgbClr val="51A1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0" name="Google Shape;1520;p58"/>
          <p:cNvSpPr/>
          <p:nvPr/>
        </p:nvSpPr>
        <p:spPr>
          <a:xfrm>
            <a:off x="6958807" y="3584380"/>
            <a:ext cx="135187" cy="248419"/>
          </a:xfrm>
          <a:prstGeom prst="roundRect">
            <a:avLst>
              <a:gd fmla="val 11091" name="adj"/>
            </a:avLst>
          </a:prstGeom>
          <a:solidFill>
            <a:srgbClr val="CBD8E9"/>
          </a:solidFill>
          <a:ln cap="flat" cmpd="sng" w="12700">
            <a:solidFill>
              <a:srgbClr val="ABB6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1" name="Google Shape;1521;p58"/>
          <p:cNvSpPr/>
          <p:nvPr/>
        </p:nvSpPr>
        <p:spPr>
          <a:xfrm>
            <a:off x="7169945" y="3584380"/>
            <a:ext cx="135186" cy="248419"/>
          </a:xfrm>
          <a:prstGeom prst="roundRect">
            <a:avLst>
              <a:gd fmla="val 11091" name="adj"/>
            </a:avLst>
          </a:prstGeom>
          <a:solidFill>
            <a:srgbClr val="CEE6C7"/>
          </a:solidFill>
          <a:ln cap="flat" cmpd="sng" w="12700">
            <a:solidFill>
              <a:srgbClr val="51A1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2" name="Google Shape;1522;p58"/>
          <p:cNvSpPr/>
          <p:nvPr/>
        </p:nvSpPr>
        <p:spPr>
          <a:xfrm>
            <a:off x="7947384" y="2263610"/>
            <a:ext cx="135187" cy="248420"/>
          </a:xfrm>
          <a:prstGeom prst="roundRect">
            <a:avLst>
              <a:gd fmla="val 11091" name="adj"/>
            </a:avLst>
          </a:prstGeom>
          <a:solidFill>
            <a:srgbClr val="FFACFA"/>
          </a:solidFill>
          <a:ln cap="flat" cmpd="sng" w="12700">
            <a:solidFill>
              <a:srgbClr val="B53F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3" name="Google Shape;1523;p58"/>
          <p:cNvSpPr/>
          <p:nvPr/>
        </p:nvSpPr>
        <p:spPr>
          <a:xfrm>
            <a:off x="7876282" y="2196837"/>
            <a:ext cx="483465" cy="375420"/>
          </a:xfrm>
          <a:prstGeom prst="roundRect">
            <a:avLst>
              <a:gd fmla="val 14704" name="adj"/>
            </a:avLst>
          </a:prstGeom>
          <a:noFill/>
          <a:ln cap="flat" cmpd="sng" w="12700">
            <a:solidFill>
              <a:srgbClr val="2557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4" name="Google Shape;1524;p58"/>
          <p:cNvSpPr/>
          <p:nvPr/>
        </p:nvSpPr>
        <p:spPr>
          <a:xfrm>
            <a:off x="8153974" y="2262382"/>
            <a:ext cx="135187" cy="248420"/>
          </a:xfrm>
          <a:prstGeom prst="roundRect">
            <a:avLst>
              <a:gd fmla="val 11091" name="adj"/>
            </a:avLst>
          </a:prstGeom>
          <a:solidFill>
            <a:srgbClr val="FFCD35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5" name="Google Shape;1525;p58"/>
          <p:cNvSpPr/>
          <p:nvPr/>
        </p:nvSpPr>
        <p:spPr>
          <a:xfrm>
            <a:off x="7981529" y="2926780"/>
            <a:ext cx="135187" cy="248420"/>
          </a:xfrm>
          <a:prstGeom prst="roundRect">
            <a:avLst>
              <a:gd fmla="val 11091" name="adj"/>
            </a:avLst>
          </a:prstGeom>
          <a:solidFill>
            <a:srgbClr val="FFACFA"/>
          </a:solidFill>
          <a:ln cap="flat" cmpd="sng" w="12700">
            <a:solidFill>
              <a:srgbClr val="B53F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6" name="Google Shape;1526;p58"/>
          <p:cNvSpPr/>
          <p:nvPr/>
        </p:nvSpPr>
        <p:spPr>
          <a:xfrm>
            <a:off x="7910427" y="2863280"/>
            <a:ext cx="690571" cy="375420"/>
          </a:xfrm>
          <a:prstGeom prst="roundRect">
            <a:avLst>
              <a:gd fmla="val 14704" name="adj"/>
            </a:avLst>
          </a:prstGeom>
          <a:noFill/>
          <a:ln cap="flat" cmpd="sng" w="12700">
            <a:solidFill>
              <a:srgbClr val="2557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7" name="Google Shape;1527;p58"/>
          <p:cNvSpPr/>
          <p:nvPr/>
        </p:nvSpPr>
        <p:spPr>
          <a:xfrm>
            <a:off x="8188119" y="2926780"/>
            <a:ext cx="135187" cy="248420"/>
          </a:xfrm>
          <a:prstGeom prst="roundRect">
            <a:avLst>
              <a:gd fmla="val 11091" name="adj"/>
            </a:avLst>
          </a:prstGeom>
          <a:solidFill>
            <a:srgbClr val="FFCD35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8" name="Google Shape;1528;p58"/>
          <p:cNvSpPr/>
          <p:nvPr/>
        </p:nvSpPr>
        <p:spPr>
          <a:xfrm>
            <a:off x="8391977" y="2926780"/>
            <a:ext cx="135187" cy="248420"/>
          </a:xfrm>
          <a:prstGeom prst="roundRect">
            <a:avLst>
              <a:gd fmla="val 11091" name="adj"/>
            </a:avLst>
          </a:prstGeom>
          <a:solidFill>
            <a:srgbClr val="FFACFA"/>
          </a:solidFill>
          <a:ln cap="flat" cmpd="sng" w="12700">
            <a:solidFill>
              <a:srgbClr val="B53F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9" name="Google Shape;1529;p58"/>
          <p:cNvSpPr/>
          <p:nvPr/>
        </p:nvSpPr>
        <p:spPr>
          <a:xfrm>
            <a:off x="7981529" y="3584380"/>
            <a:ext cx="135187" cy="248419"/>
          </a:xfrm>
          <a:prstGeom prst="roundRect">
            <a:avLst>
              <a:gd fmla="val 11091" name="adj"/>
            </a:avLst>
          </a:prstGeom>
          <a:solidFill>
            <a:srgbClr val="FFACFA"/>
          </a:solidFill>
          <a:ln cap="flat" cmpd="sng" w="12700">
            <a:solidFill>
              <a:srgbClr val="B53F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0" name="Google Shape;1530;p58"/>
          <p:cNvSpPr/>
          <p:nvPr/>
        </p:nvSpPr>
        <p:spPr>
          <a:xfrm>
            <a:off x="7910427" y="3520880"/>
            <a:ext cx="894054" cy="375419"/>
          </a:xfrm>
          <a:prstGeom prst="roundRect">
            <a:avLst>
              <a:gd fmla="val 14704" name="adj"/>
            </a:avLst>
          </a:prstGeom>
          <a:noFill/>
          <a:ln cap="flat" cmpd="sng" w="12700">
            <a:solidFill>
              <a:srgbClr val="2557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1" name="Google Shape;1531;p58"/>
          <p:cNvSpPr/>
          <p:nvPr/>
        </p:nvSpPr>
        <p:spPr>
          <a:xfrm>
            <a:off x="8188119" y="3584380"/>
            <a:ext cx="135187" cy="248419"/>
          </a:xfrm>
          <a:prstGeom prst="roundRect">
            <a:avLst>
              <a:gd fmla="val 11091" name="adj"/>
            </a:avLst>
          </a:prstGeom>
          <a:solidFill>
            <a:srgbClr val="FFCD35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2" name="Google Shape;1532;p58"/>
          <p:cNvSpPr/>
          <p:nvPr/>
        </p:nvSpPr>
        <p:spPr>
          <a:xfrm>
            <a:off x="8391977" y="3584380"/>
            <a:ext cx="135187" cy="248419"/>
          </a:xfrm>
          <a:prstGeom prst="roundRect">
            <a:avLst>
              <a:gd fmla="val 11091" name="adj"/>
            </a:avLst>
          </a:prstGeom>
          <a:solidFill>
            <a:srgbClr val="FFACFA"/>
          </a:solidFill>
          <a:ln cap="flat" cmpd="sng" w="12700">
            <a:solidFill>
              <a:srgbClr val="B53F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3" name="Google Shape;1533;p58"/>
          <p:cNvSpPr/>
          <p:nvPr/>
        </p:nvSpPr>
        <p:spPr>
          <a:xfrm>
            <a:off x="8612428" y="3584380"/>
            <a:ext cx="135187" cy="248419"/>
          </a:xfrm>
          <a:prstGeom prst="roundRect">
            <a:avLst>
              <a:gd fmla="val 11091" name="adj"/>
            </a:avLst>
          </a:prstGeom>
          <a:solidFill>
            <a:srgbClr val="37AAC4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4" name="Google Shape;1534;p58"/>
          <p:cNvCxnSpPr/>
          <p:nvPr/>
        </p:nvCxnSpPr>
        <p:spPr>
          <a:xfrm flipH="1" rot="10800000">
            <a:off x="4823603" y="1969725"/>
            <a:ext cx="313867" cy="91440"/>
          </a:xfrm>
          <a:prstGeom prst="straightConnector1">
            <a:avLst/>
          </a:prstGeom>
          <a:noFill/>
          <a:ln cap="flat" cmpd="sng" w="12700">
            <a:solidFill>
              <a:srgbClr val="2459A4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1535" name="Google Shape;1535;p58"/>
          <p:cNvCxnSpPr/>
          <p:nvPr/>
        </p:nvCxnSpPr>
        <p:spPr>
          <a:xfrm rot="10800000">
            <a:off x="4509278" y="1969725"/>
            <a:ext cx="313867" cy="91440"/>
          </a:xfrm>
          <a:prstGeom prst="straightConnector1">
            <a:avLst/>
          </a:prstGeom>
          <a:noFill/>
          <a:ln cap="flat" cmpd="sng" w="12700">
            <a:solidFill>
              <a:srgbClr val="2459A4"/>
            </a:solidFill>
            <a:prstDash val="dashDot"/>
            <a:miter lim="400000"/>
            <a:headEnd len="sm" w="sm" type="none"/>
            <a:tailEnd len="sm" w="sm" type="none"/>
          </a:ln>
        </p:spPr>
      </p:cxnSp>
      <p:sp>
        <p:nvSpPr>
          <p:cNvPr id="1536" name="Google Shape;1536;p58"/>
          <p:cNvSpPr/>
          <p:nvPr/>
        </p:nvSpPr>
        <p:spPr>
          <a:xfrm rot="-5400000">
            <a:off x="6324533" y="428096"/>
            <a:ext cx="198827" cy="3214304"/>
          </a:xfrm>
          <a:custGeom>
            <a:rect b="b" l="l" r="r" t="t"/>
            <a:pathLst>
              <a:path extrusionOk="0" h="21600" w="21600">
                <a:moveTo>
                  <a:pt x="21600" y="21600"/>
                </a:moveTo>
                <a:lnTo>
                  <a:pt x="0" y="21590"/>
                </a:lnTo>
                <a:cubicBezTo>
                  <a:pt x="8" y="15892"/>
                  <a:pt x="156" y="10194"/>
                  <a:pt x="444" y="4497"/>
                </a:cubicBezTo>
                <a:cubicBezTo>
                  <a:pt x="519" y="2998"/>
                  <a:pt x="605" y="1499"/>
                  <a:pt x="700" y="0"/>
                </a:cubicBezTo>
                <a:lnTo>
                  <a:pt x="7945" y="0"/>
                </a:lnTo>
              </a:path>
            </a:pathLst>
          </a:custGeom>
          <a:noFill/>
          <a:ln cap="flat" cmpd="sng" w="12700">
            <a:solidFill>
              <a:srgbClr val="2459A4"/>
            </a:solidFill>
            <a:prstDash val="dashDot"/>
            <a:miter lim="400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7" name="Google Shape;1537;p58"/>
          <p:cNvCxnSpPr/>
          <p:nvPr/>
        </p:nvCxnSpPr>
        <p:spPr>
          <a:xfrm rot="10800000">
            <a:off x="5348449" y="2641810"/>
            <a:ext cx="202680" cy="93425"/>
          </a:xfrm>
          <a:prstGeom prst="straightConnector1">
            <a:avLst/>
          </a:prstGeom>
          <a:noFill/>
          <a:ln cap="flat" cmpd="sng" w="12700">
            <a:solidFill>
              <a:srgbClr val="2459A4"/>
            </a:solidFill>
            <a:prstDash val="dashDot"/>
            <a:miter lim="400000"/>
            <a:headEnd len="sm" w="sm" type="none"/>
            <a:tailEnd len="sm" w="sm" type="none"/>
          </a:ln>
        </p:spPr>
      </p:cxnSp>
      <p:sp>
        <p:nvSpPr>
          <p:cNvPr id="1538" name="Google Shape;1538;p58"/>
          <p:cNvSpPr/>
          <p:nvPr/>
        </p:nvSpPr>
        <p:spPr>
          <a:xfrm rot="-5400000">
            <a:off x="6794300" y="1362431"/>
            <a:ext cx="198828" cy="2683647"/>
          </a:xfrm>
          <a:custGeom>
            <a:rect b="b" l="l" r="r" t="t"/>
            <a:pathLst>
              <a:path extrusionOk="0" h="21600" w="21600">
                <a:moveTo>
                  <a:pt x="21600" y="21600"/>
                </a:moveTo>
                <a:lnTo>
                  <a:pt x="0" y="21588"/>
                </a:lnTo>
                <a:lnTo>
                  <a:pt x="444" y="1115"/>
                </a:lnTo>
                <a:lnTo>
                  <a:pt x="393" y="0"/>
                </a:lnTo>
                <a:lnTo>
                  <a:pt x="7446" y="20"/>
                </a:lnTo>
              </a:path>
            </a:pathLst>
          </a:custGeom>
          <a:noFill/>
          <a:ln cap="flat" cmpd="sng" w="12700">
            <a:solidFill>
              <a:srgbClr val="2459A4"/>
            </a:solidFill>
            <a:prstDash val="dashDot"/>
            <a:miter lim="400000"/>
            <a:headEnd len="med" w="med" type="triangl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9" name="Google Shape;1539;p58"/>
          <p:cNvCxnSpPr/>
          <p:nvPr/>
        </p:nvCxnSpPr>
        <p:spPr>
          <a:xfrm flipH="1" rot="10800000">
            <a:off x="5554824" y="2641810"/>
            <a:ext cx="202680" cy="93425"/>
          </a:xfrm>
          <a:prstGeom prst="straightConnector1">
            <a:avLst/>
          </a:prstGeom>
          <a:noFill/>
          <a:ln cap="flat" cmpd="sng" w="12700">
            <a:solidFill>
              <a:srgbClr val="2459A4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1540" name="Google Shape;1540;p58"/>
          <p:cNvCxnSpPr/>
          <p:nvPr/>
        </p:nvCxnSpPr>
        <p:spPr>
          <a:xfrm rot="10800000">
            <a:off x="5967574" y="3295860"/>
            <a:ext cx="202680" cy="93425"/>
          </a:xfrm>
          <a:prstGeom prst="straightConnector1">
            <a:avLst/>
          </a:prstGeom>
          <a:noFill/>
          <a:ln cap="flat" cmpd="sng" w="12700">
            <a:solidFill>
              <a:srgbClr val="2459A4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1541" name="Google Shape;1541;p58"/>
          <p:cNvCxnSpPr/>
          <p:nvPr/>
        </p:nvCxnSpPr>
        <p:spPr>
          <a:xfrm flipH="1" rot="10800000">
            <a:off x="6173949" y="3295860"/>
            <a:ext cx="202680" cy="93425"/>
          </a:xfrm>
          <a:prstGeom prst="straightConnector1">
            <a:avLst/>
          </a:prstGeom>
          <a:noFill/>
          <a:ln cap="flat" cmpd="sng" w="12700">
            <a:solidFill>
              <a:srgbClr val="2459A4"/>
            </a:solidFill>
            <a:prstDash val="dashDot"/>
            <a:miter lim="400000"/>
            <a:headEnd len="sm" w="sm" type="none"/>
            <a:tailEnd len="sm" w="sm" type="none"/>
          </a:ln>
        </p:spPr>
      </p:cxnSp>
      <p:sp>
        <p:nvSpPr>
          <p:cNvPr id="1542" name="Google Shape;1542;p58"/>
          <p:cNvSpPr/>
          <p:nvPr/>
        </p:nvSpPr>
        <p:spPr>
          <a:xfrm rot="-5400000">
            <a:off x="7227961" y="2209226"/>
            <a:ext cx="196670" cy="2304209"/>
          </a:xfrm>
          <a:custGeom>
            <a:rect b="b" l="l" r="r" t="t"/>
            <a:pathLst>
              <a:path extrusionOk="0" h="21600" w="21600">
                <a:moveTo>
                  <a:pt x="21600" y="21581"/>
                </a:moveTo>
                <a:lnTo>
                  <a:pt x="0" y="21600"/>
                </a:lnTo>
                <a:lnTo>
                  <a:pt x="314" y="1298"/>
                </a:lnTo>
                <a:lnTo>
                  <a:pt x="263" y="0"/>
                </a:lnTo>
                <a:lnTo>
                  <a:pt x="7393" y="23"/>
                </a:lnTo>
              </a:path>
            </a:pathLst>
          </a:custGeom>
          <a:noFill/>
          <a:ln cap="flat" cmpd="sng" w="12700">
            <a:solidFill>
              <a:srgbClr val="2459A4"/>
            </a:solidFill>
            <a:prstDash val="dashDot"/>
            <a:miter lim="400000"/>
            <a:headEnd len="med" w="med" type="triangl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3" name="Google Shape;1543;p58"/>
          <p:cNvCxnSpPr/>
          <p:nvPr/>
        </p:nvCxnSpPr>
        <p:spPr>
          <a:xfrm flipH="1" rot="10800000">
            <a:off x="6897963" y="3969758"/>
            <a:ext cx="313867" cy="91440"/>
          </a:xfrm>
          <a:prstGeom prst="straightConnector1">
            <a:avLst/>
          </a:prstGeom>
          <a:noFill/>
          <a:ln cap="flat" cmpd="sng" w="12700">
            <a:solidFill>
              <a:srgbClr val="2459A4"/>
            </a:solidFill>
            <a:prstDash val="dashDot"/>
            <a:miter lim="400000"/>
            <a:headEnd len="sm" w="sm" type="none"/>
            <a:tailEnd len="sm" w="sm" type="none"/>
          </a:ln>
        </p:spPr>
      </p:cxnSp>
      <p:cxnSp>
        <p:nvCxnSpPr>
          <p:cNvPr id="1544" name="Google Shape;1544;p58"/>
          <p:cNvCxnSpPr/>
          <p:nvPr/>
        </p:nvCxnSpPr>
        <p:spPr>
          <a:xfrm rot="10800000">
            <a:off x="6583638" y="3969758"/>
            <a:ext cx="313867" cy="91440"/>
          </a:xfrm>
          <a:prstGeom prst="straightConnector1">
            <a:avLst/>
          </a:prstGeom>
          <a:noFill/>
          <a:ln cap="flat" cmpd="sng" w="12700">
            <a:solidFill>
              <a:srgbClr val="2459A4"/>
            </a:solidFill>
            <a:prstDash val="dashDot"/>
            <a:miter lim="400000"/>
            <a:headEnd len="sm" w="sm" type="none"/>
            <a:tailEnd len="sm" w="sm" type="none"/>
          </a:ln>
        </p:spPr>
      </p:cxnSp>
      <p:sp>
        <p:nvSpPr>
          <p:cNvPr id="1545" name="Google Shape;1545;p58"/>
          <p:cNvSpPr/>
          <p:nvPr/>
        </p:nvSpPr>
        <p:spPr>
          <a:xfrm rot="-5400000">
            <a:off x="7693981" y="3134264"/>
            <a:ext cx="199875" cy="1784735"/>
          </a:xfrm>
          <a:custGeom>
            <a:rect b="b" l="l" r="r" t="t"/>
            <a:pathLst>
              <a:path extrusionOk="0" h="21600" w="21600">
                <a:moveTo>
                  <a:pt x="21600" y="21585"/>
                </a:moveTo>
                <a:lnTo>
                  <a:pt x="0" y="21600"/>
                </a:lnTo>
                <a:lnTo>
                  <a:pt x="236" y="11208"/>
                </a:lnTo>
                <a:lnTo>
                  <a:pt x="144" y="0"/>
                </a:lnTo>
                <a:lnTo>
                  <a:pt x="6483" y="3"/>
                </a:lnTo>
              </a:path>
            </a:pathLst>
          </a:custGeom>
          <a:noFill/>
          <a:ln cap="flat" cmpd="sng" w="12700">
            <a:solidFill>
              <a:srgbClr val="2459A4"/>
            </a:solidFill>
            <a:prstDash val="dashDot"/>
            <a:miter lim="400000"/>
            <a:headEnd len="med" w="med" type="triangl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59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Обучение BERT</a:t>
            </a:r>
            <a:endParaRPr/>
          </a:p>
        </p:txBody>
      </p:sp>
      <p:sp>
        <p:nvSpPr>
          <p:cNvPr id="1551" name="Google Shape;1551;p59"/>
          <p:cNvSpPr txBox="1"/>
          <p:nvPr/>
        </p:nvSpPr>
        <p:spPr>
          <a:xfrm>
            <a:off x="413211" y="5559135"/>
            <a:ext cx="7722644" cy="879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-2794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Char char="●"/>
            </a:pPr>
            <a:r>
              <a:rPr b="0" i="1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Jacob Devlin, Ming-Wei Chang, Kenton Lee, Kristina Toutanova. "BERT: Pre-training of Deep Bidirectional Transformers for Language Understanding.” NAACL-HLT, 2019</a:t>
            </a:r>
            <a:endParaRPr/>
          </a:p>
        </p:txBody>
      </p:sp>
      <p:sp>
        <p:nvSpPr>
          <p:cNvPr id="1552" name="Google Shape;1552;p59"/>
          <p:cNvSpPr txBox="1"/>
          <p:nvPr/>
        </p:nvSpPr>
        <p:spPr>
          <a:xfrm>
            <a:off x="469900" y="684675"/>
            <a:ext cx="5023740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Вход модели</a:t>
            </a:r>
            <a:endParaRPr/>
          </a:p>
        </p:txBody>
      </p:sp>
      <p:sp>
        <p:nvSpPr>
          <p:cNvPr id="1553" name="Google Shape;1553;p59"/>
          <p:cNvSpPr txBox="1"/>
          <p:nvPr/>
        </p:nvSpPr>
        <p:spPr>
          <a:xfrm>
            <a:off x="2667000" y="673100"/>
            <a:ext cx="51852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Размерность входа: 512 токенов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4" name="Google Shape;1554;p59"/>
          <p:cNvSpPr/>
          <p:nvPr/>
        </p:nvSpPr>
        <p:spPr>
          <a:xfrm>
            <a:off x="527953" y="2101873"/>
            <a:ext cx="8346282" cy="3280734"/>
          </a:xfrm>
          <a:prstGeom prst="roundRect">
            <a:avLst>
              <a:gd fmla="val 16289" name="adj"/>
            </a:avLst>
          </a:prstGeom>
          <a:noFill/>
          <a:ln cap="flat" cmpd="sng" w="25400">
            <a:solidFill>
              <a:srgbClr val="2557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5" name="Google Shape;1555;p59"/>
          <p:cNvSpPr/>
          <p:nvPr/>
        </p:nvSpPr>
        <p:spPr>
          <a:xfrm>
            <a:off x="1632077" y="2462228"/>
            <a:ext cx="536175" cy="339488"/>
          </a:xfrm>
          <a:prstGeom prst="roundRect">
            <a:avLst>
              <a:gd fmla="val 19070" name="adj"/>
            </a:avLst>
          </a:prstGeom>
          <a:solidFill>
            <a:srgbClr val="DEDA8C"/>
          </a:solidFill>
          <a:ln cap="flat" cmpd="sng" w="12700">
            <a:solidFill>
              <a:srgbClr val="C6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6" name="Google Shape;1556;p59"/>
          <p:cNvSpPr txBox="1"/>
          <p:nvPr/>
        </p:nvSpPr>
        <p:spPr>
          <a:xfrm>
            <a:off x="1619564" y="2506742"/>
            <a:ext cx="561202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[CLS]</a:t>
            </a:r>
            <a:endParaRPr/>
          </a:p>
        </p:txBody>
      </p:sp>
      <p:sp>
        <p:nvSpPr>
          <p:cNvPr id="1557" name="Google Shape;1557;p59"/>
          <p:cNvSpPr/>
          <p:nvPr/>
        </p:nvSpPr>
        <p:spPr>
          <a:xfrm>
            <a:off x="2286127" y="2465403"/>
            <a:ext cx="536175" cy="339488"/>
          </a:xfrm>
          <a:prstGeom prst="roundRect">
            <a:avLst>
              <a:gd fmla="val 19070" name="adj"/>
            </a:avLst>
          </a:prstGeom>
          <a:solidFill>
            <a:srgbClr val="DEDA8C"/>
          </a:solidFill>
          <a:ln cap="flat" cmpd="sng" w="12700">
            <a:solidFill>
              <a:srgbClr val="C6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8" name="Google Shape;1558;p59"/>
          <p:cNvSpPr txBox="1"/>
          <p:nvPr/>
        </p:nvSpPr>
        <p:spPr>
          <a:xfrm>
            <a:off x="2353714" y="2506742"/>
            <a:ext cx="401001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my</a:t>
            </a:r>
            <a:endParaRPr/>
          </a:p>
        </p:txBody>
      </p:sp>
      <p:sp>
        <p:nvSpPr>
          <p:cNvPr id="1559" name="Google Shape;1559;p59"/>
          <p:cNvSpPr/>
          <p:nvPr/>
        </p:nvSpPr>
        <p:spPr>
          <a:xfrm>
            <a:off x="2934014" y="2461535"/>
            <a:ext cx="536175" cy="339489"/>
          </a:xfrm>
          <a:prstGeom prst="roundRect">
            <a:avLst>
              <a:gd fmla="val 19070" name="adj"/>
            </a:avLst>
          </a:prstGeom>
          <a:solidFill>
            <a:srgbClr val="DEDA8C"/>
          </a:solidFill>
          <a:ln cap="flat" cmpd="sng" w="12700">
            <a:solidFill>
              <a:srgbClr val="C6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0" name="Google Shape;1560;p59"/>
          <p:cNvSpPr txBox="1"/>
          <p:nvPr/>
        </p:nvSpPr>
        <p:spPr>
          <a:xfrm>
            <a:off x="3001601" y="2502874"/>
            <a:ext cx="401001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dog</a:t>
            </a:r>
            <a:endParaRPr/>
          </a:p>
        </p:txBody>
      </p:sp>
      <p:sp>
        <p:nvSpPr>
          <p:cNvPr id="1561" name="Google Shape;1561;p59"/>
          <p:cNvSpPr/>
          <p:nvPr/>
        </p:nvSpPr>
        <p:spPr>
          <a:xfrm>
            <a:off x="3581901" y="2461535"/>
            <a:ext cx="536175" cy="339489"/>
          </a:xfrm>
          <a:prstGeom prst="roundRect">
            <a:avLst>
              <a:gd fmla="val 19070" name="adj"/>
            </a:avLst>
          </a:prstGeom>
          <a:solidFill>
            <a:srgbClr val="DEDA8C"/>
          </a:solidFill>
          <a:ln cap="flat" cmpd="sng" w="12700">
            <a:solidFill>
              <a:srgbClr val="C6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2" name="Google Shape;1562;p59"/>
          <p:cNvSpPr txBox="1"/>
          <p:nvPr/>
        </p:nvSpPr>
        <p:spPr>
          <a:xfrm>
            <a:off x="3649488" y="2502874"/>
            <a:ext cx="401001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is</a:t>
            </a:r>
            <a:endParaRPr/>
          </a:p>
        </p:txBody>
      </p:sp>
      <p:sp>
        <p:nvSpPr>
          <p:cNvPr id="1563" name="Google Shape;1563;p59"/>
          <p:cNvSpPr/>
          <p:nvPr/>
        </p:nvSpPr>
        <p:spPr>
          <a:xfrm>
            <a:off x="4229787" y="2461535"/>
            <a:ext cx="536176" cy="339489"/>
          </a:xfrm>
          <a:prstGeom prst="roundRect">
            <a:avLst>
              <a:gd fmla="val 19070" name="adj"/>
            </a:avLst>
          </a:prstGeom>
          <a:solidFill>
            <a:srgbClr val="DEDA8C"/>
          </a:solidFill>
          <a:ln cap="flat" cmpd="sng" w="12700">
            <a:solidFill>
              <a:srgbClr val="C6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4" name="Google Shape;1564;p59"/>
          <p:cNvSpPr txBox="1"/>
          <p:nvPr/>
        </p:nvSpPr>
        <p:spPr>
          <a:xfrm>
            <a:off x="4263488" y="2506742"/>
            <a:ext cx="468775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cute</a:t>
            </a:r>
            <a:endParaRPr/>
          </a:p>
        </p:txBody>
      </p:sp>
      <p:sp>
        <p:nvSpPr>
          <p:cNvPr id="1565" name="Google Shape;1565;p59"/>
          <p:cNvSpPr/>
          <p:nvPr/>
        </p:nvSpPr>
        <p:spPr>
          <a:xfrm>
            <a:off x="4896537" y="2464710"/>
            <a:ext cx="536176" cy="339489"/>
          </a:xfrm>
          <a:prstGeom prst="roundRect">
            <a:avLst>
              <a:gd fmla="val 19070" name="adj"/>
            </a:avLst>
          </a:prstGeom>
          <a:solidFill>
            <a:srgbClr val="DEDA8C"/>
          </a:solidFill>
          <a:ln cap="flat" cmpd="sng" w="12700">
            <a:solidFill>
              <a:srgbClr val="C6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6" name="Google Shape;1566;p59"/>
          <p:cNvSpPr txBox="1"/>
          <p:nvPr/>
        </p:nvSpPr>
        <p:spPr>
          <a:xfrm>
            <a:off x="4893821" y="2506742"/>
            <a:ext cx="54160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[SEP]</a:t>
            </a:r>
            <a:endParaRPr/>
          </a:p>
        </p:txBody>
      </p:sp>
      <p:sp>
        <p:nvSpPr>
          <p:cNvPr id="1567" name="Google Shape;1567;p59"/>
          <p:cNvSpPr/>
          <p:nvPr/>
        </p:nvSpPr>
        <p:spPr>
          <a:xfrm>
            <a:off x="5563287" y="2461535"/>
            <a:ext cx="536176" cy="339489"/>
          </a:xfrm>
          <a:prstGeom prst="roundRect">
            <a:avLst>
              <a:gd fmla="val 19070" name="adj"/>
            </a:avLst>
          </a:prstGeom>
          <a:solidFill>
            <a:srgbClr val="DEDA8C"/>
          </a:solidFill>
          <a:ln cap="flat" cmpd="sng" w="12700">
            <a:solidFill>
              <a:srgbClr val="C6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8" name="Google Shape;1568;p59"/>
          <p:cNvSpPr txBox="1"/>
          <p:nvPr/>
        </p:nvSpPr>
        <p:spPr>
          <a:xfrm>
            <a:off x="5560571" y="2503567"/>
            <a:ext cx="54160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he</a:t>
            </a:r>
            <a:endParaRPr/>
          </a:p>
        </p:txBody>
      </p:sp>
      <p:sp>
        <p:nvSpPr>
          <p:cNvPr id="1569" name="Google Shape;1569;p59"/>
          <p:cNvSpPr/>
          <p:nvPr/>
        </p:nvSpPr>
        <p:spPr>
          <a:xfrm>
            <a:off x="6211174" y="2461535"/>
            <a:ext cx="536176" cy="339489"/>
          </a:xfrm>
          <a:prstGeom prst="roundRect">
            <a:avLst>
              <a:gd fmla="val 19070" name="adj"/>
            </a:avLst>
          </a:prstGeom>
          <a:solidFill>
            <a:srgbClr val="DEDA8C"/>
          </a:solidFill>
          <a:ln cap="flat" cmpd="sng" w="12700">
            <a:solidFill>
              <a:srgbClr val="C6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0" name="Google Shape;1570;p59"/>
          <p:cNvSpPr txBox="1"/>
          <p:nvPr/>
        </p:nvSpPr>
        <p:spPr>
          <a:xfrm>
            <a:off x="6208457" y="2503567"/>
            <a:ext cx="54160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likes</a:t>
            </a:r>
            <a:endParaRPr/>
          </a:p>
        </p:txBody>
      </p:sp>
      <p:sp>
        <p:nvSpPr>
          <p:cNvPr id="1571" name="Google Shape;1571;p59"/>
          <p:cNvSpPr/>
          <p:nvPr/>
        </p:nvSpPr>
        <p:spPr>
          <a:xfrm>
            <a:off x="6855428" y="2461535"/>
            <a:ext cx="536175" cy="339489"/>
          </a:xfrm>
          <a:prstGeom prst="roundRect">
            <a:avLst>
              <a:gd fmla="val 19070" name="adj"/>
            </a:avLst>
          </a:prstGeom>
          <a:solidFill>
            <a:srgbClr val="DEDA8C"/>
          </a:solidFill>
          <a:ln cap="flat" cmpd="sng" w="12700">
            <a:solidFill>
              <a:srgbClr val="C6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2" name="Google Shape;1572;p59"/>
          <p:cNvSpPr txBox="1"/>
          <p:nvPr/>
        </p:nvSpPr>
        <p:spPr>
          <a:xfrm>
            <a:off x="6852711" y="2503567"/>
            <a:ext cx="54160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play</a:t>
            </a:r>
            <a:endParaRPr/>
          </a:p>
        </p:txBody>
      </p:sp>
      <p:sp>
        <p:nvSpPr>
          <p:cNvPr id="1573" name="Google Shape;1573;p59"/>
          <p:cNvSpPr/>
          <p:nvPr/>
        </p:nvSpPr>
        <p:spPr>
          <a:xfrm>
            <a:off x="7506947" y="2461535"/>
            <a:ext cx="536176" cy="339489"/>
          </a:xfrm>
          <a:prstGeom prst="roundRect">
            <a:avLst>
              <a:gd fmla="val 19070" name="adj"/>
            </a:avLst>
          </a:prstGeom>
          <a:solidFill>
            <a:srgbClr val="DEDA8C"/>
          </a:solidFill>
          <a:ln cap="flat" cmpd="sng" w="12700">
            <a:solidFill>
              <a:srgbClr val="C6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4" name="Google Shape;1574;p59"/>
          <p:cNvSpPr txBox="1"/>
          <p:nvPr/>
        </p:nvSpPr>
        <p:spPr>
          <a:xfrm>
            <a:off x="7504231" y="2503567"/>
            <a:ext cx="54160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##ing</a:t>
            </a:r>
            <a:endParaRPr/>
          </a:p>
        </p:txBody>
      </p:sp>
      <p:sp>
        <p:nvSpPr>
          <p:cNvPr id="1575" name="Google Shape;1575;p59"/>
          <p:cNvSpPr/>
          <p:nvPr/>
        </p:nvSpPr>
        <p:spPr>
          <a:xfrm>
            <a:off x="8157364" y="2461535"/>
            <a:ext cx="536176" cy="339489"/>
          </a:xfrm>
          <a:prstGeom prst="roundRect">
            <a:avLst>
              <a:gd fmla="val 19070" name="adj"/>
            </a:avLst>
          </a:prstGeom>
          <a:solidFill>
            <a:srgbClr val="DEDA8C"/>
          </a:solidFill>
          <a:ln cap="flat" cmpd="sng" w="12700">
            <a:solidFill>
              <a:srgbClr val="C6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6" name="Google Shape;1576;p59"/>
          <p:cNvSpPr txBox="1"/>
          <p:nvPr/>
        </p:nvSpPr>
        <p:spPr>
          <a:xfrm>
            <a:off x="8154647" y="2503567"/>
            <a:ext cx="541610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[SEP]</a:t>
            </a:r>
            <a:endParaRPr/>
          </a:p>
        </p:txBody>
      </p:sp>
      <p:cxnSp>
        <p:nvCxnSpPr>
          <p:cNvPr id="1577" name="Google Shape;1577;p59"/>
          <p:cNvCxnSpPr/>
          <p:nvPr/>
        </p:nvCxnSpPr>
        <p:spPr>
          <a:xfrm>
            <a:off x="739551" y="2915075"/>
            <a:ext cx="7969261" cy="1"/>
          </a:xfrm>
          <a:prstGeom prst="straightConnector1">
            <a:avLst/>
          </a:prstGeom>
          <a:noFill/>
          <a:ln cap="flat" cmpd="sng" w="63500">
            <a:solidFill>
              <a:srgbClr val="ABB6C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78" name="Google Shape;1578;p59"/>
          <p:cNvSpPr/>
          <p:nvPr/>
        </p:nvSpPr>
        <p:spPr>
          <a:xfrm>
            <a:off x="1628640" y="3058842"/>
            <a:ext cx="543422" cy="337196"/>
          </a:xfrm>
          <a:prstGeom prst="rect">
            <a:avLst/>
          </a:prstGeom>
          <a:solidFill>
            <a:srgbClr val="EFE2BF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9" name="Google Shape;1579;p59"/>
          <p:cNvSpPr txBox="1"/>
          <p:nvPr/>
        </p:nvSpPr>
        <p:spPr>
          <a:xfrm>
            <a:off x="1656722" y="3176536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[CLS]</a:t>
            </a:r>
            <a:endParaRPr/>
          </a:p>
        </p:txBody>
      </p:sp>
      <p:sp>
        <p:nvSpPr>
          <p:cNvPr id="1580" name="Google Shape;1580;p59"/>
          <p:cNvSpPr txBox="1"/>
          <p:nvPr/>
        </p:nvSpPr>
        <p:spPr>
          <a:xfrm>
            <a:off x="1664014" y="30743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581" name="Google Shape;1581;p59"/>
          <p:cNvSpPr/>
          <p:nvPr/>
        </p:nvSpPr>
        <p:spPr>
          <a:xfrm>
            <a:off x="2268304" y="3058842"/>
            <a:ext cx="543422" cy="337196"/>
          </a:xfrm>
          <a:prstGeom prst="rect">
            <a:avLst/>
          </a:prstGeom>
          <a:solidFill>
            <a:srgbClr val="EFE2BF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2" name="Google Shape;1582;p59"/>
          <p:cNvSpPr txBox="1"/>
          <p:nvPr/>
        </p:nvSpPr>
        <p:spPr>
          <a:xfrm>
            <a:off x="2296386" y="3176536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my</a:t>
            </a:r>
            <a:endParaRPr/>
          </a:p>
        </p:txBody>
      </p:sp>
      <p:sp>
        <p:nvSpPr>
          <p:cNvPr id="1583" name="Google Shape;1583;p59"/>
          <p:cNvSpPr txBox="1"/>
          <p:nvPr/>
        </p:nvSpPr>
        <p:spPr>
          <a:xfrm>
            <a:off x="2354478" y="3074334"/>
            <a:ext cx="153288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584" name="Google Shape;1584;p59"/>
          <p:cNvSpPr/>
          <p:nvPr/>
        </p:nvSpPr>
        <p:spPr>
          <a:xfrm>
            <a:off x="2916191" y="3058842"/>
            <a:ext cx="543422" cy="337196"/>
          </a:xfrm>
          <a:prstGeom prst="rect">
            <a:avLst/>
          </a:prstGeom>
          <a:solidFill>
            <a:srgbClr val="EFE2BF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5" name="Google Shape;1585;p59"/>
          <p:cNvSpPr txBox="1"/>
          <p:nvPr/>
        </p:nvSpPr>
        <p:spPr>
          <a:xfrm>
            <a:off x="2969673" y="3176536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dog</a:t>
            </a:r>
            <a:endParaRPr/>
          </a:p>
        </p:txBody>
      </p:sp>
      <p:sp>
        <p:nvSpPr>
          <p:cNvPr id="1586" name="Google Shape;1586;p59"/>
          <p:cNvSpPr txBox="1"/>
          <p:nvPr/>
        </p:nvSpPr>
        <p:spPr>
          <a:xfrm>
            <a:off x="3002364" y="30743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587" name="Google Shape;1587;p59"/>
          <p:cNvSpPr/>
          <p:nvPr/>
        </p:nvSpPr>
        <p:spPr>
          <a:xfrm>
            <a:off x="3603346" y="3058842"/>
            <a:ext cx="543422" cy="337196"/>
          </a:xfrm>
          <a:prstGeom prst="rect">
            <a:avLst/>
          </a:prstGeom>
          <a:solidFill>
            <a:srgbClr val="EFE2BF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8" name="Google Shape;1588;p59"/>
          <p:cNvSpPr txBox="1"/>
          <p:nvPr/>
        </p:nvSpPr>
        <p:spPr>
          <a:xfrm>
            <a:off x="3606027" y="3176536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is</a:t>
            </a:r>
            <a:endParaRPr/>
          </a:p>
        </p:txBody>
      </p:sp>
      <p:sp>
        <p:nvSpPr>
          <p:cNvPr id="1589" name="Google Shape;1589;p59"/>
          <p:cNvSpPr txBox="1"/>
          <p:nvPr/>
        </p:nvSpPr>
        <p:spPr>
          <a:xfrm>
            <a:off x="3689519" y="30743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590" name="Google Shape;1590;p59"/>
          <p:cNvSpPr/>
          <p:nvPr/>
        </p:nvSpPr>
        <p:spPr>
          <a:xfrm>
            <a:off x="4236702" y="3058842"/>
            <a:ext cx="543422" cy="337196"/>
          </a:xfrm>
          <a:prstGeom prst="rect">
            <a:avLst/>
          </a:prstGeom>
          <a:solidFill>
            <a:srgbClr val="EFE2BF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1" name="Google Shape;1591;p59"/>
          <p:cNvSpPr txBox="1"/>
          <p:nvPr/>
        </p:nvSpPr>
        <p:spPr>
          <a:xfrm>
            <a:off x="4302883" y="3176536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cute</a:t>
            </a:r>
            <a:endParaRPr/>
          </a:p>
        </p:txBody>
      </p:sp>
      <p:sp>
        <p:nvSpPr>
          <p:cNvPr id="1592" name="Google Shape;1592;p59"/>
          <p:cNvSpPr txBox="1"/>
          <p:nvPr/>
        </p:nvSpPr>
        <p:spPr>
          <a:xfrm>
            <a:off x="4322875" y="30743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593" name="Google Shape;1593;p59"/>
          <p:cNvSpPr/>
          <p:nvPr/>
        </p:nvSpPr>
        <p:spPr>
          <a:xfrm>
            <a:off x="4892420" y="3058842"/>
            <a:ext cx="543422" cy="337196"/>
          </a:xfrm>
          <a:prstGeom prst="rect">
            <a:avLst/>
          </a:prstGeom>
          <a:solidFill>
            <a:srgbClr val="EFE2BF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4" name="Google Shape;1594;p59"/>
          <p:cNvSpPr txBox="1"/>
          <p:nvPr/>
        </p:nvSpPr>
        <p:spPr>
          <a:xfrm>
            <a:off x="4920501" y="3176536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[SEP]</a:t>
            </a:r>
            <a:endParaRPr/>
          </a:p>
        </p:txBody>
      </p:sp>
      <p:sp>
        <p:nvSpPr>
          <p:cNvPr id="1595" name="Google Shape;1595;p59"/>
          <p:cNvSpPr txBox="1"/>
          <p:nvPr/>
        </p:nvSpPr>
        <p:spPr>
          <a:xfrm>
            <a:off x="4927793" y="30743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596" name="Google Shape;1596;p59"/>
          <p:cNvSpPr/>
          <p:nvPr/>
        </p:nvSpPr>
        <p:spPr>
          <a:xfrm>
            <a:off x="5550174" y="3058842"/>
            <a:ext cx="543422" cy="337196"/>
          </a:xfrm>
          <a:prstGeom prst="rect">
            <a:avLst/>
          </a:prstGeom>
          <a:solidFill>
            <a:srgbClr val="EFE2BF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7" name="Google Shape;1597;p59"/>
          <p:cNvSpPr txBox="1"/>
          <p:nvPr/>
        </p:nvSpPr>
        <p:spPr>
          <a:xfrm>
            <a:off x="5578256" y="3176536"/>
            <a:ext cx="561201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he</a:t>
            </a:r>
            <a:endParaRPr/>
          </a:p>
        </p:txBody>
      </p:sp>
      <p:sp>
        <p:nvSpPr>
          <p:cNvPr id="1598" name="Google Shape;1598;p59"/>
          <p:cNvSpPr txBox="1"/>
          <p:nvPr/>
        </p:nvSpPr>
        <p:spPr>
          <a:xfrm>
            <a:off x="5636347" y="30743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599" name="Google Shape;1599;p59"/>
          <p:cNvSpPr/>
          <p:nvPr/>
        </p:nvSpPr>
        <p:spPr>
          <a:xfrm>
            <a:off x="6193351" y="3058842"/>
            <a:ext cx="543422" cy="337196"/>
          </a:xfrm>
          <a:prstGeom prst="rect">
            <a:avLst/>
          </a:prstGeom>
          <a:solidFill>
            <a:srgbClr val="EFE2BF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0" name="Google Shape;1600;p59"/>
          <p:cNvSpPr txBox="1"/>
          <p:nvPr/>
        </p:nvSpPr>
        <p:spPr>
          <a:xfrm>
            <a:off x="6221433" y="3176536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likes</a:t>
            </a:r>
            <a:endParaRPr/>
          </a:p>
        </p:txBody>
      </p:sp>
      <p:sp>
        <p:nvSpPr>
          <p:cNvPr id="1601" name="Google Shape;1601;p59"/>
          <p:cNvSpPr txBox="1"/>
          <p:nvPr/>
        </p:nvSpPr>
        <p:spPr>
          <a:xfrm>
            <a:off x="6228725" y="3074334"/>
            <a:ext cx="153288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602" name="Google Shape;1602;p59"/>
          <p:cNvSpPr/>
          <p:nvPr/>
        </p:nvSpPr>
        <p:spPr>
          <a:xfrm>
            <a:off x="6837605" y="3058842"/>
            <a:ext cx="543422" cy="337196"/>
          </a:xfrm>
          <a:prstGeom prst="rect">
            <a:avLst/>
          </a:prstGeom>
          <a:solidFill>
            <a:srgbClr val="EFE2BF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3" name="Google Shape;1603;p59"/>
          <p:cNvSpPr txBox="1"/>
          <p:nvPr/>
        </p:nvSpPr>
        <p:spPr>
          <a:xfrm>
            <a:off x="6865687" y="3176536"/>
            <a:ext cx="561201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play</a:t>
            </a:r>
            <a:endParaRPr/>
          </a:p>
        </p:txBody>
      </p:sp>
      <p:sp>
        <p:nvSpPr>
          <p:cNvPr id="1604" name="Google Shape;1604;p59"/>
          <p:cNvSpPr txBox="1"/>
          <p:nvPr/>
        </p:nvSpPr>
        <p:spPr>
          <a:xfrm>
            <a:off x="6872978" y="30743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605" name="Google Shape;1605;p59"/>
          <p:cNvSpPr/>
          <p:nvPr/>
        </p:nvSpPr>
        <p:spPr>
          <a:xfrm>
            <a:off x="7493323" y="3058842"/>
            <a:ext cx="543422" cy="337196"/>
          </a:xfrm>
          <a:prstGeom prst="rect">
            <a:avLst/>
          </a:prstGeom>
          <a:solidFill>
            <a:srgbClr val="EFE2BF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6" name="Google Shape;1606;p59"/>
          <p:cNvSpPr txBox="1"/>
          <p:nvPr/>
        </p:nvSpPr>
        <p:spPr>
          <a:xfrm>
            <a:off x="7521404" y="3176536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##ing</a:t>
            </a:r>
            <a:endParaRPr/>
          </a:p>
        </p:txBody>
      </p:sp>
      <p:sp>
        <p:nvSpPr>
          <p:cNvPr id="1607" name="Google Shape;1607;p59"/>
          <p:cNvSpPr txBox="1"/>
          <p:nvPr/>
        </p:nvSpPr>
        <p:spPr>
          <a:xfrm>
            <a:off x="7528696" y="30743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608" name="Google Shape;1608;p59"/>
          <p:cNvSpPr/>
          <p:nvPr/>
        </p:nvSpPr>
        <p:spPr>
          <a:xfrm>
            <a:off x="8139542" y="3058842"/>
            <a:ext cx="543422" cy="337196"/>
          </a:xfrm>
          <a:prstGeom prst="rect">
            <a:avLst/>
          </a:prstGeom>
          <a:solidFill>
            <a:srgbClr val="EFE2BF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9" name="Google Shape;1609;p59"/>
          <p:cNvSpPr txBox="1"/>
          <p:nvPr/>
        </p:nvSpPr>
        <p:spPr>
          <a:xfrm>
            <a:off x="8167623" y="3176536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[SEP]</a:t>
            </a:r>
            <a:endParaRPr/>
          </a:p>
        </p:txBody>
      </p:sp>
      <p:sp>
        <p:nvSpPr>
          <p:cNvPr id="1610" name="Google Shape;1610;p59"/>
          <p:cNvSpPr txBox="1"/>
          <p:nvPr/>
        </p:nvSpPr>
        <p:spPr>
          <a:xfrm>
            <a:off x="8174915" y="30743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611" name="Google Shape;1611;p59"/>
          <p:cNvSpPr txBox="1"/>
          <p:nvPr/>
        </p:nvSpPr>
        <p:spPr>
          <a:xfrm>
            <a:off x="5054879" y="3331421"/>
            <a:ext cx="269397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612" name="Google Shape;1612;p59"/>
          <p:cNvSpPr txBox="1"/>
          <p:nvPr/>
        </p:nvSpPr>
        <p:spPr>
          <a:xfrm>
            <a:off x="1778354" y="3958192"/>
            <a:ext cx="269397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613" name="Google Shape;1613;p59"/>
          <p:cNvSpPr txBox="1"/>
          <p:nvPr/>
        </p:nvSpPr>
        <p:spPr>
          <a:xfrm>
            <a:off x="5054879" y="3328966"/>
            <a:ext cx="269397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614" name="Google Shape;1614;p59"/>
          <p:cNvSpPr txBox="1"/>
          <p:nvPr/>
        </p:nvSpPr>
        <p:spPr>
          <a:xfrm>
            <a:off x="2429813" y="3958192"/>
            <a:ext cx="269396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615" name="Google Shape;1615;p59"/>
          <p:cNvSpPr txBox="1"/>
          <p:nvPr/>
        </p:nvSpPr>
        <p:spPr>
          <a:xfrm>
            <a:off x="5054879" y="3326511"/>
            <a:ext cx="269397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616" name="Google Shape;1616;p59"/>
          <p:cNvSpPr txBox="1"/>
          <p:nvPr/>
        </p:nvSpPr>
        <p:spPr>
          <a:xfrm>
            <a:off x="3087910" y="3958192"/>
            <a:ext cx="269396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617" name="Google Shape;1617;p59"/>
          <p:cNvSpPr txBox="1"/>
          <p:nvPr/>
        </p:nvSpPr>
        <p:spPr>
          <a:xfrm>
            <a:off x="5054879" y="3330695"/>
            <a:ext cx="269397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618" name="Google Shape;1618;p59"/>
          <p:cNvSpPr txBox="1"/>
          <p:nvPr/>
        </p:nvSpPr>
        <p:spPr>
          <a:xfrm>
            <a:off x="3736049" y="3958192"/>
            <a:ext cx="269396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619" name="Google Shape;1619;p59"/>
          <p:cNvSpPr txBox="1"/>
          <p:nvPr/>
        </p:nvSpPr>
        <p:spPr>
          <a:xfrm>
            <a:off x="5054879" y="3328240"/>
            <a:ext cx="269397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620" name="Google Shape;1620;p59"/>
          <p:cNvSpPr txBox="1"/>
          <p:nvPr/>
        </p:nvSpPr>
        <p:spPr>
          <a:xfrm>
            <a:off x="4388361" y="3958192"/>
            <a:ext cx="269396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621" name="Google Shape;1621;p59"/>
          <p:cNvSpPr txBox="1"/>
          <p:nvPr/>
        </p:nvSpPr>
        <p:spPr>
          <a:xfrm>
            <a:off x="5054879" y="3325785"/>
            <a:ext cx="269397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622" name="Google Shape;1622;p59"/>
          <p:cNvSpPr txBox="1"/>
          <p:nvPr/>
        </p:nvSpPr>
        <p:spPr>
          <a:xfrm>
            <a:off x="5039329" y="3958192"/>
            <a:ext cx="269397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623" name="Google Shape;1623;p59"/>
          <p:cNvSpPr txBox="1"/>
          <p:nvPr/>
        </p:nvSpPr>
        <p:spPr>
          <a:xfrm>
            <a:off x="5054879" y="3329969"/>
            <a:ext cx="269397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624" name="Google Shape;1624;p59"/>
          <p:cNvSpPr txBox="1"/>
          <p:nvPr/>
        </p:nvSpPr>
        <p:spPr>
          <a:xfrm>
            <a:off x="5694107" y="3958192"/>
            <a:ext cx="269396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625" name="Google Shape;1625;p59"/>
          <p:cNvSpPr txBox="1"/>
          <p:nvPr/>
        </p:nvSpPr>
        <p:spPr>
          <a:xfrm>
            <a:off x="5054879" y="3334153"/>
            <a:ext cx="269397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626" name="Google Shape;1626;p59"/>
          <p:cNvSpPr txBox="1"/>
          <p:nvPr/>
        </p:nvSpPr>
        <p:spPr>
          <a:xfrm>
            <a:off x="6352204" y="3958192"/>
            <a:ext cx="269396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627" name="Google Shape;1627;p59"/>
          <p:cNvSpPr txBox="1"/>
          <p:nvPr/>
        </p:nvSpPr>
        <p:spPr>
          <a:xfrm>
            <a:off x="5054879" y="3328379"/>
            <a:ext cx="269397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628" name="Google Shape;1628;p59"/>
          <p:cNvSpPr txBox="1"/>
          <p:nvPr/>
        </p:nvSpPr>
        <p:spPr>
          <a:xfrm>
            <a:off x="7003662" y="3958192"/>
            <a:ext cx="269397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629" name="Google Shape;1629;p59"/>
          <p:cNvSpPr txBox="1"/>
          <p:nvPr/>
        </p:nvSpPr>
        <p:spPr>
          <a:xfrm>
            <a:off x="5054879" y="3332563"/>
            <a:ext cx="269397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630" name="Google Shape;1630;p59"/>
          <p:cNvSpPr txBox="1"/>
          <p:nvPr/>
        </p:nvSpPr>
        <p:spPr>
          <a:xfrm>
            <a:off x="7661759" y="3958192"/>
            <a:ext cx="269397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631" name="Google Shape;1631;p59"/>
          <p:cNvSpPr txBox="1"/>
          <p:nvPr/>
        </p:nvSpPr>
        <p:spPr>
          <a:xfrm>
            <a:off x="5054879" y="3326789"/>
            <a:ext cx="269397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632" name="Google Shape;1632;p59"/>
          <p:cNvSpPr txBox="1"/>
          <p:nvPr/>
        </p:nvSpPr>
        <p:spPr>
          <a:xfrm>
            <a:off x="8313217" y="3958192"/>
            <a:ext cx="269397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633" name="Google Shape;1633;p59"/>
          <p:cNvSpPr/>
          <p:nvPr/>
        </p:nvSpPr>
        <p:spPr>
          <a:xfrm>
            <a:off x="1627142" y="3678884"/>
            <a:ext cx="543422" cy="337196"/>
          </a:xfrm>
          <a:prstGeom prst="rect">
            <a:avLst/>
          </a:prstGeom>
          <a:solidFill>
            <a:srgbClr val="EEEF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4" name="Google Shape;1634;p59"/>
          <p:cNvSpPr txBox="1"/>
          <p:nvPr/>
        </p:nvSpPr>
        <p:spPr>
          <a:xfrm>
            <a:off x="1655224" y="3796579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endParaRPr/>
          </a:p>
        </p:txBody>
      </p:sp>
      <p:sp>
        <p:nvSpPr>
          <p:cNvPr id="1635" name="Google Shape;1635;p59"/>
          <p:cNvSpPr txBox="1"/>
          <p:nvPr/>
        </p:nvSpPr>
        <p:spPr>
          <a:xfrm>
            <a:off x="1751416" y="3694376"/>
            <a:ext cx="153288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636" name="Google Shape;1636;p59"/>
          <p:cNvSpPr/>
          <p:nvPr/>
        </p:nvSpPr>
        <p:spPr>
          <a:xfrm>
            <a:off x="2278601" y="3678884"/>
            <a:ext cx="543422" cy="337196"/>
          </a:xfrm>
          <a:prstGeom prst="rect">
            <a:avLst/>
          </a:prstGeom>
          <a:solidFill>
            <a:srgbClr val="EEEF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7" name="Google Shape;1637;p59"/>
          <p:cNvSpPr txBox="1"/>
          <p:nvPr/>
        </p:nvSpPr>
        <p:spPr>
          <a:xfrm>
            <a:off x="2306682" y="3796579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endParaRPr/>
          </a:p>
        </p:txBody>
      </p:sp>
      <p:sp>
        <p:nvSpPr>
          <p:cNvPr id="1638" name="Google Shape;1638;p59"/>
          <p:cNvSpPr txBox="1"/>
          <p:nvPr/>
        </p:nvSpPr>
        <p:spPr>
          <a:xfrm>
            <a:off x="2402874" y="3694376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639" name="Google Shape;1639;p59"/>
          <p:cNvSpPr/>
          <p:nvPr/>
        </p:nvSpPr>
        <p:spPr>
          <a:xfrm>
            <a:off x="2936698" y="3678884"/>
            <a:ext cx="543422" cy="337196"/>
          </a:xfrm>
          <a:prstGeom prst="rect">
            <a:avLst/>
          </a:prstGeom>
          <a:solidFill>
            <a:srgbClr val="EEEF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0" name="Google Shape;1640;p59"/>
          <p:cNvSpPr txBox="1"/>
          <p:nvPr/>
        </p:nvSpPr>
        <p:spPr>
          <a:xfrm>
            <a:off x="2964779" y="3796579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endParaRPr/>
          </a:p>
        </p:txBody>
      </p:sp>
      <p:sp>
        <p:nvSpPr>
          <p:cNvPr id="1641" name="Google Shape;1641;p59"/>
          <p:cNvSpPr txBox="1"/>
          <p:nvPr/>
        </p:nvSpPr>
        <p:spPr>
          <a:xfrm>
            <a:off x="3060971" y="3694376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642" name="Google Shape;1642;p59"/>
          <p:cNvSpPr/>
          <p:nvPr/>
        </p:nvSpPr>
        <p:spPr>
          <a:xfrm>
            <a:off x="3600718" y="3678884"/>
            <a:ext cx="543422" cy="337196"/>
          </a:xfrm>
          <a:prstGeom prst="rect">
            <a:avLst/>
          </a:prstGeom>
          <a:solidFill>
            <a:srgbClr val="EEEF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3" name="Google Shape;1643;p59"/>
          <p:cNvSpPr txBox="1"/>
          <p:nvPr/>
        </p:nvSpPr>
        <p:spPr>
          <a:xfrm>
            <a:off x="3628800" y="3796579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endParaRPr/>
          </a:p>
        </p:txBody>
      </p:sp>
      <p:sp>
        <p:nvSpPr>
          <p:cNvPr id="1644" name="Google Shape;1644;p59"/>
          <p:cNvSpPr txBox="1"/>
          <p:nvPr/>
        </p:nvSpPr>
        <p:spPr>
          <a:xfrm>
            <a:off x="3724992" y="3694376"/>
            <a:ext cx="153288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645" name="Google Shape;1645;p59"/>
          <p:cNvSpPr/>
          <p:nvPr/>
        </p:nvSpPr>
        <p:spPr>
          <a:xfrm>
            <a:off x="4237149" y="3678884"/>
            <a:ext cx="543422" cy="337196"/>
          </a:xfrm>
          <a:prstGeom prst="rect">
            <a:avLst/>
          </a:prstGeom>
          <a:solidFill>
            <a:srgbClr val="EEEF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6" name="Google Shape;1646;p59"/>
          <p:cNvSpPr txBox="1"/>
          <p:nvPr/>
        </p:nvSpPr>
        <p:spPr>
          <a:xfrm>
            <a:off x="4265230" y="3796579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endParaRPr/>
          </a:p>
        </p:txBody>
      </p:sp>
      <p:sp>
        <p:nvSpPr>
          <p:cNvPr id="1647" name="Google Shape;1647;p59"/>
          <p:cNvSpPr txBox="1"/>
          <p:nvPr/>
        </p:nvSpPr>
        <p:spPr>
          <a:xfrm>
            <a:off x="4361422" y="3694376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648" name="Google Shape;1648;p59"/>
          <p:cNvSpPr/>
          <p:nvPr/>
        </p:nvSpPr>
        <p:spPr>
          <a:xfrm>
            <a:off x="4892664" y="3678884"/>
            <a:ext cx="543422" cy="337196"/>
          </a:xfrm>
          <a:prstGeom prst="rect">
            <a:avLst/>
          </a:prstGeom>
          <a:solidFill>
            <a:srgbClr val="EEEF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9" name="Google Shape;1649;p59"/>
          <p:cNvSpPr txBox="1"/>
          <p:nvPr/>
        </p:nvSpPr>
        <p:spPr>
          <a:xfrm>
            <a:off x="4920745" y="3796579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endParaRPr/>
          </a:p>
        </p:txBody>
      </p:sp>
      <p:sp>
        <p:nvSpPr>
          <p:cNvPr id="1650" name="Google Shape;1650;p59"/>
          <p:cNvSpPr txBox="1"/>
          <p:nvPr/>
        </p:nvSpPr>
        <p:spPr>
          <a:xfrm>
            <a:off x="5016937" y="3694376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651" name="Google Shape;1651;p59"/>
          <p:cNvSpPr/>
          <p:nvPr/>
        </p:nvSpPr>
        <p:spPr>
          <a:xfrm>
            <a:off x="5543601" y="3687253"/>
            <a:ext cx="543423" cy="337196"/>
          </a:xfrm>
          <a:prstGeom prst="rect">
            <a:avLst/>
          </a:prstGeom>
          <a:solidFill>
            <a:srgbClr val="EEEF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2" name="Google Shape;1652;p59"/>
          <p:cNvSpPr txBox="1"/>
          <p:nvPr/>
        </p:nvSpPr>
        <p:spPr>
          <a:xfrm>
            <a:off x="5571683" y="3804947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/>
          </a:p>
        </p:txBody>
      </p:sp>
      <p:sp>
        <p:nvSpPr>
          <p:cNvPr id="1653" name="Google Shape;1653;p59"/>
          <p:cNvSpPr txBox="1"/>
          <p:nvPr/>
        </p:nvSpPr>
        <p:spPr>
          <a:xfrm>
            <a:off x="5667875" y="3702745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654" name="Google Shape;1654;p59"/>
          <p:cNvSpPr/>
          <p:nvPr/>
        </p:nvSpPr>
        <p:spPr>
          <a:xfrm>
            <a:off x="6200992" y="3687253"/>
            <a:ext cx="543422" cy="337196"/>
          </a:xfrm>
          <a:prstGeom prst="rect">
            <a:avLst/>
          </a:prstGeom>
          <a:solidFill>
            <a:srgbClr val="EEEF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5" name="Google Shape;1655;p59"/>
          <p:cNvSpPr txBox="1"/>
          <p:nvPr/>
        </p:nvSpPr>
        <p:spPr>
          <a:xfrm>
            <a:off x="6229073" y="3804947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/>
          </a:p>
        </p:txBody>
      </p:sp>
      <p:sp>
        <p:nvSpPr>
          <p:cNvPr id="1656" name="Google Shape;1656;p59"/>
          <p:cNvSpPr txBox="1"/>
          <p:nvPr/>
        </p:nvSpPr>
        <p:spPr>
          <a:xfrm>
            <a:off x="6325265" y="3702745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657" name="Google Shape;1657;p59"/>
          <p:cNvSpPr/>
          <p:nvPr/>
        </p:nvSpPr>
        <p:spPr>
          <a:xfrm>
            <a:off x="6852449" y="3678884"/>
            <a:ext cx="543423" cy="337196"/>
          </a:xfrm>
          <a:prstGeom prst="rect">
            <a:avLst/>
          </a:prstGeom>
          <a:solidFill>
            <a:srgbClr val="EEEF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8" name="Google Shape;1658;p59"/>
          <p:cNvSpPr txBox="1"/>
          <p:nvPr/>
        </p:nvSpPr>
        <p:spPr>
          <a:xfrm>
            <a:off x="6880531" y="3796579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/>
          </a:p>
        </p:txBody>
      </p:sp>
      <p:sp>
        <p:nvSpPr>
          <p:cNvPr id="1659" name="Google Shape;1659;p59"/>
          <p:cNvSpPr txBox="1"/>
          <p:nvPr/>
        </p:nvSpPr>
        <p:spPr>
          <a:xfrm>
            <a:off x="6976723" y="3694376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660" name="Google Shape;1660;p59"/>
          <p:cNvSpPr/>
          <p:nvPr/>
        </p:nvSpPr>
        <p:spPr>
          <a:xfrm>
            <a:off x="7516094" y="3687253"/>
            <a:ext cx="543422" cy="337196"/>
          </a:xfrm>
          <a:prstGeom prst="rect">
            <a:avLst/>
          </a:prstGeom>
          <a:solidFill>
            <a:srgbClr val="EEEF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1" name="Google Shape;1661;p59"/>
          <p:cNvSpPr txBox="1"/>
          <p:nvPr/>
        </p:nvSpPr>
        <p:spPr>
          <a:xfrm>
            <a:off x="7544176" y="3804947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/>
          </a:p>
        </p:txBody>
      </p:sp>
      <p:sp>
        <p:nvSpPr>
          <p:cNvPr id="1662" name="Google Shape;1662;p59"/>
          <p:cNvSpPr txBox="1"/>
          <p:nvPr/>
        </p:nvSpPr>
        <p:spPr>
          <a:xfrm>
            <a:off x="7640368" y="3702745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663" name="Google Shape;1663;p59"/>
          <p:cNvSpPr/>
          <p:nvPr/>
        </p:nvSpPr>
        <p:spPr>
          <a:xfrm>
            <a:off x="8161515" y="3678884"/>
            <a:ext cx="543422" cy="337196"/>
          </a:xfrm>
          <a:prstGeom prst="rect">
            <a:avLst/>
          </a:prstGeom>
          <a:solidFill>
            <a:srgbClr val="EEEF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4" name="Google Shape;1664;p59"/>
          <p:cNvSpPr txBox="1"/>
          <p:nvPr/>
        </p:nvSpPr>
        <p:spPr>
          <a:xfrm>
            <a:off x="8189597" y="3796579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/>
          </a:p>
        </p:txBody>
      </p:sp>
      <p:sp>
        <p:nvSpPr>
          <p:cNvPr id="1665" name="Google Shape;1665;p59"/>
          <p:cNvSpPr txBox="1"/>
          <p:nvPr/>
        </p:nvSpPr>
        <p:spPr>
          <a:xfrm>
            <a:off x="8285789" y="3694376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666" name="Google Shape;1666;p59"/>
          <p:cNvSpPr/>
          <p:nvPr/>
        </p:nvSpPr>
        <p:spPr>
          <a:xfrm>
            <a:off x="1616436" y="4303042"/>
            <a:ext cx="543422" cy="337196"/>
          </a:xfrm>
          <a:prstGeom prst="rect">
            <a:avLst/>
          </a:prstGeom>
          <a:solidFill>
            <a:srgbClr val="D8D8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7" name="Google Shape;1667;p59"/>
          <p:cNvSpPr txBox="1"/>
          <p:nvPr/>
        </p:nvSpPr>
        <p:spPr>
          <a:xfrm>
            <a:off x="1644517" y="4420737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/>
          </a:p>
        </p:txBody>
      </p:sp>
      <p:sp>
        <p:nvSpPr>
          <p:cNvPr id="1668" name="Google Shape;1668;p59"/>
          <p:cNvSpPr txBox="1"/>
          <p:nvPr/>
        </p:nvSpPr>
        <p:spPr>
          <a:xfrm>
            <a:off x="1740709" y="43185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669" name="Google Shape;1669;p59"/>
          <p:cNvSpPr/>
          <p:nvPr/>
        </p:nvSpPr>
        <p:spPr>
          <a:xfrm>
            <a:off x="2278601" y="4303042"/>
            <a:ext cx="543422" cy="337196"/>
          </a:xfrm>
          <a:prstGeom prst="rect">
            <a:avLst/>
          </a:prstGeom>
          <a:solidFill>
            <a:srgbClr val="D8D8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0" name="Google Shape;1670;p59"/>
          <p:cNvSpPr txBox="1"/>
          <p:nvPr/>
        </p:nvSpPr>
        <p:spPr>
          <a:xfrm>
            <a:off x="2306682" y="4420737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/>
          </a:p>
        </p:txBody>
      </p:sp>
      <p:sp>
        <p:nvSpPr>
          <p:cNvPr id="1671" name="Google Shape;1671;p59"/>
          <p:cNvSpPr txBox="1"/>
          <p:nvPr/>
        </p:nvSpPr>
        <p:spPr>
          <a:xfrm>
            <a:off x="2402874" y="43185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672" name="Google Shape;1672;p59"/>
          <p:cNvSpPr/>
          <p:nvPr/>
        </p:nvSpPr>
        <p:spPr>
          <a:xfrm>
            <a:off x="2936698" y="4303042"/>
            <a:ext cx="543422" cy="337196"/>
          </a:xfrm>
          <a:prstGeom prst="rect">
            <a:avLst/>
          </a:prstGeom>
          <a:solidFill>
            <a:srgbClr val="D8D8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3" name="Google Shape;1673;p59"/>
          <p:cNvSpPr txBox="1"/>
          <p:nvPr/>
        </p:nvSpPr>
        <p:spPr>
          <a:xfrm>
            <a:off x="2964779" y="4420737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/>
          </a:p>
        </p:txBody>
      </p:sp>
      <p:sp>
        <p:nvSpPr>
          <p:cNvPr id="1674" name="Google Shape;1674;p59"/>
          <p:cNvSpPr txBox="1"/>
          <p:nvPr/>
        </p:nvSpPr>
        <p:spPr>
          <a:xfrm>
            <a:off x="3060971" y="43185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675" name="Google Shape;1675;p59"/>
          <p:cNvSpPr/>
          <p:nvPr/>
        </p:nvSpPr>
        <p:spPr>
          <a:xfrm>
            <a:off x="3589147" y="4303042"/>
            <a:ext cx="543422" cy="337196"/>
          </a:xfrm>
          <a:prstGeom prst="rect">
            <a:avLst/>
          </a:prstGeom>
          <a:solidFill>
            <a:srgbClr val="D8D8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6" name="Google Shape;1676;p59"/>
          <p:cNvSpPr txBox="1"/>
          <p:nvPr/>
        </p:nvSpPr>
        <p:spPr>
          <a:xfrm>
            <a:off x="3617228" y="4420737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/>
          </a:p>
        </p:txBody>
      </p:sp>
      <p:sp>
        <p:nvSpPr>
          <p:cNvPr id="1677" name="Google Shape;1677;p59"/>
          <p:cNvSpPr txBox="1"/>
          <p:nvPr/>
        </p:nvSpPr>
        <p:spPr>
          <a:xfrm>
            <a:off x="3713420" y="43185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678" name="Google Shape;1678;p59"/>
          <p:cNvSpPr/>
          <p:nvPr/>
        </p:nvSpPr>
        <p:spPr>
          <a:xfrm>
            <a:off x="4241604" y="4303042"/>
            <a:ext cx="543422" cy="337196"/>
          </a:xfrm>
          <a:prstGeom prst="rect">
            <a:avLst/>
          </a:prstGeom>
          <a:solidFill>
            <a:srgbClr val="D8D8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9" name="Google Shape;1679;p59"/>
          <p:cNvSpPr txBox="1"/>
          <p:nvPr/>
        </p:nvSpPr>
        <p:spPr>
          <a:xfrm>
            <a:off x="4269685" y="4420737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/>
          </a:p>
        </p:txBody>
      </p:sp>
      <p:sp>
        <p:nvSpPr>
          <p:cNvPr id="1680" name="Google Shape;1680;p59"/>
          <p:cNvSpPr txBox="1"/>
          <p:nvPr/>
        </p:nvSpPr>
        <p:spPr>
          <a:xfrm>
            <a:off x="4365877" y="43185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681" name="Google Shape;1681;p59"/>
          <p:cNvSpPr/>
          <p:nvPr/>
        </p:nvSpPr>
        <p:spPr>
          <a:xfrm>
            <a:off x="4892664" y="4304006"/>
            <a:ext cx="543422" cy="337196"/>
          </a:xfrm>
          <a:prstGeom prst="rect">
            <a:avLst/>
          </a:prstGeom>
          <a:solidFill>
            <a:srgbClr val="D8D8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82" name="Google Shape;1682;p59"/>
          <p:cNvSpPr txBox="1"/>
          <p:nvPr/>
        </p:nvSpPr>
        <p:spPr>
          <a:xfrm>
            <a:off x="4920745" y="4421701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/>
          </a:p>
        </p:txBody>
      </p:sp>
      <p:sp>
        <p:nvSpPr>
          <p:cNvPr id="1683" name="Google Shape;1683;p59"/>
          <p:cNvSpPr txBox="1"/>
          <p:nvPr/>
        </p:nvSpPr>
        <p:spPr>
          <a:xfrm>
            <a:off x="5016937" y="4319499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684" name="Google Shape;1684;p59"/>
          <p:cNvSpPr/>
          <p:nvPr/>
        </p:nvSpPr>
        <p:spPr>
          <a:xfrm>
            <a:off x="5543601" y="4303042"/>
            <a:ext cx="543423" cy="337196"/>
          </a:xfrm>
          <a:prstGeom prst="rect">
            <a:avLst/>
          </a:prstGeom>
          <a:solidFill>
            <a:srgbClr val="D8D8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85" name="Google Shape;1685;p59"/>
          <p:cNvSpPr txBox="1"/>
          <p:nvPr/>
        </p:nvSpPr>
        <p:spPr>
          <a:xfrm>
            <a:off x="5571683" y="4420737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endParaRPr/>
          </a:p>
        </p:txBody>
      </p:sp>
      <p:sp>
        <p:nvSpPr>
          <p:cNvPr id="1686" name="Google Shape;1686;p59"/>
          <p:cNvSpPr txBox="1"/>
          <p:nvPr/>
        </p:nvSpPr>
        <p:spPr>
          <a:xfrm>
            <a:off x="5667875" y="43185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687" name="Google Shape;1687;p59"/>
          <p:cNvSpPr/>
          <p:nvPr/>
        </p:nvSpPr>
        <p:spPr>
          <a:xfrm>
            <a:off x="6193351" y="4306822"/>
            <a:ext cx="543422" cy="337195"/>
          </a:xfrm>
          <a:prstGeom prst="rect">
            <a:avLst/>
          </a:prstGeom>
          <a:solidFill>
            <a:srgbClr val="D8D8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88" name="Google Shape;1688;p59"/>
          <p:cNvSpPr txBox="1"/>
          <p:nvPr/>
        </p:nvSpPr>
        <p:spPr>
          <a:xfrm>
            <a:off x="6221433" y="4424516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endParaRPr/>
          </a:p>
        </p:txBody>
      </p:sp>
      <p:sp>
        <p:nvSpPr>
          <p:cNvPr id="1689" name="Google Shape;1689;p59"/>
          <p:cNvSpPr txBox="1"/>
          <p:nvPr/>
        </p:nvSpPr>
        <p:spPr>
          <a:xfrm>
            <a:off x="6317625" y="4322314"/>
            <a:ext cx="153288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690" name="Google Shape;1690;p59"/>
          <p:cNvSpPr/>
          <p:nvPr/>
        </p:nvSpPr>
        <p:spPr>
          <a:xfrm>
            <a:off x="6858176" y="4303042"/>
            <a:ext cx="543422" cy="337196"/>
          </a:xfrm>
          <a:prstGeom prst="rect">
            <a:avLst/>
          </a:prstGeom>
          <a:solidFill>
            <a:srgbClr val="D8D8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91" name="Google Shape;1691;p59"/>
          <p:cNvSpPr txBox="1"/>
          <p:nvPr/>
        </p:nvSpPr>
        <p:spPr>
          <a:xfrm>
            <a:off x="6886257" y="4420737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  <a:endParaRPr/>
          </a:p>
        </p:txBody>
      </p:sp>
      <p:sp>
        <p:nvSpPr>
          <p:cNvPr id="1692" name="Google Shape;1692;p59"/>
          <p:cNvSpPr txBox="1"/>
          <p:nvPr/>
        </p:nvSpPr>
        <p:spPr>
          <a:xfrm>
            <a:off x="6982449" y="43185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693" name="Google Shape;1693;p59"/>
          <p:cNvSpPr/>
          <p:nvPr/>
        </p:nvSpPr>
        <p:spPr>
          <a:xfrm>
            <a:off x="7507398" y="4303042"/>
            <a:ext cx="543422" cy="337196"/>
          </a:xfrm>
          <a:prstGeom prst="rect">
            <a:avLst/>
          </a:prstGeom>
          <a:solidFill>
            <a:srgbClr val="D8D8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94" name="Google Shape;1694;p59"/>
          <p:cNvSpPr txBox="1"/>
          <p:nvPr/>
        </p:nvSpPr>
        <p:spPr>
          <a:xfrm>
            <a:off x="7535479" y="4420737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  <a:endParaRPr/>
          </a:p>
        </p:txBody>
      </p:sp>
      <p:sp>
        <p:nvSpPr>
          <p:cNvPr id="1695" name="Google Shape;1695;p59"/>
          <p:cNvSpPr txBox="1"/>
          <p:nvPr/>
        </p:nvSpPr>
        <p:spPr>
          <a:xfrm>
            <a:off x="7631671" y="43185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696" name="Google Shape;1696;p59"/>
          <p:cNvSpPr/>
          <p:nvPr/>
        </p:nvSpPr>
        <p:spPr>
          <a:xfrm>
            <a:off x="8162314" y="4303042"/>
            <a:ext cx="543423" cy="337196"/>
          </a:xfrm>
          <a:prstGeom prst="rect">
            <a:avLst/>
          </a:prstGeom>
          <a:solidFill>
            <a:srgbClr val="D8D8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97" name="Google Shape;1697;p59"/>
          <p:cNvSpPr txBox="1"/>
          <p:nvPr/>
        </p:nvSpPr>
        <p:spPr>
          <a:xfrm>
            <a:off x="8190396" y="4420737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  <a:endParaRPr/>
          </a:p>
        </p:txBody>
      </p:sp>
      <p:sp>
        <p:nvSpPr>
          <p:cNvPr id="1698" name="Google Shape;1698;p59"/>
          <p:cNvSpPr txBox="1"/>
          <p:nvPr/>
        </p:nvSpPr>
        <p:spPr>
          <a:xfrm>
            <a:off x="8286587" y="43185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699" name="Google Shape;1699;p59"/>
          <p:cNvSpPr txBox="1"/>
          <p:nvPr/>
        </p:nvSpPr>
        <p:spPr>
          <a:xfrm>
            <a:off x="1165101" y="1146109"/>
            <a:ext cx="2813213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Вектора подслов</a:t>
            </a:r>
            <a:endParaRPr/>
          </a:p>
        </p:txBody>
      </p:sp>
      <p:cxnSp>
        <p:nvCxnSpPr>
          <p:cNvPr id="1700" name="Google Shape;1700;p59"/>
          <p:cNvCxnSpPr/>
          <p:nvPr/>
        </p:nvCxnSpPr>
        <p:spPr>
          <a:xfrm flipH="1" rot="10800000">
            <a:off x="1330783" y="1619219"/>
            <a:ext cx="983387" cy="1553190"/>
          </a:xfrm>
          <a:prstGeom prst="straightConnector1">
            <a:avLst/>
          </a:prstGeom>
          <a:noFill/>
          <a:ln cap="flat" cmpd="sng" w="25400">
            <a:solidFill>
              <a:srgbClr val="2557A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01" name="Google Shape;1701;p59"/>
          <p:cNvCxnSpPr/>
          <p:nvPr/>
        </p:nvCxnSpPr>
        <p:spPr>
          <a:xfrm>
            <a:off x="1287070" y="4761026"/>
            <a:ext cx="804443" cy="278239"/>
          </a:xfrm>
          <a:prstGeom prst="straightConnector1">
            <a:avLst/>
          </a:prstGeom>
          <a:noFill/>
          <a:ln cap="flat" cmpd="sng" w="25400">
            <a:solidFill>
              <a:srgbClr val="2557A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02" name="Google Shape;1702;p59"/>
          <p:cNvCxnSpPr/>
          <p:nvPr/>
        </p:nvCxnSpPr>
        <p:spPr>
          <a:xfrm flipH="1" rot="10800000">
            <a:off x="1425288" y="1616164"/>
            <a:ext cx="3702369" cy="2048343"/>
          </a:xfrm>
          <a:prstGeom prst="straightConnector1">
            <a:avLst/>
          </a:prstGeom>
          <a:noFill/>
          <a:ln cap="flat" cmpd="sng" w="25400">
            <a:solidFill>
              <a:srgbClr val="2557A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03" name="Google Shape;1703;p59"/>
          <p:cNvSpPr txBox="1"/>
          <p:nvPr/>
        </p:nvSpPr>
        <p:spPr>
          <a:xfrm>
            <a:off x="3978313" y="1149683"/>
            <a:ext cx="3402713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Вектора сегментов</a:t>
            </a:r>
            <a:endParaRPr/>
          </a:p>
        </p:txBody>
      </p:sp>
      <p:sp>
        <p:nvSpPr>
          <p:cNvPr id="1704" name="Google Shape;1704;p59"/>
          <p:cNvSpPr txBox="1"/>
          <p:nvPr/>
        </p:nvSpPr>
        <p:spPr>
          <a:xfrm>
            <a:off x="2223862" y="4895241"/>
            <a:ext cx="2629548" cy="356661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Вектора позиций</a:t>
            </a:r>
            <a:endParaRPr/>
          </a:p>
        </p:txBody>
      </p:sp>
      <p:sp>
        <p:nvSpPr>
          <p:cNvPr id="1705" name="Google Shape;1705;p59"/>
          <p:cNvSpPr txBox="1"/>
          <p:nvPr/>
        </p:nvSpPr>
        <p:spPr>
          <a:xfrm>
            <a:off x="621938" y="2520346"/>
            <a:ext cx="955820" cy="3258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Вход</a:t>
            </a:r>
            <a:endParaRPr b="0" i="0" sz="18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06" name="Google Shape;1706;p59"/>
          <p:cNvSpPr txBox="1"/>
          <p:nvPr/>
        </p:nvSpPr>
        <p:spPr>
          <a:xfrm>
            <a:off x="621938" y="3039010"/>
            <a:ext cx="955820" cy="3258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Токены</a:t>
            </a:r>
            <a:endParaRPr b="0" i="0" sz="18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07" name="Google Shape;1707;p59"/>
          <p:cNvSpPr txBox="1"/>
          <p:nvPr/>
        </p:nvSpPr>
        <p:spPr>
          <a:xfrm>
            <a:off x="583480" y="3669579"/>
            <a:ext cx="1078258" cy="3258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Сегменты</a:t>
            </a:r>
            <a:endParaRPr b="0" i="0" sz="18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08" name="Google Shape;1708;p59"/>
          <p:cNvSpPr txBox="1"/>
          <p:nvPr/>
        </p:nvSpPr>
        <p:spPr>
          <a:xfrm>
            <a:off x="583480" y="4315621"/>
            <a:ext cx="1078258" cy="3258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Позиции</a:t>
            </a:r>
            <a:endParaRPr b="0" i="0" sz="18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p60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Обучение BERT</a:t>
            </a:r>
            <a:endParaRPr/>
          </a:p>
        </p:txBody>
      </p:sp>
      <p:sp>
        <p:nvSpPr>
          <p:cNvPr id="1714" name="Google Shape;1714;p60"/>
          <p:cNvSpPr txBox="1"/>
          <p:nvPr/>
        </p:nvSpPr>
        <p:spPr>
          <a:xfrm>
            <a:off x="413211" y="5559135"/>
            <a:ext cx="7722644" cy="879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-2794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Char char="●"/>
            </a:pPr>
            <a:r>
              <a:rPr b="0" i="1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Jacob Devlin, Ming-Wei Chang, Kenton Lee, Kristina Toutanova. "BERT: Pre-training of Deep Bidirectional Transformers for Language Understanding.” NAACL-HLT, 2019</a:t>
            </a:r>
            <a:endParaRPr/>
          </a:p>
        </p:txBody>
      </p:sp>
      <p:sp>
        <p:nvSpPr>
          <p:cNvPr id="1715" name="Google Shape;1715;p60"/>
          <p:cNvSpPr/>
          <p:nvPr/>
        </p:nvSpPr>
        <p:spPr>
          <a:xfrm>
            <a:off x="527953" y="2101873"/>
            <a:ext cx="8346282" cy="3280734"/>
          </a:xfrm>
          <a:prstGeom prst="roundRect">
            <a:avLst>
              <a:gd fmla="val 16289" name="adj"/>
            </a:avLst>
          </a:prstGeom>
          <a:noFill/>
          <a:ln cap="flat" cmpd="sng" w="25400">
            <a:solidFill>
              <a:srgbClr val="2557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6" name="Google Shape;1716;p60"/>
          <p:cNvSpPr/>
          <p:nvPr/>
        </p:nvSpPr>
        <p:spPr>
          <a:xfrm>
            <a:off x="1632077" y="2462228"/>
            <a:ext cx="536175" cy="339488"/>
          </a:xfrm>
          <a:prstGeom prst="roundRect">
            <a:avLst>
              <a:gd fmla="val 19070" name="adj"/>
            </a:avLst>
          </a:prstGeom>
          <a:solidFill>
            <a:srgbClr val="DEDA8C"/>
          </a:solidFill>
          <a:ln cap="flat" cmpd="sng" w="12700">
            <a:solidFill>
              <a:srgbClr val="C6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7" name="Google Shape;1717;p60"/>
          <p:cNvSpPr txBox="1"/>
          <p:nvPr/>
        </p:nvSpPr>
        <p:spPr>
          <a:xfrm>
            <a:off x="1619564" y="2506742"/>
            <a:ext cx="561202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[CLS]</a:t>
            </a:r>
            <a:endParaRPr/>
          </a:p>
        </p:txBody>
      </p:sp>
      <p:sp>
        <p:nvSpPr>
          <p:cNvPr id="1718" name="Google Shape;1718;p60"/>
          <p:cNvSpPr/>
          <p:nvPr/>
        </p:nvSpPr>
        <p:spPr>
          <a:xfrm>
            <a:off x="2286127" y="2465403"/>
            <a:ext cx="536175" cy="339488"/>
          </a:xfrm>
          <a:prstGeom prst="roundRect">
            <a:avLst>
              <a:gd fmla="val 19070" name="adj"/>
            </a:avLst>
          </a:prstGeom>
          <a:solidFill>
            <a:srgbClr val="DEDA8C"/>
          </a:solidFill>
          <a:ln cap="flat" cmpd="sng" w="12700">
            <a:solidFill>
              <a:srgbClr val="C6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9" name="Google Shape;1719;p60"/>
          <p:cNvSpPr txBox="1"/>
          <p:nvPr/>
        </p:nvSpPr>
        <p:spPr>
          <a:xfrm>
            <a:off x="2353714" y="2506742"/>
            <a:ext cx="401001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my</a:t>
            </a:r>
            <a:endParaRPr/>
          </a:p>
        </p:txBody>
      </p:sp>
      <p:sp>
        <p:nvSpPr>
          <p:cNvPr id="1720" name="Google Shape;1720;p60"/>
          <p:cNvSpPr/>
          <p:nvPr/>
        </p:nvSpPr>
        <p:spPr>
          <a:xfrm>
            <a:off x="2934014" y="2461535"/>
            <a:ext cx="536175" cy="339489"/>
          </a:xfrm>
          <a:prstGeom prst="roundRect">
            <a:avLst>
              <a:gd fmla="val 19070" name="adj"/>
            </a:avLst>
          </a:prstGeom>
          <a:solidFill>
            <a:srgbClr val="DEDA8C"/>
          </a:solidFill>
          <a:ln cap="flat" cmpd="sng" w="12700">
            <a:solidFill>
              <a:srgbClr val="C6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1" name="Google Shape;1721;p60"/>
          <p:cNvSpPr txBox="1"/>
          <p:nvPr/>
        </p:nvSpPr>
        <p:spPr>
          <a:xfrm>
            <a:off x="3001601" y="2502874"/>
            <a:ext cx="401001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dog</a:t>
            </a:r>
            <a:endParaRPr/>
          </a:p>
        </p:txBody>
      </p:sp>
      <p:sp>
        <p:nvSpPr>
          <p:cNvPr id="1722" name="Google Shape;1722;p60"/>
          <p:cNvSpPr/>
          <p:nvPr/>
        </p:nvSpPr>
        <p:spPr>
          <a:xfrm>
            <a:off x="3581901" y="2461535"/>
            <a:ext cx="536175" cy="339489"/>
          </a:xfrm>
          <a:prstGeom prst="roundRect">
            <a:avLst>
              <a:gd fmla="val 19070" name="adj"/>
            </a:avLst>
          </a:prstGeom>
          <a:solidFill>
            <a:srgbClr val="DEDA8C"/>
          </a:solidFill>
          <a:ln cap="flat" cmpd="sng" w="12700">
            <a:solidFill>
              <a:srgbClr val="C6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3" name="Google Shape;1723;p60"/>
          <p:cNvSpPr txBox="1"/>
          <p:nvPr/>
        </p:nvSpPr>
        <p:spPr>
          <a:xfrm>
            <a:off x="3649488" y="2502874"/>
            <a:ext cx="401001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is</a:t>
            </a:r>
            <a:endParaRPr/>
          </a:p>
        </p:txBody>
      </p:sp>
      <p:sp>
        <p:nvSpPr>
          <p:cNvPr id="1724" name="Google Shape;1724;p60"/>
          <p:cNvSpPr/>
          <p:nvPr/>
        </p:nvSpPr>
        <p:spPr>
          <a:xfrm>
            <a:off x="4229787" y="2461535"/>
            <a:ext cx="536176" cy="339489"/>
          </a:xfrm>
          <a:prstGeom prst="roundRect">
            <a:avLst>
              <a:gd fmla="val 19070" name="adj"/>
            </a:avLst>
          </a:prstGeom>
          <a:solidFill>
            <a:srgbClr val="DEDA8C"/>
          </a:solidFill>
          <a:ln cap="flat" cmpd="sng" w="12700">
            <a:solidFill>
              <a:srgbClr val="C6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5" name="Google Shape;1725;p60"/>
          <p:cNvSpPr txBox="1"/>
          <p:nvPr/>
        </p:nvSpPr>
        <p:spPr>
          <a:xfrm>
            <a:off x="4263488" y="2506742"/>
            <a:ext cx="468775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cute</a:t>
            </a:r>
            <a:endParaRPr/>
          </a:p>
        </p:txBody>
      </p:sp>
      <p:sp>
        <p:nvSpPr>
          <p:cNvPr id="1726" name="Google Shape;1726;p60"/>
          <p:cNvSpPr/>
          <p:nvPr/>
        </p:nvSpPr>
        <p:spPr>
          <a:xfrm>
            <a:off x="4896537" y="2464710"/>
            <a:ext cx="536176" cy="339489"/>
          </a:xfrm>
          <a:prstGeom prst="roundRect">
            <a:avLst>
              <a:gd fmla="val 19070" name="adj"/>
            </a:avLst>
          </a:prstGeom>
          <a:solidFill>
            <a:srgbClr val="DEDA8C"/>
          </a:solidFill>
          <a:ln cap="flat" cmpd="sng" w="12700">
            <a:solidFill>
              <a:srgbClr val="C6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7" name="Google Shape;1727;p60"/>
          <p:cNvSpPr txBox="1"/>
          <p:nvPr/>
        </p:nvSpPr>
        <p:spPr>
          <a:xfrm>
            <a:off x="4893821" y="2506742"/>
            <a:ext cx="54160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[SEP]</a:t>
            </a:r>
            <a:endParaRPr/>
          </a:p>
        </p:txBody>
      </p:sp>
      <p:sp>
        <p:nvSpPr>
          <p:cNvPr id="1728" name="Google Shape;1728;p60"/>
          <p:cNvSpPr/>
          <p:nvPr/>
        </p:nvSpPr>
        <p:spPr>
          <a:xfrm>
            <a:off x="5563287" y="2461535"/>
            <a:ext cx="536176" cy="339489"/>
          </a:xfrm>
          <a:prstGeom prst="roundRect">
            <a:avLst>
              <a:gd fmla="val 19070" name="adj"/>
            </a:avLst>
          </a:prstGeom>
          <a:solidFill>
            <a:srgbClr val="DEDA8C"/>
          </a:solidFill>
          <a:ln cap="flat" cmpd="sng" w="12700">
            <a:solidFill>
              <a:srgbClr val="C6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9" name="Google Shape;1729;p60"/>
          <p:cNvSpPr txBox="1"/>
          <p:nvPr/>
        </p:nvSpPr>
        <p:spPr>
          <a:xfrm>
            <a:off x="5560571" y="2503567"/>
            <a:ext cx="54160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he</a:t>
            </a:r>
            <a:endParaRPr/>
          </a:p>
        </p:txBody>
      </p:sp>
      <p:sp>
        <p:nvSpPr>
          <p:cNvPr id="1730" name="Google Shape;1730;p60"/>
          <p:cNvSpPr/>
          <p:nvPr/>
        </p:nvSpPr>
        <p:spPr>
          <a:xfrm>
            <a:off x="6211174" y="2461535"/>
            <a:ext cx="536176" cy="339489"/>
          </a:xfrm>
          <a:prstGeom prst="roundRect">
            <a:avLst>
              <a:gd fmla="val 19070" name="adj"/>
            </a:avLst>
          </a:prstGeom>
          <a:solidFill>
            <a:srgbClr val="DEDA8C"/>
          </a:solidFill>
          <a:ln cap="flat" cmpd="sng" w="12700">
            <a:solidFill>
              <a:srgbClr val="C6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1" name="Google Shape;1731;p60"/>
          <p:cNvSpPr txBox="1"/>
          <p:nvPr/>
        </p:nvSpPr>
        <p:spPr>
          <a:xfrm>
            <a:off x="6208457" y="2503567"/>
            <a:ext cx="54160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likes</a:t>
            </a:r>
            <a:endParaRPr/>
          </a:p>
        </p:txBody>
      </p:sp>
      <p:sp>
        <p:nvSpPr>
          <p:cNvPr id="1732" name="Google Shape;1732;p60"/>
          <p:cNvSpPr/>
          <p:nvPr/>
        </p:nvSpPr>
        <p:spPr>
          <a:xfrm>
            <a:off x="6855428" y="2461535"/>
            <a:ext cx="536175" cy="339489"/>
          </a:xfrm>
          <a:prstGeom prst="roundRect">
            <a:avLst>
              <a:gd fmla="val 19070" name="adj"/>
            </a:avLst>
          </a:prstGeom>
          <a:solidFill>
            <a:srgbClr val="DEDA8C"/>
          </a:solidFill>
          <a:ln cap="flat" cmpd="sng" w="12700">
            <a:solidFill>
              <a:srgbClr val="C6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3" name="Google Shape;1733;p60"/>
          <p:cNvSpPr txBox="1"/>
          <p:nvPr/>
        </p:nvSpPr>
        <p:spPr>
          <a:xfrm>
            <a:off x="6852711" y="2503567"/>
            <a:ext cx="54160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play</a:t>
            </a:r>
            <a:endParaRPr/>
          </a:p>
        </p:txBody>
      </p:sp>
      <p:sp>
        <p:nvSpPr>
          <p:cNvPr id="1734" name="Google Shape;1734;p60"/>
          <p:cNvSpPr/>
          <p:nvPr/>
        </p:nvSpPr>
        <p:spPr>
          <a:xfrm>
            <a:off x="7506947" y="2461535"/>
            <a:ext cx="536176" cy="339489"/>
          </a:xfrm>
          <a:prstGeom prst="roundRect">
            <a:avLst>
              <a:gd fmla="val 19070" name="adj"/>
            </a:avLst>
          </a:prstGeom>
          <a:solidFill>
            <a:srgbClr val="DEDA8C"/>
          </a:solidFill>
          <a:ln cap="flat" cmpd="sng" w="12700">
            <a:solidFill>
              <a:srgbClr val="C6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5" name="Google Shape;1735;p60"/>
          <p:cNvSpPr txBox="1"/>
          <p:nvPr/>
        </p:nvSpPr>
        <p:spPr>
          <a:xfrm>
            <a:off x="7504231" y="2503567"/>
            <a:ext cx="54160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##ing</a:t>
            </a:r>
            <a:endParaRPr/>
          </a:p>
        </p:txBody>
      </p:sp>
      <p:sp>
        <p:nvSpPr>
          <p:cNvPr id="1736" name="Google Shape;1736;p60"/>
          <p:cNvSpPr/>
          <p:nvPr/>
        </p:nvSpPr>
        <p:spPr>
          <a:xfrm>
            <a:off x="8157364" y="2461535"/>
            <a:ext cx="536176" cy="339489"/>
          </a:xfrm>
          <a:prstGeom prst="roundRect">
            <a:avLst>
              <a:gd fmla="val 19070" name="adj"/>
            </a:avLst>
          </a:prstGeom>
          <a:solidFill>
            <a:srgbClr val="DEDA8C"/>
          </a:solidFill>
          <a:ln cap="flat" cmpd="sng" w="12700">
            <a:solidFill>
              <a:srgbClr val="C6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7" name="Google Shape;1737;p60"/>
          <p:cNvSpPr txBox="1"/>
          <p:nvPr/>
        </p:nvSpPr>
        <p:spPr>
          <a:xfrm>
            <a:off x="8154647" y="2503567"/>
            <a:ext cx="541610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[SEP]</a:t>
            </a:r>
            <a:endParaRPr/>
          </a:p>
        </p:txBody>
      </p:sp>
      <p:cxnSp>
        <p:nvCxnSpPr>
          <p:cNvPr id="1738" name="Google Shape;1738;p60"/>
          <p:cNvCxnSpPr/>
          <p:nvPr/>
        </p:nvCxnSpPr>
        <p:spPr>
          <a:xfrm>
            <a:off x="739551" y="2915075"/>
            <a:ext cx="7969261" cy="1"/>
          </a:xfrm>
          <a:prstGeom prst="straightConnector1">
            <a:avLst/>
          </a:prstGeom>
          <a:noFill/>
          <a:ln cap="flat" cmpd="sng" w="63500">
            <a:solidFill>
              <a:srgbClr val="ABB6C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39" name="Google Shape;1739;p60"/>
          <p:cNvSpPr/>
          <p:nvPr/>
        </p:nvSpPr>
        <p:spPr>
          <a:xfrm>
            <a:off x="1628640" y="3058842"/>
            <a:ext cx="543422" cy="337196"/>
          </a:xfrm>
          <a:prstGeom prst="rect">
            <a:avLst/>
          </a:prstGeom>
          <a:solidFill>
            <a:srgbClr val="EFE2BF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0" name="Google Shape;1740;p60"/>
          <p:cNvSpPr txBox="1"/>
          <p:nvPr/>
        </p:nvSpPr>
        <p:spPr>
          <a:xfrm>
            <a:off x="1656722" y="3176536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[CLS]</a:t>
            </a:r>
            <a:endParaRPr/>
          </a:p>
        </p:txBody>
      </p:sp>
      <p:sp>
        <p:nvSpPr>
          <p:cNvPr id="1741" name="Google Shape;1741;p60"/>
          <p:cNvSpPr txBox="1"/>
          <p:nvPr/>
        </p:nvSpPr>
        <p:spPr>
          <a:xfrm>
            <a:off x="1664014" y="30743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742" name="Google Shape;1742;p60"/>
          <p:cNvSpPr/>
          <p:nvPr/>
        </p:nvSpPr>
        <p:spPr>
          <a:xfrm>
            <a:off x="2268304" y="3058842"/>
            <a:ext cx="543422" cy="337196"/>
          </a:xfrm>
          <a:prstGeom prst="rect">
            <a:avLst/>
          </a:prstGeom>
          <a:solidFill>
            <a:srgbClr val="EFE2BF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3" name="Google Shape;1743;p60"/>
          <p:cNvSpPr txBox="1"/>
          <p:nvPr/>
        </p:nvSpPr>
        <p:spPr>
          <a:xfrm>
            <a:off x="2296386" y="3176536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my</a:t>
            </a:r>
            <a:endParaRPr/>
          </a:p>
        </p:txBody>
      </p:sp>
      <p:sp>
        <p:nvSpPr>
          <p:cNvPr id="1744" name="Google Shape;1744;p60"/>
          <p:cNvSpPr txBox="1"/>
          <p:nvPr/>
        </p:nvSpPr>
        <p:spPr>
          <a:xfrm>
            <a:off x="2354478" y="3074334"/>
            <a:ext cx="153288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745" name="Google Shape;1745;p60"/>
          <p:cNvSpPr/>
          <p:nvPr/>
        </p:nvSpPr>
        <p:spPr>
          <a:xfrm>
            <a:off x="2916191" y="3058842"/>
            <a:ext cx="543422" cy="337196"/>
          </a:xfrm>
          <a:prstGeom prst="rect">
            <a:avLst/>
          </a:prstGeom>
          <a:solidFill>
            <a:srgbClr val="EFE2BF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6" name="Google Shape;1746;p60"/>
          <p:cNvSpPr txBox="1"/>
          <p:nvPr/>
        </p:nvSpPr>
        <p:spPr>
          <a:xfrm>
            <a:off x="2969673" y="3176536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dog</a:t>
            </a:r>
            <a:endParaRPr/>
          </a:p>
        </p:txBody>
      </p:sp>
      <p:sp>
        <p:nvSpPr>
          <p:cNvPr id="1747" name="Google Shape;1747;p60"/>
          <p:cNvSpPr txBox="1"/>
          <p:nvPr/>
        </p:nvSpPr>
        <p:spPr>
          <a:xfrm>
            <a:off x="3002364" y="30743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748" name="Google Shape;1748;p60"/>
          <p:cNvSpPr/>
          <p:nvPr/>
        </p:nvSpPr>
        <p:spPr>
          <a:xfrm>
            <a:off x="3603346" y="3058842"/>
            <a:ext cx="543422" cy="337196"/>
          </a:xfrm>
          <a:prstGeom prst="rect">
            <a:avLst/>
          </a:prstGeom>
          <a:solidFill>
            <a:srgbClr val="EFE2BF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9" name="Google Shape;1749;p60"/>
          <p:cNvSpPr txBox="1"/>
          <p:nvPr/>
        </p:nvSpPr>
        <p:spPr>
          <a:xfrm>
            <a:off x="3606027" y="3176536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is</a:t>
            </a:r>
            <a:endParaRPr/>
          </a:p>
        </p:txBody>
      </p:sp>
      <p:sp>
        <p:nvSpPr>
          <p:cNvPr id="1750" name="Google Shape;1750;p60"/>
          <p:cNvSpPr txBox="1"/>
          <p:nvPr/>
        </p:nvSpPr>
        <p:spPr>
          <a:xfrm>
            <a:off x="3689519" y="30743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751" name="Google Shape;1751;p60"/>
          <p:cNvSpPr/>
          <p:nvPr/>
        </p:nvSpPr>
        <p:spPr>
          <a:xfrm>
            <a:off x="4236702" y="3058842"/>
            <a:ext cx="543422" cy="337196"/>
          </a:xfrm>
          <a:prstGeom prst="rect">
            <a:avLst/>
          </a:prstGeom>
          <a:solidFill>
            <a:srgbClr val="EFE2BF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2" name="Google Shape;1752;p60"/>
          <p:cNvSpPr txBox="1"/>
          <p:nvPr/>
        </p:nvSpPr>
        <p:spPr>
          <a:xfrm>
            <a:off x="4302883" y="3176536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cute</a:t>
            </a:r>
            <a:endParaRPr/>
          </a:p>
        </p:txBody>
      </p:sp>
      <p:sp>
        <p:nvSpPr>
          <p:cNvPr id="1753" name="Google Shape;1753;p60"/>
          <p:cNvSpPr txBox="1"/>
          <p:nvPr/>
        </p:nvSpPr>
        <p:spPr>
          <a:xfrm>
            <a:off x="4322875" y="30743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754" name="Google Shape;1754;p60"/>
          <p:cNvSpPr/>
          <p:nvPr/>
        </p:nvSpPr>
        <p:spPr>
          <a:xfrm>
            <a:off x="4892420" y="3058842"/>
            <a:ext cx="543422" cy="337196"/>
          </a:xfrm>
          <a:prstGeom prst="rect">
            <a:avLst/>
          </a:prstGeom>
          <a:solidFill>
            <a:srgbClr val="EFE2BF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5" name="Google Shape;1755;p60"/>
          <p:cNvSpPr txBox="1"/>
          <p:nvPr/>
        </p:nvSpPr>
        <p:spPr>
          <a:xfrm>
            <a:off x="4920501" y="3176536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[SEP]</a:t>
            </a:r>
            <a:endParaRPr/>
          </a:p>
        </p:txBody>
      </p:sp>
      <p:sp>
        <p:nvSpPr>
          <p:cNvPr id="1756" name="Google Shape;1756;p60"/>
          <p:cNvSpPr txBox="1"/>
          <p:nvPr/>
        </p:nvSpPr>
        <p:spPr>
          <a:xfrm>
            <a:off x="4927793" y="30743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757" name="Google Shape;1757;p60"/>
          <p:cNvSpPr/>
          <p:nvPr/>
        </p:nvSpPr>
        <p:spPr>
          <a:xfrm>
            <a:off x="5550174" y="3058842"/>
            <a:ext cx="543422" cy="337196"/>
          </a:xfrm>
          <a:prstGeom prst="rect">
            <a:avLst/>
          </a:prstGeom>
          <a:solidFill>
            <a:srgbClr val="EFE2BF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8" name="Google Shape;1758;p60"/>
          <p:cNvSpPr txBox="1"/>
          <p:nvPr/>
        </p:nvSpPr>
        <p:spPr>
          <a:xfrm>
            <a:off x="5578256" y="3176536"/>
            <a:ext cx="561201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he</a:t>
            </a:r>
            <a:endParaRPr/>
          </a:p>
        </p:txBody>
      </p:sp>
      <p:sp>
        <p:nvSpPr>
          <p:cNvPr id="1759" name="Google Shape;1759;p60"/>
          <p:cNvSpPr txBox="1"/>
          <p:nvPr/>
        </p:nvSpPr>
        <p:spPr>
          <a:xfrm>
            <a:off x="5636347" y="30743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760" name="Google Shape;1760;p60"/>
          <p:cNvSpPr/>
          <p:nvPr/>
        </p:nvSpPr>
        <p:spPr>
          <a:xfrm>
            <a:off x="6193351" y="3058842"/>
            <a:ext cx="543422" cy="337196"/>
          </a:xfrm>
          <a:prstGeom prst="rect">
            <a:avLst/>
          </a:prstGeom>
          <a:solidFill>
            <a:srgbClr val="EFE2BF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61" name="Google Shape;1761;p60"/>
          <p:cNvSpPr txBox="1"/>
          <p:nvPr/>
        </p:nvSpPr>
        <p:spPr>
          <a:xfrm>
            <a:off x="6221433" y="3176536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likes</a:t>
            </a:r>
            <a:endParaRPr/>
          </a:p>
        </p:txBody>
      </p:sp>
      <p:sp>
        <p:nvSpPr>
          <p:cNvPr id="1762" name="Google Shape;1762;p60"/>
          <p:cNvSpPr txBox="1"/>
          <p:nvPr/>
        </p:nvSpPr>
        <p:spPr>
          <a:xfrm>
            <a:off x="6228725" y="3074334"/>
            <a:ext cx="153288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763" name="Google Shape;1763;p60"/>
          <p:cNvSpPr/>
          <p:nvPr/>
        </p:nvSpPr>
        <p:spPr>
          <a:xfrm>
            <a:off x="6837605" y="3058842"/>
            <a:ext cx="543422" cy="337196"/>
          </a:xfrm>
          <a:prstGeom prst="rect">
            <a:avLst/>
          </a:prstGeom>
          <a:solidFill>
            <a:srgbClr val="EFE2BF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64" name="Google Shape;1764;p60"/>
          <p:cNvSpPr txBox="1"/>
          <p:nvPr/>
        </p:nvSpPr>
        <p:spPr>
          <a:xfrm>
            <a:off x="6865687" y="3176536"/>
            <a:ext cx="561201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play</a:t>
            </a:r>
            <a:endParaRPr/>
          </a:p>
        </p:txBody>
      </p:sp>
      <p:sp>
        <p:nvSpPr>
          <p:cNvPr id="1765" name="Google Shape;1765;p60"/>
          <p:cNvSpPr txBox="1"/>
          <p:nvPr/>
        </p:nvSpPr>
        <p:spPr>
          <a:xfrm>
            <a:off x="6872978" y="30743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766" name="Google Shape;1766;p60"/>
          <p:cNvSpPr/>
          <p:nvPr/>
        </p:nvSpPr>
        <p:spPr>
          <a:xfrm>
            <a:off x="7493323" y="3058842"/>
            <a:ext cx="543422" cy="337196"/>
          </a:xfrm>
          <a:prstGeom prst="rect">
            <a:avLst/>
          </a:prstGeom>
          <a:solidFill>
            <a:srgbClr val="EFE2BF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67" name="Google Shape;1767;p60"/>
          <p:cNvSpPr txBox="1"/>
          <p:nvPr/>
        </p:nvSpPr>
        <p:spPr>
          <a:xfrm>
            <a:off x="7521404" y="3176536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##ing</a:t>
            </a:r>
            <a:endParaRPr/>
          </a:p>
        </p:txBody>
      </p:sp>
      <p:sp>
        <p:nvSpPr>
          <p:cNvPr id="1768" name="Google Shape;1768;p60"/>
          <p:cNvSpPr txBox="1"/>
          <p:nvPr/>
        </p:nvSpPr>
        <p:spPr>
          <a:xfrm>
            <a:off x="7528696" y="30743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769" name="Google Shape;1769;p60"/>
          <p:cNvSpPr/>
          <p:nvPr/>
        </p:nvSpPr>
        <p:spPr>
          <a:xfrm>
            <a:off x="8139542" y="3058842"/>
            <a:ext cx="543422" cy="337196"/>
          </a:xfrm>
          <a:prstGeom prst="rect">
            <a:avLst/>
          </a:prstGeom>
          <a:solidFill>
            <a:srgbClr val="EFE2BF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0" name="Google Shape;1770;p60"/>
          <p:cNvSpPr txBox="1"/>
          <p:nvPr/>
        </p:nvSpPr>
        <p:spPr>
          <a:xfrm>
            <a:off x="8167623" y="3176536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[SEP]</a:t>
            </a:r>
            <a:endParaRPr/>
          </a:p>
        </p:txBody>
      </p:sp>
      <p:sp>
        <p:nvSpPr>
          <p:cNvPr id="1771" name="Google Shape;1771;p60"/>
          <p:cNvSpPr txBox="1"/>
          <p:nvPr/>
        </p:nvSpPr>
        <p:spPr>
          <a:xfrm>
            <a:off x="8174915" y="30743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772" name="Google Shape;1772;p60"/>
          <p:cNvSpPr txBox="1"/>
          <p:nvPr/>
        </p:nvSpPr>
        <p:spPr>
          <a:xfrm>
            <a:off x="5054879" y="3331421"/>
            <a:ext cx="269397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773" name="Google Shape;1773;p60"/>
          <p:cNvSpPr txBox="1"/>
          <p:nvPr/>
        </p:nvSpPr>
        <p:spPr>
          <a:xfrm>
            <a:off x="1778354" y="3958192"/>
            <a:ext cx="269397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774" name="Google Shape;1774;p60"/>
          <p:cNvSpPr txBox="1"/>
          <p:nvPr/>
        </p:nvSpPr>
        <p:spPr>
          <a:xfrm>
            <a:off x="5054879" y="3328966"/>
            <a:ext cx="269397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775" name="Google Shape;1775;p60"/>
          <p:cNvSpPr txBox="1"/>
          <p:nvPr/>
        </p:nvSpPr>
        <p:spPr>
          <a:xfrm>
            <a:off x="2429813" y="3958192"/>
            <a:ext cx="269396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776" name="Google Shape;1776;p60"/>
          <p:cNvSpPr txBox="1"/>
          <p:nvPr/>
        </p:nvSpPr>
        <p:spPr>
          <a:xfrm>
            <a:off x="5054879" y="3326511"/>
            <a:ext cx="269397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777" name="Google Shape;1777;p60"/>
          <p:cNvSpPr txBox="1"/>
          <p:nvPr/>
        </p:nvSpPr>
        <p:spPr>
          <a:xfrm>
            <a:off x="3087910" y="3958192"/>
            <a:ext cx="269396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778" name="Google Shape;1778;p60"/>
          <p:cNvSpPr txBox="1"/>
          <p:nvPr/>
        </p:nvSpPr>
        <p:spPr>
          <a:xfrm>
            <a:off x="5054879" y="3330695"/>
            <a:ext cx="269397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779" name="Google Shape;1779;p60"/>
          <p:cNvSpPr txBox="1"/>
          <p:nvPr/>
        </p:nvSpPr>
        <p:spPr>
          <a:xfrm>
            <a:off x="3736049" y="3958192"/>
            <a:ext cx="269396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780" name="Google Shape;1780;p60"/>
          <p:cNvSpPr txBox="1"/>
          <p:nvPr/>
        </p:nvSpPr>
        <p:spPr>
          <a:xfrm>
            <a:off x="5054879" y="3328240"/>
            <a:ext cx="269397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781" name="Google Shape;1781;p60"/>
          <p:cNvSpPr txBox="1"/>
          <p:nvPr/>
        </p:nvSpPr>
        <p:spPr>
          <a:xfrm>
            <a:off x="4388361" y="3958192"/>
            <a:ext cx="269396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782" name="Google Shape;1782;p60"/>
          <p:cNvSpPr txBox="1"/>
          <p:nvPr/>
        </p:nvSpPr>
        <p:spPr>
          <a:xfrm>
            <a:off x="5054879" y="3325785"/>
            <a:ext cx="269397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783" name="Google Shape;1783;p60"/>
          <p:cNvSpPr txBox="1"/>
          <p:nvPr/>
        </p:nvSpPr>
        <p:spPr>
          <a:xfrm>
            <a:off x="5039329" y="3958192"/>
            <a:ext cx="269397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784" name="Google Shape;1784;p60"/>
          <p:cNvSpPr txBox="1"/>
          <p:nvPr/>
        </p:nvSpPr>
        <p:spPr>
          <a:xfrm>
            <a:off x="5054879" y="3329969"/>
            <a:ext cx="269397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785" name="Google Shape;1785;p60"/>
          <p:cNvSpPr txBox="1"/>
          <p:nvPr/>
        </p:nvSpPr>
        <p:spPr>
          <a:xfrm>
            <a:off x="5694107" y="3958192"/>
            <a:ext cx="269396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786" name="Google Shape;1786;p60"/>
          <p:cNvSpPr txBox="1"/>
          <p:nvPr/>
        </p:nvSpPr>
        <p:spPr>
          <a:xfrm>
            <a:off x="5054879" y="3334153"/>
            <a:ext cx="269397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787" name="Google Shape;1787;p60"/>
          <p:cNvSpPr txBox="1"/>
          <p:nvPr/>
        </p:nvSpPr>
        <p:spPr>
          <a:xfrm>
            <a:off x="6352204" y="3958192"/>
            <a:ext cx="269396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788" name="Google Shape;1788;p60"/>
          <p:cNvSpPr txBox="1"/>
          <p:nvPr/>
        </p:nvSpPr>
        <p:spPr>
          <a:xfrm>
            <a:off x="5054879" y="3328379"/>
            <a:ext cx="269397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789" name="Google Shape;1789;p60"/>
          <p:cNvSpPr txBox="1"/>
          <p:nvPr/>
        </p:nvSpPr>
        <p:spPr>
          <a:xfrm>
            <a:off x="7003662" y="3958192"/>
            <a:ext cx="269397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790" name="Google Shape;1790;p60"/>
          <p:cNvSpPr txBox="1"/>
          <p:nvPr/>
        </p:nvSpPr>
        <p:spPr>
          <a:xfrm>
            <a:off x="5054879" y="3332563"/>
            <a:ext cx="269397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791" name="Google Shape;1791;p60"/>
          <p:cNvSpPr txBox="1"/>
          <p:nvPr/>
        </p:nvSpPr>
        <p:spPr>
          <a:xfrm>
            <a:off x="7661759" y="3958192"/>
            <a:ext cx="269397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792" name="Google Shape;1792;p60"/>
          <p:cNvSpPr txBox="1"/>
          <p:nvPr/>
        </p:nvSpPr>
        <p:spPr>
          <a:xfrm>
            <a:off x="5054879" y="3326789"/>
            <a:ext cx="269397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793" name="Google Shape;1793;p60"/>
          <p:cNvSpPr txBox="1"/>
          <p:nvPr/>
        </p:nvSpPr>
        <p:spPr>
          <a:xfrm>
            <a:off x="8313217" y="3958192"/>
            <a:ext cx="269397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/>
          </a:p>
        </p:txBody>
      </p:sp>
      <p:sp>
        <p:nvSpPr>
          <p:cNvPr id="1794" name="Google Shape;1794;p60"/>
          <p:cNvSpPr/>
          <p:nvPr/>
        </p:nvSpPr>
        <p:spPr>
          <a:xfrm>
            <a:off x="1627142" y="3678884"/>
            <a:ext cx="543422" cy="337196"/>
          </a:xfrm>
          <a:prstGeom prst="rect">
            <a:avLst/>
          </a:prstGeom>
          <a:solidFill>
            <a:srgbClr val="EEEF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95" name="Google Shape;1795;p60"/>
          <p:cNvSpPr txBox="1"/>
          <p:nvPr/>
        </p:nvSpPr>
        <p:spPr>
          <a:xfrm>
            <a:off x="1655224" y="3796579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endParaRPr/>
          </a:p>
        </p:txBody>
      </p:sp>
      <p:sp>
        <p:nvSpPr>
          <p:cNvPr id="1796" name="Google Shape;1796;p60"/>
          <p:cNvSpPr txBox="1"/>
          <p:nvPr/>
        </p:nvSpPr>
        <p:spPr>
          <a:xfrm>
            <a:off x="1751416" y="3694376"/>
            <a:ext cx="153288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797" name="Google Shape;1797;p60"/>
          <p:cNvSpPr/>
          <p:nvPr/>
        </p:nvSpPr>
        <p:spPr>
          <a:xfrm>
            <a:off x="2278601" y="3678884"/>
            <a:ext cx="543422" cy="337196"/>
          </a:xfrm>
          <a:prstGeom prst="rect">
            <a:avLst/>
          </a:prstGeom>
          <a:solidFill>
            <a:srgbClr val="EEEF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98" name="Google Shape;1798;p60"/>
          <p:cNvSpPr txBox="1"/>
          <p:nvPr/>
        </p:nvSpPr>
        <p:spPr>
          <a:xfrm>
            <a:off x="2306682" y="3796579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endParaRPr/>
          </a:p>
        </p:txBody>
      </p:sp>
      <p:sp>
        <p:nvSpPr>
          <p:cNvPr id="1799" name="Google Shape;1799;p60"/>
          <p:cNvSpPr txBox="1"/>
          <p:nvPr/>
        </p:nvSpPr>
        <p:spPr>
          <a:xfrm>
            <a:off x="2402874" y="3694376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800" name="Google Shape;1800;p60"/>
          <p:cNvSpPr/>
          <p:nvPr/>
        </p:nvSpPr>
        <p:spPr>
          <a:xfrm>
            <a:off x="2936698" y="3678884"/>
            <a:ext cx="543422" cy="337196"/>
          </a:xfrm>
          <a:prstGeom prst="rect">
            <a:avLst/>
          </a:prstGeom>
          <a:solidFill>
            <a:srgbClr val="EEEF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1" name="Google Shape;1801;p60"/>
          <p:cNvSpPr txBox="1"/>
          <p:nvPr/>
        </p:nvSpPr>
        <p:spPr>
          <a:xfrm>
            <a:off x="2964779" y="3796579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endParaRPr/>
          </a:p>
        </p:txBody>
      </p:sp>
      <p:sp>
        <p:nvSpPr>
          <p:cNvPr id="1802" name="Google Shape;1802;p60"/>
          <p:cNvSpPr txBox="1"/>
          <p:nvPr/>
        </p:nvSpPr>
        <p:spPr>
          <a:xfrm>
            <a:off x="3060971" y="3694376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803" name="Google Shape;1803;p60"/>
          <p:cNvSpPr/>
          <p:nvPr/>
        </p:nvSpPr>
        <p:spPr>
          <a:xfrm>
            <a:off x="3600718" y="3678884"/>
            <a:ext cx="543422" cy="337196"/>
          </a:xfrm>
          <a:prstGeom prst="rect">
            <a:avLst/>
          </a:prstGeom>
          <a:solidFill>
            <a:srgbClr val="EEEF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4" name="Google Shape;1804;p60"/>
          <p:cNvSpPr txBox="1"/>
          <p:nvPr/>
        </p:nvSpPr>
        <p:spPr>
          <a:xfrm>
            <a:off x="3628800" y="3796579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endParaRPr/>
          </a:p>
        </p:txBody>
      </p:sp>
      <p:sp>
        <p:nvSpPr>
          <p:cNvPr id="1805" name="Google Shape;1805;p60"/>
          <p:cNvSpPr txBox="1"/>
          <p:nvPr/>
        </p:nvSpPr>
        <p:spPr>
          <a:xfrm>
            <a:off x="3724992" y="3694376"/>
            <a:ext cx="153288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806" name="Google Shape;1806;p60"/>
          <p:cNvSpPr/>
          <p:nvPr/>
        </p:nvSpPr>
        <p:spPr>
          <a:xfrm>
            <a:off x="4237149" y="3678884"/>
            <a:ext cx="543422" cy="337196"/>
          </a:xfrm>
          <a:prstGeom prst="rect">
            <a:avLst/>
          </a:prstGeom>
          <a:solidFill>
            <a:srgbClr val="EEEF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7" name="Google Shape;1807;p60"/>
          <p:cNvSpPr txBox="1"/>
          <p:nvPr/>
        </p:nvSpPr>
        <p:spPr>
          <a:xfrm>
            <a:off x="4265230" y="3796579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endParaRPr/>
          </a:p>
        </p:txBody>
      </p:sp>
      <p:sp>
        <p:nvSpPr>
          <p:cNvPr id="1808" name="Google Shape;1808;p60"/>
          <p:cNvSpPr txBox="1"/>
          <p:nvPr/>
        </p:nvSpPr>
        <p:spPr>
          <a:xfrm>
            <a:off x="4361422" y="3694376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809" name="Google Shape;1809;p60"/>
          <p:cNvSpPr/>
          <p:nvPr/>
        </p:nvSpPr>
        <p:spPr>
          <a:xfrm>
            <a:off x="4892664" y="3678884"/>
            <a:ext cx="543422" cy="337196"/>
          </a:xfrm>
          <a:prstGeom prst="rect">
            <a:avLst/>
          </a:prstGeom>
          <a:solidFill>
            <a:srgbClr val="EEEF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0" name="Google Shape;1810;p60"/>
          <p:cNvSpPr txBox="1"/>
          <p:nvPr/>
        </p:nvSpPr>
        <p:spPr>
          <a:xfrm>
            <a:off x="4920745" y="3796579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endParaRPr/>
          </a:p>
        </p:txBody>
      </p:sp>
      <p:sp>
        <p:nvSpPr>
          <p:cNvPr id="1811" name="Google Shape;1811;p60"/>
          <p:cNvSpPr txBox="1"/>
          <p:nvPr/>
        </p:nvSpPr>
        <p:spPr>
          <a:xfrm>
            <a:off x="5016937" y="3694376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812" name="Google Shape;1812;p60"/>
          <p:cNvSpPr/>
          <p:nvPr/>
        </p:nvSpPr>
        <p:spPr>
          <a:xfrm>
            <a:off x="5543601" y="3687253"/>
            <a:ext cx="543423" cy="337196"/>
          </a:xfrm>
          <a:prstGeom prst="rect">
            <a:avLst/>
          </a:prstGeom>
          <a:solidFill>
            <a:srgbClr val="EEEF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3" name="Google Shape;1813;p60"/>
          <p:cNvSpPr txBox="1"/>
          <p:nvPr/>
        </p:nvSpPr>
        <p:spPr>
          <a:xfrm>
            <a:off x="5571683" y="3804947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/>
          </a:p>
        </p:txBody>
      </p:sp>
      <p:sp>
        <p:nvSpPr>
          <p:cNvPr id="1814" name="Google Shape;1814;p60"/>
          <p:cNvSpPr txBox="1"/>
          <p:nvPr/>
        </p:nvSpPr>
        <p:spPr>
          <a:xfrm>
            <a:off x="5667875" y="3702745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815" name="Google Shape;1815;p60"/>
          <p:cNvSpPr/>
          <p:nvPr/>
        </p:nvSpPr>
        <p:spPr>
          <a:xfrm>
            <a:off x="6200992" y="3687253"/>
            <a:ext cx="543422" cy="337196"/>
          </a:xfrm>
          <a:prstGeom prst="rect">
            <a:avLst/>
          </a:prstGeom>
          <a:solidFill>
            <a:srgbClr val="EEEF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6" name="Google Shape;1816;p60"/>
          <p:cNvSpPr txBox="1"/>
          <p:nvPr/>
        </p:nvSpPr>
        <p:spPr>
          <a:xfrm>
            <a:off x="6229073" y="3804947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/>
          </a:p>
        </p:txBody>
      </p:sp>
      <p:sp>
        <p:nvSpPr>
          <p:cNvPr id="1817" name="Google Shape;1817;p60"/>
          <p:cNvSpPr txBox="1"/>
          <p:nvPr/>
        </p:nvSpPr>
        <p:spPr>
          <a:xfrm>
            <a:off x="6325265" y="3702745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818" name="Google Shape;1818;p60"/>
          <p:cNvSpPr/>
          <p:nvPr/>
        </p:nvSpPr>
        <p:spPr>
          <a:xfrm>
            <a:off x="6852449" y="3678884"/>
            <a:ext cx="543423" cy="337196"/>
          </a:xfrm>
          <a:prstGeom prst="rect">
            <a:avLst/>
          </a:prstGeom>
          <a:solidFill>
            <a:srgbClr val="EEEF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9" name="Google Shape;1819;p60"/>
          <p:cNvSpPr txBox="1"/>
          <p:nvPr/>
        </p:nvSpPr>
        <p:spPr>
          <a:xfrm>
            <a:off x="6880531" y="3796579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/>
          </a:p>
        </p:txBody>
      </p:sp>
      <p:sp>
        <p:nvSpPr>
          <p:cNvPr id="1820" name="Google Shape;1820;p60"/>
          <p:cNvSpPr txBox="1"/>
          <p:nvPr/>
        </p:nvSpPr>
        <p:spPr>
          <a:xfrm>
            <a:off x="6976723" y="3694376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821" name="Google Shape;1821;p60"/>
          <p:cNvSpPr/>
          <p:nvPr/>
        </p:nvSpPr>
        <p:spPr>
          <a:xfrm>
            <a:off x="7516094" y="3687253"/>
            <a:ext cx="543422" cy="337196"/>
          </a:xfrm>
          <a:prstGeom prst="rect">
            <a:avLst/>
          </a:prstGeom>
          <a:solidFill>
            <a:srgbClr val="EEEF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22" name="Google Shape;1822;p60"/>
          <p:cNvSpPr txBox="1"/>
          <p:nvPr/>
        </p:nvSpPr>
        <p:spPr>
          <a:xfrm>
            <a:off x="7544176" y="3804947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/>
          </a:p>
        </p:txBody>
      </p:sp>
      <p:sp>
        <p:nvSpPr>
          <p:cNvPr id="1823" name="Google Shape;1823;p60"/>
          <p:cNvSpPr txBox="1"/>
          <p:nvPr/>
        </p:nvSpPr>
        <p:spPr>
          <a:xfrm>
            <a:off x="7640368" y="3702745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824" name="Google Shape;1824;p60"/>
          <p:cNvSpPr/>
          <p:nvPr/>
        </p:nvSpPr>
        <p:spPr>
          <a:xfrm>
            <a:off x="8161515" y="3678884"/>
            <a:ext cx="543422" cy="337196"/>
          </a:xfrm>
          <a:prstGeom prst="rect">
            <a:avLst/>
          </a:prstGeom>
          <a:solidFill>
            <a:srgbClr val="EEEF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25" name="Google Shape;1825;p60"/>
          <p:cNvSpPr txBox="1"/>
          <p:nvPr/>
        </p:nvSpPr>
        <p:spPr>
          <a:xfrm>
            <a:off x="8189597" y="3796579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/>
          </a:p>
        </p:txBody>
      </p:sp>
      <p:sp>
        <p:nvSpPr>
          <p:cNvPr id="1826" name="Google Shape;1826;p60"/>
          <p:cNvSpPr txBox="1"/>
          <p:nvPr/>
        </p:nvSpPr>
        <p:spPr>
          <a:xfrm>
            <a:off x="8285789" y="3694376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827" name="Google Shape;1827;p60"/>
          <p:cNvSpPr/>
          <p:nvPr/>
        </p:nvSpPr>
        <p:spPr>
          <a:xfrm>
            <a:off x="1616436" y="4303042"/>
            <a:ext cx="543422" cy="337196"/>
          </a:xfrm>
          <a:prstGeom prst="rect">
            <a:avLst/>
          </a:prstGeom>
          <a:solidFill>
            <a:srgbClr val="D8D8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28" name="Google Shape;1828;p60"/>
          <p:cNvSpPr txBox="1"/>
          <p:nvPr/>
        </p:nvSpPr>
        <p:spPr>
          <a:xfrm>
            <a:off x="1644517" y="4420737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/>
          </a:p>
        </p:txBody>
      </p:sp>
      <p:sp>
        <p:nvSpPr>
          <p:cNvPr id="1829" name="Google Shape;1829;p60"/>
          <p:cNvSpPr txBox="1"/>
          <p:nvPr/>
        </p:nvSpPr>
        <p:spPr>
          <a:xfrm>
            <a:off x="1740709" y="43185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830" name="Google Shape;1830;p60"/>
          <p:cNvSpPr/>
          <p:nvPr/>
        </p:nvSpPr>
        <p:spPr>
          <a:xfrm>
            <a:off x="2278601" y="4303042"/>
            <a:ext cx="543422" cy="337196"/>
          </a:xfrm>
          <a:prstGeom prst="rect">
            <a:avLst/>
          </a:prstGeom>
          <a:solidFill>
            <a:srgbClr val="D8D8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1" name="Google Shape;1831;p60"/>
          <p:cNvSpPr txBox="1"/>
          <p:nvPr/>
        </p:nvSpPr>
        <p:spPr>
          <a:xfrm>
            <a:off x="2306682" y="4420737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/>
          </a:p>
        </p:txBody>
      </p:sp>
      <p:sp>
        <p:nvSpPr>
          <p:cNvPr id="1832" name="Google Shape;1832;p60"/>
          <p:cNvSpPr txBox="1"/>
          <p:nvPr/>
        </p:nvSpPr>
        <p:spPr>
          <a:xfrm>
            <a:off x="2402874" y="43185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833" name="Google Shape;1833;p60"/>
          <p:cNvSpPr/>
          <p:nvPr/>
        </p:nvSpPr>
        <p:spPr>
          <a:xfrm>
            <a:off x="2936698" y="4303042"/>
            <a:ext cx="543422" cy="337196"/>
          </a:xfrm>
          <a:prstGeom prst="rect">
            <a:avLst/>
          </a:prstGeom>
          <a:solidFill>
            <a:srgbClr val="D8D8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4" name="Google Shape;1834;p60"/>
          <p:cNvSpPr txBox="1"/>
          <p:nvPr/>
        </p:nvSpPr>
        <p:spPr>
          <a:xfrm>
            <a:off x="2964779" y="4420737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/>
          </a:p>
        </p:txBody>
      </p:sp>
      <p:sp>
        <p:nvSpPr>
          <p:cNvPr id="1835" name="Google Shape;1835;p60"/>
          <p:cNvSpPr txBox="1"/>
          <p:nvPr/>
        </p:nvSpPr>
        <p:spPr>
          <a:xfrm>
            <a:off x="3060971" y="43185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836" name="Google Shape;1836;p60"/>
          <p:cNvSpPr/>
          <p:nvPr/>
        </p:nvSpPr>
        <p:spPr>
          <a:xfrm>
            <a:off x="3589147" y="4303042"/>
            <a:ext cx="543422" cy="337196"/>
          </a:xfrm>
          <a:prstGeom prst="rect">
            <a:avLst/>
          </a:prstGeom>
          <a:solidFill>
            <a:srgbClr val="D8D8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7" name="Google Shape;1837;p60"/>
          <p:cNvSpPr txBox="1"/>
          <p:nvPr/>
        </p:nvSpPr>
        <p:spPr>
          <a:xfrm>
            <a:off x="3617228" y="4420737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/>
          </a:p>
        </p:txBody>
      </p:sp>
      <p:sp>
        <p:nvSpPr>
          <p:cNvPr id="1838" name="Google Shape;1838;p60"/>
          <p:cNvSpPr txBox="1"/>
          <p:nvPr/>
        </p:nvSpPr>
        <p:spPr>
          <a:xfrm>
            <a:off x="3713420" y="43185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839" name="Google Shape;1839;p60"/>
          <p:cNvSpPr/>
          <p:nvPr/>
        </p:nvSpPr>
        <p:spPr>
          <a:xfrm>
            <a:off x="4241604" y="4303042"/>
            <a:ext cx="543422" cy="337196"/>
          </a:xfrm>
          <a:prstGeom prst="rect">
            <a:avLst/>
          </a:prstGeom>
          <a:solidFill>
            <a:srgbClr val="D8D8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0" name="Google Shape;1840;p60"/>
          <p:cNvSpPr txBox="1"/>
          <p:nvPr/>
        </p:nvSpPr>
        <p:spPr>
          <a:xfrm>
            <a:off x="4269685" y="4420737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/>
          </a:p>
        </p:txBody>
      </p:sp>
      <p:sp>
        <p:nvSpPr>
          <p:cNvPr id="1841" name="Google Shape;1841;p60"/>
          <p:cNvSpPr txBox="1"/>
          <p:nvPr/>
        </p:nvSpPr>
        <p:spPr>
          <a:xfrm>
            <a:off x="4365877" y="43185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842" name="Google Shape;1842;p60"/>
          <p:cNvSpPr/>
          <p:nvPr/>
        </p:nvSpPr>
        <p:spPr>
          <a:xfrm>
            <a:off x="4892664" y="4304006"/>
            <a:ext cx="543422" cy="337196"/>
          </a:xfrm>
          <a:prstGeom prst="rect">
            <a:avLst/>
          </a:prstGeom>
          <a:solidFill>
            <a:srgbClr val="D8D8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3" name="Google Shape;1843;p60"/>
          <p:cNvSpPr txBox="1"/>
          <p:nvPr/>
        </p:nvSpPr>
        <p:spPr>
          <a:xfrm>
            <a:off x="4920745" y="4421701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/>
          </a:p>
        </p:txBody>
      </p:sp>
      <p:sp>
        <p:nvSpPr>
          <p:cNvPr id="1844" name="Google Shape;1844;p60"/>
          <p:cNvSpPr txBox="1"/>
          <p:nvPr/>
        </p:nvSpPr>
        <p:spPr>
          <a:xfrm>
            <a:off x="5016937" y="4319499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845" name="Google Shape;1845;p60"/>
          <p:cNvSpPr/>
          <p:nvPr/>
        </p:nvSpPr>
        <p:spPr>
          <a:xfrm>
            <a:off x="5543601" y="4303042"/>
            <a:ext cx="543423" cy="337196"/>
          </a:xfrm>
          <a:prstGeom prst="rect">
            <a:avLst/>
          </a:prstGeom>
          <a:solidFill>
            <a:srgbClr val="D8D8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6" name="Google Shape;1846;p60"/>
          <p:cNvSpPr txBox="1"/>
          <p:nvPr/>
        </p:nvSpPr>
        <p:spPr>
          <a:xfrm>
            <a:off x="5571683" y="4420737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endParaRPr/>
          </a:p>
        </p:txBody>
      </p:sp>
      <p:sp>
        <p:nvSpPr>
          <p:cNvPr id="1847" name="Google Shape;1847;p60"/>
          <p:cNvSpPr txBox="1"/>
          <p:nvPr/>
        </p:nvSpPr>
        <p:spPr>
          <a:xfrm>
            <a:off x="5667875" y="43185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848" name="Google Shape;1848;p60"/>
          <p:cNvSpPr/>
          <p:nvPr/>
        </p:nvSpPr>
        <p:spPr>
          <a:xfrm>
            <a:off x="6193351" y="4306822"/>
            <a:ext cx="543422" cy="337195"/>
          </a:xfrm>
          <a:prstGeom prst="rect">
            <a:avLst/>
          </a:prstGeom>
          <a:solidFill>
            <a:srgbClr val="D8D8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9" name="Google Shape;1849;p60"/>
          <p:cNvSpPr txBox="1"/>
          <p:nvPr/>
        </p:nvSpPr>
        <p:spPr>
          <a:xfrm>
            <a:off x="6221433" y="4424516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endParaRPr/>
          </a:p>
        </p:txBody>
      </p:sp>
      <p:sp>
        <p:nvSpPr>
          <p:cNvPr id="1850" name="Google Shape;1850;p60"/>
          <p:cNvSpPr txBox="1"/>
          <p:nvPr/>
        </p:nvSpPr>
        <p:spPr>
          <a:xfrm>
            <a:off x="6317625" y="4322314"/>
            <a:ext cx="153288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851" name="Google Shape;1851;p60"/>
          <p:cNvSpPr/>
          <p:nvPr/>
        </p:nvSpPr>
        <p:spPr>
          <a:xfrm>
            <a:off x="6858176" y="4303042"/>
            <a:ext cx="543422" cy="337196"/>
          </a:xfrm>
          <a:prstGeom prst="rect">
            <a:avLst/>
          </a:prstGeom>
          <a:solidFill>
            <a:srgbClr val="D8D8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2" name="Google Shape;1852;p60"/>
          <p:cNvSpPr txBox="1"/>
          <p:nvPr/>
        </p:nvSpPr>
        <p:spPr>
          <a:xfrm>
            <a:off x="6886257" y="4420737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  <a:endParaRPr/>
          </a:p>
        </p:txBody>
      </p:sp>
      <p:sp>
        <p:nvSpPr>
          <p:cNvPr id="1853" name="Google Shape;1853;p60"/>
          <p:cNvSpPr txBox="1"/>
          <p:nvPr/>
        </p:nvSpPr>
        <p:spPr>
          <a:xfrm>
            <a:off x="6982449" y="43185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854" name="Google Shape;1854;p60"/>
          <p:cNvSpPr/>
          <p:nvPr/>
        </p:nvSpPr>
        <p:spPr>
          <a:xfrm>
            <a:off x="7507398" y="4303042"/>
            <a:ext cx="543422" cy="337196"/>
          </a:xfrm>
          <a:prstGeom prst="rect">
            <a:avLst/>
          </a:prstGeom>
          <a:solidFill>
            <a:srgbClr val="D8D8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5" name="Google Shape;1855;p60"/>
          <p:cNvSpPr txBox="1"/>
          <p:nvPr/>
        </p:nvSpPr>
        <p:spPr>
          <a:xfrm>
            <a:off x="7535479" y="4420737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  <a:endParaRPr/>
          </a:p>
        </p:txBody>
      </p:sp>
      <p:sp>
        <p:nvSpPr>
          <p:cNvPr id="1856" name="Google Shape;1856;p60"/>
          <p:cNvSpPr txBox="1"/>
          <p:nvPr/>
        </p:nvSpPr>
        <p:spPr>
          <a:xfrm>
            <a:off x="7631671" y="43185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857" name="Google Shape;1857;p60"/>
          <p:cNvSpPr/>
          <p:nvPr/>
        </p:nvSpPr>
        <p:spPr>
          <a:xfrm>
            <a:off x="8162314" y="4303042"/>
            <a:ext cx="543423" cy="337196"/>
          </a:xfrm>
          <a:prstGeom prst="rect">
            <a:avLst/>
          </a:prstGeom>
          <a:solidFill>
            <a:srgbClr val="D8D8DD"/>
          </a:solidFill>
          <a:ln cap="flat" cmpd="sng" w="34925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8" name="Google Shape;1858;p60"/>
          <p:cNvSpPr txBox="1"/>
          <p:nvPr/>
        </p:nvSpPr>
        <p:spPr>
          <a:xfrm>
            <a:off x="8190396" y="4420737"/>
            <a:ext cx="561202" cy="1873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Font typeface="Open Sans"/>
              <a:buNone/>
            </a:pPr>
            <a:r>
              <a:rPr b="0" i="0" lang="ru-RU" sz="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  <a:endParaRPr/>
          </a:p>
        </p:txBody>
      </p:sp>
      <p:sp>
        <p:nvSpPr>
          <p:cNvPr id="1859" name="Google Shape;1859;p60"/>
          <p:cNvSpPr txBox="1"/>
          <p:nvPr/>
        </p:nvSpPr>
        <p:spPr>
          <a:xfrm>
            <a:off x="8286587" y="4318534"/>
            <a:ext cx="153289" cy="2643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/>
          </a:p>
        </p:txBody>
      </p:sp>
      <p:sp>
        <p:nvSpPr>
          <p:cNvPr id="1860" name="Google Shape;1860;p60"/>
          <p:cNvSpPr txBox="1"/>
          <p:nvPr/>
        </p:nvSpPr>
        <p:spPr>
          <a:xfrm>
            <a:off x="2327901" y="1685875"/>
            <a:ext cx="25362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Предложение А</a:t>
            </a:r>
            <a:endParaRPr/>
          </a:p>
        </p:txBody>
      </p:sp>
      <p:sp>
        <p:nvSpPr>
          <p:cNvPr id="1861" name="Google Shape;1861;p60"/>
          <p:cNvSpPr txBox="1"/>
          <p:nvPr/>
        </p:nvSpPr>
        <p:spPr>
          <a:xfrm>
            <a:off x="5615692" y="1678387"/>
            <a:ext cx="2629549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Предложение В</a:t>
            </a:r>
            <a:endParaRPr/>
          </a:p>
        </p:txBody>
      </p:sp>
      <p:sp>
        <p:nvSpPr>
          <p:cNvPr id="1862" name="Google Shape;1862;p60"/>
          <p:cNvSpPr/>
          <p:nvPr/>
        </p:nvSpPr>
        <p:spPr>
          <a:xfrm>
            <a:off x="2434060" y="2163840"/>
            <a:ext cx="2160278" cy="181491"/>
          </a:xfrm>
          <a:custGeom>
            <a:rect b="b" l="l" r="r" t="t"/>
            <a:pathLst>
              <a:path extrusionOk="0" h="21407" w="21397">
                <a:moveTo>
                  <a:pt x="127" y="21385"/>
                </a:moveTo>
                <a:cubicBezTo>
                  <a:pt x="80" y="21500"/>
                  <a:pt x="32" y="21150"/>
                  <a:pt x="22" y="20589"/>
                </a:cubicBezTo>
                <a:cubicBezTo>
                  <a:pt x="-49" y="16792"/>
                  <a:pt x="-101" y="3668"/>
                  <a:pt x="2551" y="3668"/>
                </a:cubicBezTo>
                <a:cubicBezTo>
                  <a:pt x="5450" y="3668"/>
                  <a:pt x="7783" y="6654"/>
                  <a:pt x="8489" y="6654"/>
                </a:cubicBezTo>
                <a:cubicBezTo>
                  <a:pt x="9176" y="6654"/>
                  <a:pt x="9850" y="7505"/>
                  <a:pt x="10398" y="383"/>
                </a:cubicBezTo>
                <a:cubicBezTo>
                  <a:pt x="10425" y="27"/>
                  <a:pt x="10468" y="-100"/>
                  <a:pt x="10505" y="85"/>
                </a:cubicBezTo>
                <a:cubicBezTo>
                  <a:pt x="10558" y="346"/>
                  <a:pt x="10581" y="1085"/>
                  <a:pt x="10552" y="1677"/>
                </a:cubicBezTo>
                <a:cubicBezTo>
                  <a:pt x="10406" y="4646"/>
                  <a:pt x="9857" y="12298"/>
                  <a:pt x="8066" y="11591"/>
                </a:cubicBezTo>
                <a:cubicBezTo>
                  <a:pt x="6083" y="10808"/>
                  <a:pt x="4031" y="10161"/>
                  <a:pt x="2102" y="9760"/>
                </a:cubicBezTo>
                <a:cubicBezTo>
                  <a:pt x="1094" y="9549"/>
                  <a:pt x="161" y="9984"/>
                  <a:pt x="201" y="20310"/>
                </a:cubicBezTo>
                <a:cubicBezTo>
                  <a:pt x="203" y="20826"/>
                  <a:pt x="172" y="21283"/>
                  <a:pt x="129" y="21385"/>
                </a:cubicBezTo>
                <a:cubicBezTo>
                  <a:pt x="128" y="21385"/>
                  <a:pt x="128" y="21385"/>
                  <a:pt x="127" y="21385"/>
                </a:cubicBezTo>
                <a:close/>
                <a:moveTo>
                  <a:pt x="21269" y="21385"/>
                </a:moveTo>
                <a:cubicBezTo>
                  <a:pt x="21226" y="21283"/>
                  <a:pt x="21195" y="20826"/>
                  <a:pt x="21197" y="20310"/>
                </a:cubicBezTo>
                <a:cubicBezTo>
                  <a:pt x="21237" y="9984"/>
                  <a:pt x="20304" y="9549"/>
                  <a:pt x="19296" y="9760"/>
                </a:cubicBezTo>
                <a:cubicBezTo>
                  <a:pt x="17367" y="10161"/>
                  <a:pt x="15315" y="10808"/>
                  <a:pt x="13332" y="11591"/>
                </a:cubicBezTo>
                <a:cubicBezTo>
                  <a:pt x="11541" y="12298"/>
                  <a:pt x="10992" y="4646"/>
                  <a:pt x="10846" y="1677"/>
                </a:cubicBezTo>
                <a:cubicBezTo>
                  <a:pt x="10817" y="1085"/>
                  <a:pt x="10840" y="346"/>
                  <a:pt x="10893" y="85"/>
                </a:cubicBezTo>
                <a:cubicBezTo>
                  <a:pt x="10930" y="-100"/>
                  <a:pt x="10973" y="27"/>
                  <a:pt x="11000" y="383"/>
                </a:cubicBezTo>
                <a:cubicBezTo>
                  <a:pt x="11548" y="7505"/>
                  <a:pt x="12222" y="6654"/>
                  <a:pt x="12909" y="6654"/>
                </a:cubicBezTo>
                <a:cubicBezTo>
                  <a:pt x="13615" y="6654"/>
                  <a:pt x="15948" y="3668"/>
                  <a:pt x="18847" y="3668"/>
                </a:cubicBezTo>
                <a:cubicBezTo>
                  <a:pt x="21499" y="3668"/>
                  <a:pt x="21447" y="16792"/>
                  <a:pt x="21376" y="20589"/>
                </a:cubicBezTo>
                <a:cubicBezTo>
                  <a:pt x="21366" y="21150"/>
                  <a:pt x="21318" y="21500"/>
                  <a:pt x="21271" y="21385"/>
                </a:cubicBezTo>
                <a:cubicBezTo>
                  <a:pt x="21270" y="21385"/>
                  <a:pt x="21270" y="21385"/>
                  <a:pt x="21269" y="21385"/>
                </a:cubicBezTo>
                <a:close/>
              </a:path>
            </a:pathLst>
          </a:custGeom>
          <a:solidFill>
            <a:srgbClr val="2557A1"/>
          </a:solidFill>
          <a:ln cap="flat" cmpd="sng" w="25400">
            <a:solidFill>
              <a:srgbClr val="2557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3" name="Google Shape;1863;p60"/>
          <p:cNvSpPr/>
          <p:nvPr/>
        </p:nvSpPr>
        <p:spPr>
          <a:xfrm>
            <a:off x="5723327" y="2182555"/>
            <a:ext cx="2160278" cy="181491"/>
          </a:xfrm>
          <a:custGeom>
            <a:rect b="b" l="l" r="r" t="t"/>
            <a:pathLst>
              <a:path extrusionOk="0" h="21407" w="21397">
                <a:moveTo>
                  <a:pt x="127" y="21385"/>
                </a:moveTo>
                <a:cubicBezTo>
                  <a:pt x="80" y="21500"/>
                  <a:pt x="32" y="21150"/>
                  <a:pt x="22" y="20589"/>
                </a:cubicBezTo>
                <a:cubicBezTo>
                  <a:pt x="-49" y="16792"/>
                  <a:pt x="-101" y="3668"/>
                  <a:pt x="2551" y="3668"/>
                </a:cubicBezTo>
                <a:cubicBezTo>
                  <a:pt x="5450" y="3668"/>
                  <a:pt x="7783" y="6654"/>
                  <a:pt x="8489" y="6654"/>
                </a:cubicBezTo>
                <a:cubicBezTo>
                  <a:pt x="9176" y="6654"/>
                  <a:pt x="9850" y="7505"/>
                  <a:pt x="10398" y="383"/>
                </a:cubicBezTo>
                <a:cubicBezTo>
                  <a:pt x="10425" y="27"/>
                  <a:pt x="10468" y="-100"/>
                  <a:pt x="10505" y="85"/>
                </a:cubicBezTo>
                <a:cubicBezTo>
                  <a:pt x="10558" y="346"/>
                  <a:pt x="10581" y="1085"/>
                  <a:pt x="10552" y="1677"/>
                </a:cubicBezTo>
                <a:cubicBezTo>
                  <a:pt x="10406" y="4646"/>
                  <a:pt x="9857" y="12298"/>
                  <a:pt x="8066" y="11591"/>
                </a:cubicBezTo>
                <a:cubicBezTo>
                  <a:pt x="6083" y="10808"/>
                  <a:pt x="4031" y="10161"/>
                  <a:pt x="2102" y="9760"/>
                </a:cubicBezTo>
                <a:cubicBezTo>
                  <a:pt x="1094" y="9549"/>
                  <a:pt x="161" y="9984"/>
                  <a:pt x="201" y="20310"/>
                </a:cubicBezTo>
                <a:cubicBezTo>
                  <a:pt x="203" y="20826"/>
                  <a:pt x="172" y="21283"/>
                  <a:pt x="129" y="21385"/>
                </a:cubicBezTo>
                <a:cubicBezTo>
                  <a:pt x="128" y="21385"/>
                  <a:pt x="128" y="21385"/>
                  <a:pt x="127" y="21385"/>
                </a:cubicBezTo>
                <a:close/>
                <a:moveTo>
                  <a:pt x="21269" y="21385"/>
                </a:moveTo>
                <a:cubicBezTo>
                  <a:pt x="21226" y="21283"/>
                  <a:pt x="21195" y="20826"/>
                  <a:pt x="21197" y="20310"/>
                </a:cubicBezTo>
                <a:cubicBezTo>
                  <a:pt x="21237" y="9984"/>
                  <a:pt x="20304" y="9549"/>
                  <a:pt x="19296" y="9760"/>
                </a:cubicBezTo>
                <a:cubicBezTo>
                  <a:pt x="17367" y="10161"/>
                  <a:pt x="15315" y="10808"/>
                  <a:pt x="13332" y="11591"/>
                </a:cubicBezTo>
                <a:cubicBezTo>
                  <a:pt x="11541" y="12298"/>
                  <a:pt x="10992" y="4646"/>
                  <a:pt x="10846" y="1677"/>
                </a:cubicBezTo>
                <a:cubicBezTo>
                  <a:pt x="10817" y="1085"/>
                  <a:pt x="10840" y="346"/>
                  <a:pt x="10893" y="85"/>
                </a:cubicBezTo>
                <a:cubicBezTo>
                  <a:pt x="10930" y="-100"/>
                  <a:pt x="10973" y="27"/>
                  <a:pt x="11000" y="383"/>
                </a:cubicBezTo>
                <a:cubicBezTo>
                  <a:pt x="11548" y="7505"/>
                  <a:pt x="12222" y="6654"/>
                  <a:pt x="12909" y="6654"/>
                </a:cubicBezTo>
                <a:cubicBezTo>
                  <a:pt x="13615" y="6654"/>
                  <a:pt x="15948" y="3668"/>
                  <a:pt x="18847" y="3668"/>
                </a:cubicBezTo>
                <a:cubicBezTo>
                  <a:pt x="21499" y="3668"/>
                  <a:pt x="21447" y="16792"/>
                  <a:pt x="21376" y="20589"/>
                </a:cubicBezTo>
                <a:cubicBezTo>
                  <a:pt x="21366" y="21150"/>
                  <a:pt x="21318" y="21500"/>
                  <a:pt x="21271" y="21385"/>
                </a:cubicBezTo>
                <a:cubicBezTo>
                  <a:pt x="21270" y="21385"/>
                  <a:pt x="21270" y="21385"/>
                  <a:pt x="21269" y="21385"/>
                </a:cubicBezTo>
                <a:close/>
              </a:path>
            </a:pathLst>
          </a:custGeom>
          <a:solidFill>
            <a:srgbClr val="2557A1"/>
          </a:solidFill>
          <a:ln cap="flat" cmpd="sng" w="25400">
            <a:solidFill>
              <a:srgbClr val="2557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4" name="Google Shape;1864;p60"/>
          <p:cNvSpPr txBox="1"/>
          <p:nvPr/>
        </p:nvSpPr>
        <p:spPr>
          <a:xfrm>
            <a:off x="621938" y="2520346"/>
            <a:ext cx="955820" cy="3258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Вход</a:t>
            </a:r>
            <a:endParaRPr b="0" i="0" sz="18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5" name="Google Shape;1865;p60"/>
          <p:cNvSpPr txBox="1"/>
          <p:nvPr/>
        </p:nvSpPr>
        <p:spPr>
          <a:xfrm>
            <a:off x="621938" y="3039010"/>
            <a:ext cx="955820" cy="3258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Токены</a:t>
            </a:r>
            <a:endParaRPr b="0" i="0" sz="18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6" name="Google Shape;1866;p60"/>
          <p:cNvSpPr txBox="1"/>
          <p:nvPr/>
        </p:nvSpPr>
        <p:spPr>
          <a:xfrm>
            <a:off x="583480" y="3669579"/>
            <a:ext cx="1078258" cy="3258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Сегменты</a:t>
            </a:r>
            <a:endParaRPr b="0" i="0" sz="18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7" name="Google Shape;1867;p60"/>
          <p:cNvSpPr txBox="1"/>
          <p:nvPr/>
        </p:nvSpPr>
        <p:spPr>
          <a:xfrm>
            <a:off x="583480" y="4315621"/>
            <a:ext cx="1078258" cy="3258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Позиции</a:t>
            </a:r>
            <a:endParaRPr b="0" i="0" sz="18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8" name="Google Shape;1868;p60"/>
          <p:cNvSpPr txBox="1"/>
          <p:nvPr/>
        </p:nvSpPr>
        <p:spPr>
          <a:xfrm>
            <a:off x="469900" y="673100"/>
            <a:ext cx="5023740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Вход модели</a:t>
            </a:r>
            <a:endParaRPr/>
          </a:p>
        </p:txBody>
      </p:sp>
      <p:sp>
        <p:nvSpPr>
          <p:cNvPr id="1869" name="Google Shape;1869;p60"/>
          <p:cNvSpPr txBox="1"/>
          <p:nvPr/>
        </p:nvSpPr>
        <p:spPr>
          <a:xfrm>
            <a:off x="2820525" y="673100"/>
            <a:ext cx="47616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Размерность входа: 512 токенов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61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Использование BERT</a:t>
            </a:r>
            <a:endParaRPr/>
          </a:p>
        </p:txBody>
      </p:sp>
      <p:sp>
        <p:nvSpPr>
          <p:cNvPr id="1875" name="Google Shape;1875;p61"/>
          <p:cNvSpPr txBox="1"/>
          <p:nvPr/>
        </p:nvSpPr>
        <p:spPr>
          <a:xfrm>
            <a:off x="469900" y="787400"/>
            <a:ext cx="2716746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Общая схема</a:t>
            </a:r>
            <a:endParaRPr/>
          </a:p>
        </p:txBody>
      </p:sp>
      <p:sp>
        <p:nvSpPr>
          <p:cNvPr id="1876" name="Google Shape;1876;p61"/>
          <p:cNvSpPr txBox="1"/>
          <p:nvPr/>
        </p:nvSpPr>
        <p:spPr>
          <a:xfrm>
            <a:off x="1110059" y="4041485"/>
            <a:ext cx="1436428" cy="885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75" lIns="27075" spcFirstLastPara="1" rIns="27075" wrap="square" tIns="2707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Обучить языковую модель </a:t>
            </a:r>
            <a:endParaRPr/>
          </a:p>
        </p:txBody>
      </p:sp>
      <p:sp>
        <p:nvSpPr>
          <p:cNvPr id="1877" name="Google Shape;1877;p61"/>
          <p:cNvSpPr txBox="1"/>
          <p:nvPr/>
        </p:nvSpPr>
        <p:spPr>
          <a:xfrm>
            <a:off x="3757191" y="4041485"/>
            <a:ext cx="1436427" cy="885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75" lIns="27075" spcFirstLastPara="1" rIns="27075" wrap="square" tIns="2707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Дообучить языковую модель </a:t>
            </a:r>
            <a:endParaRPr/>
          </a:p>
        </p:txBody>
      </p:sp>
      <p:sp>
        <p:nvSpPr>
          <p:cNvPr id="1878" name="Google Shape;1878;p61"/>
          <p:cNvSpPr txBox="1"/>
          <p:nvPr/>
        </p:nvSpPr>
        <p:spPr>
          <a:xfrm>
            <a:off x="6673026" y="4040284"/>
            <a:ext cx="1958927" cy="608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75" lIns="27075" spcFirstLastPara="1" rIns="27075" wrap="square" tIns="2707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Обучить классификатор</a:t>
            </a:r>
            <a:endParaRPr/>
          </a:p>
        </p:txBody>
      </p:sp>
      <p:grpSp>
        <p:nvGrpSpPr>
          <p:cNvPr id="1879" name="Google Shape;1879;p61"/>
          <p:cNvGrpSpPr/>
          <p:nvPr/>
        </p:nvGrpSpPr>
        <p:grpSpPr>
          <a:xfrm>
            <a:off x="423475" y="2399465"/>
            <a:ext cx="2705609" cy="1478170"/>
            <a:chOff x="0" y="0"/>
            <a:chExt cx="2705608" cy="1478168"/>
          </a:xfrm>
        </p:grpSpPr>
        <p:sp>
          <p:nvSpPr>
            <p:cNvPr id="1880" name="Google Shape;1880;p61"/>
            <p:cNvSpPr/>
            <p:nvPr/>
          </p:nvSpPr>
          <p:spPr>
            <a:xfrm>
              <a:off x="478473" y="0"/>
              <a:ext cx="2227135" cy="1478168"/>
            </a:xfrm>
            <a:prstGeom prst="rightArrow">
              <a:avLst>
                <a:gd fmla="val 80817" name="adj1"/>
                <a:gd fmla="val 53433" name="adj2"/>
              </a:avLst>
            </a:prstGeom>
            <a:solidFill>
              <a:srgbClr val="CBD8E9"/>
            </a:solidFill>
            <a:ln cap="flat" cmpd="sng" w="25400">
              <a:solidFill>
                <a:srgbClr val="ABB6C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24200" lIns="24200" spcFirstLastPara="1" rIns="24200" wrap="square" tIns="24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81" name="Google Shape;1881;p61"/>
            <p:cNvSpPr/>
            <p:nvPr/>
          </p:nvSpPr>
          <p:spPr>
            <a:xfrm>
              <a:off x="70553" y="330585"/>
              <a:ext cx="1124936" cy="816998"/>
            </a:xfrm>
            <a:prstGeom prst="roundRect">
              <a:avLst>
                <a:gd fmla="val 10782" name="adj"/>
              </a:avLst>
            </a:prstGeom>
            <a:solidFill>
              <a:srgbClr val="CBD8E9"/>
            </a:solidFill>
            <a:ln cap="flat" cmpd="sng" w="25400">
              <a:solidFill>
                <a:srgbClr val="0F5AA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200" lIns="24200" spcFirstLastPara="1" rIns="24200" wrap="square" tIns="24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82" name="Google Shape;1882;p61"/>
            <p:cNvSpPr txBox="1"/>
            <p:nvPr/>
          </p:nvSpPr>
          <p:spPr>
            <a:xfrm>
              <a:off x="0" y="406866"/>
              <a:ext cx="1266043" cy="6644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200" lIns="24200" spcFirstLastPara="1" rIns="24200" wrap="square" tIns="24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rPr>
                <a:t>Wikitext 103</a:t>
              </a:r>
              <a:endParaRPr/>
            </a:p>
          </p:txBody>
        </p:sp>
        <p:sp>
          <p:nvSpPr>
            <p:cNvPr id="1883" name="Google Shape;1883;p61"/>
            <p:cNvSpPr txBox="1"/>
            <p:nvPr/>
          </p:nvSpPr>
          <p:spPr>
            <a:xfrm>
              <a:off x="1102224" y="406866"/>
              <a:ext cx="1378261" cy="6644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200" lIns="24200" spcFirstLastPara="1" rIns="24200" wrap="square" tIns="24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rPr>
                <a:t>Языковая модель</a:t>
              </a:r>
              <a:endParaRPr/>
            </a:p>
          </p:txBody>
        </p:sp>
      </p:grpSp>
      <p:sp>
        <p:nvSpPr>
          <p:cNvPr id="1884" name="Google Shape;1884;p61"/>
          <p:cNvSpPr/>
          <p:nvPr/>
        </p:nvSpPr>
        <p:spPr>
          <a:xfrm>
            <a:off x="3601073" y="2399465"/>
            <a:ext cx="2227136" cy="1478169"/>
          </a:xfrm>
          <a:prstGeom prst="rightArrow">
            <a:avLst>
              <a:gd fmla="val 80817" name="adj1"/>
              <a:gd fmla="val 53433" name="adj2"/>
            </a:avLst>
          </a:prstGeom>
          <a:solidFill>
            <a:srgbClr val="EEEFDD"/>
          </a:solidFill>
          <a:ln cap="flat" cmpd="sng" w="25400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5" name="Google Shape;1885;p61"/>
          <p:cNvSpPr/>
          <p:nvPr/>
        </p:nvSpPr>
        <p:spPr>
          <a:xfrm>
            <a:off x="3193154" y="2730050"/>
            <a:ext cx="1124935" cy="816999"/>
          </a:xfrm>
          <a:prstGeom prst="roundRect">
            <a:avLst>
              <a:gd fmla="val 10782" name="adj"/>
            </a:avLst>
          </a:prstGeom>
          <a:solidFill>
            <a:srgbClr val="808BA2"/>
          </a:solidFill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6" name="Google Shape;1886;p61"/>
          <p:cNvSpPr txBox="1"/>
          <p:nvPr/>
        </p:nvSpPr>
        <p:spPr>
          <a:xfrm>
            <a:off x="3122600" y="2960219"/>
            <a:ext cx="1266043" cy="356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IMDb</a:t>
            </a:r>
            <a:endParaRPr/>
          </a:p>
        </p:txBody>
      </p:sp>
      <p:sp>
        <p:nvSpPr>
          <p:cNvPr id="1887" name="Google Shape;1887;p61"/>
          <p:cNvSpPr txBox="1"/>
          <p:nvPr/>
        </p:nvSpPr>
        <p:spPr>
          <a:xfrm>
            <a:off x="4224825" y="2806330"/>
            <a:ext cx="1378261" cy="664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Языковая модель</a:t>
            </a:r>
            <a:endParaRPr/>
          </a:p>
        </p:txBody>
      </p:sp>
      <p:sp>
        <p:nvSpPr>
          <p:cNvPr id="1888" name="Google Shape;1888;p61"/>
          <p:cNvSpPr/>
          <p:nvPr/>
        </p:nvSpPr>
        <p:spPr>
          <a:xfrm>
            <a:off x="6306816" y="2399465"/>
            <a:ext cx="2691346" cy="1478169"/>
          </a:xfrm>
          <a:prstGeom prst="rightArrow">
            <a:avLst>
              <a:gd fmla="val 80817" name="adj1"/>
              <a:gd fmla="val 53433" name="adj2"/>
            </a:avLst>
          </a:prstGeom>
          <a:solidFill>
            <a:srgbClr val="EFE2BF"/>
          </a:solidFill>
          <a:ln cap="flat" cmpd="sng" w="25400">
            <a:solidFill>
              <a:srgbClr val="808BA2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9" name="Google Shape;1889;p61"/>
          <p:cNvSpPr/>
          <p:nvPr/>
        </p:nvSpPr>
        <p:spPr>
          <a:xfrm>
            <a:off x="5898896" y="2730050"/>
            <a:ext cx="1124936" cy="816999"/>
          </a:xfrm>
          <a:prstGeom prst="roundRect">
            <a:avLst>
              <a:gd fmla="val 10782" name="adj"/>
            </a:avLst>
          </a:prstGeom>
          <a:solidFill>
            <a:srgbClr val="808BA2"/>
          </a:solidFill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0" name="Google Shape;1890;p61"/>
          <p:cNvSpPr txBox="1"/>
          <p:nvPr/>
        </p:nvSpPr>
        <p:spPr>
          <a:xfrm>
            <a:off x="5828343" y="2960219"/>
            <a:ext cx="1266043" cy="356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IMDb</a:t>
            </a:r>
            <a:endParaRPr/>
          </a:p>
        </p:txBody>
      </p:sp>
      <p:sp>
        <p:nvSpPr>
          <p:cNvPr id="1891" name="Google Shape;1891;p61"/>
          <p:cNvSpPr txBox="1"/>
          <p:nvPr/>
        </p:nvSpPr>
        <p:spPr>
          <a:xfrm>
            <a:off x="6981366" y="2960218"/>
            <a:ext cx="1978695" cy="356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Классификатор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62"/>
          <p:cNvSpPr/>
          <p:nvPr/>
        </p:nvSpPr>
        <p:spPr>
          <a:xfrm>
            <a:off x="1987111" y="2785096"/>
            <a:ext cx="5094865" cy="2514657"/>
          </a:xfrm>
          <a:prstGeom prst="rect">
            <a:avLst/>
          </a:prstGeom>
          <a:solidFill>
            <a:srgbClr val="CBD8E9"/>
          </a:solidFill>
          <a:ln cap="flat" cmpd="sng" w="25400">
            <a:solidFill>
              <a:srgbClr val="2557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7" name="Google Shape;1897;p62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Использование BERT</a:t>
            </a:r>
            <a:endParaRPr/>
          </a:p>
        </p:txBody>
      </p:sp>
      <p:sp>
        <p:nvSpPr>
          <p:cNvPr id="1898" name="Google Shape;1898;p62"/>
          <p:cNvSpPr txBox="1"/>
          <p:nvPr/>
        </p:nvSpPr>
        <p:spPr>
          <a:xfrm>
            <a:off x="469900" y="673100"/>
            <a:ext cx="8323924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Классификация текстов</a:t>
            </a:r>
            <a:endParaRPr/>
          </a:p>
        </p:txBody>
      </p:sp>
      <p:sp>
        <p:nvSpPr>
          <p:cNvPr id="1899" name="Google Shape;1899;p62"/>
          <p:cNvSpPr txBox="1"/>
          <p:nvPr/>
        </p:nvSpPr>
        <p:spPr>
          <a:xfrm>
            <a:off x="469900" y="1150976"/>
            <a:ext cx="8323924" cy="381283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360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(Опционально) Дообучаем языковую модель</a:t>
            </a:r>
            <a:endParaRPr/>
          </a:p>
        </p:txBody>
      </p:sp>
      <p:sp>
        <p:nvSpPr>
          <p:cNvPr id="1900" name="Google Shape;1900;p62"/>
          <p:cNvSpPr/>
          <p:nvPr/>
        </p:nvSpPr>
        <p:spPr>
          <a:xfrm>
            <a:off x="2154862" y="2883439"/>
            <a:ext cx="702466" cy="506741"/>
          </a:xfrm>
          <a:prstGeom prst="roundRect">
            <a:avLst>
              <a:gd fmla="val 20794" name="adj"/>
            </a:avLst>
          </a:prstGeom>
          <a:solidFill>
            <a:srgbClr val="CEE6C7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01" name="Google Shape;1901;p62"/>
          <p:cNvSpPr txBox="1"/>
          <p:nvPr/>
        </p:nvSpPr>
        <p:spPr>
          <a:xfrm>
            <a:off x="2251063" y="2952143"/>
            <a:ext cx="586314" cy="36933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6896" l="-13041" r="-1086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902" name="Google Shape;1902;p62"/>
          <p:cNvSpPr/>
          <p:nvPr/>
        </p:nvSpPr>
        <p:spPr>
          <a:xfrm>
            <a:off x="2925148" y="2883439"/>
            <a:ext cx="702465" cy="506741"/>
          </a:xfrm>
          <a:prstGeom prst="roundRect">
            <a:avLst>
              <a:gd fmla="val 20794" name="adj"/>
            </a:avLst>
          </a:prstGeom>
          <a:solidFill>
            <a:srgbClr val="CEE6C7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03" name="Google Shape;1903;p62"/>
          <p:cNvSpPr txBox="1"/>
          <p:nvPr/>
        </p:nvSpPr>
        <p:spPr>
          <a:xfrm>
            <a:off x="3181283" y="2957787"/>
            <a:ext cx="372410" cy="36933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8031" l="-18031" r="-655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904" name="Google Shape;1904;p62"/>
          <p:cNvSpPr/>
          <p:nvPr/>
        </p:nvSpPr>
        <p:spPr>
          <a:xfrm>
            <a:off x="3731496" y="2883439"/>
            <a:ext cx="702466" cy="506741"/>
          </a:xfrm>
          <a:prstGeom prst="roundRect">
            <a:avLst>
              <a:gd fmla="val 20794" name="adj"/>
            </a:avLst>
          </a:prstGeom>
          <a:solidFill>
            <a:srgbClr val="CEE6C7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05" name="Google Shape;1905;p62"/>
          <p:cNvSpPr txBox="1"/>
          <p:nvPr/>
        </p:nvSpPr>
        <p:spPr>
          <a:xfrm>
            <a:off x="3987631" y="2957787"/>
            <a:ext cx="372410" cy="3693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8031" l="-16392" r="-655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906" name="Google Shape;1906;p62"/>
          <p:cNvSpPr/>
          <p:nvPr/>
        </p:nvSpPr>
        <p:spPr>
          <a:xfrm>
            <a:off x="6153164" y="2883439"/>
            <a:ext cx="702465" cy="506741"/>
          </a:xfrm>
          <a:prstGeom prst="roundRect">
            <a:avLst>
              <a:gd fmla="val 20794" name="adj"/>
            </a:avLst>
          </a:prstGeom>
          <a:solidFill>
            <a:srgbClr val="CEE6C7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07" name="Google Shape;1907;p62"/>
          <p:cNvSpPr txBox="1"/>
          <p:nvPr/>
        </p:nvSpPr>
        <p:spPr>
          <a:xfrm>
            <a:off x="6355235" y="2956164"/>
            <a:ext cx="417935" cy="36933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8031" l="-16174" r="-588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908" name="Google Shape;1908;p62"/>
          <p:cNvSpPr txBox="1"/>
          <p:nvPr/>
        </p:nvSpPr>
        <p:spPr>
          <a:xfrm>
            <a:off x="5113730" y="3119740"/>
            <a:ext cx="375103" cy="36933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909" name="Google Shape;1909;p62"/>
          <p:cNvSpPr/>
          <p:nvPr/>
        </p:nvSpPr>
        <p:spPr>
          <a:xfrm rot="-5400000">
            <a:off x="2381069" y="2599895"/>
            <a:ext cx="250052" cy="250051"/>
          </a:xfrm>
          <a:prstGeom prst="rightArrow">
            <a:avLst>
              <a:gd fmla="val 65132" name="adj1"/>
              <a:gd fmla="val 57324" name="adj2"/>
            </a:avLst>
          </a:prstGeom>
          <a:solidFill>
            <a:srgbClr val="A42159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10" name="Google Shape;1910;p62"/>
          <p:cNvSpPr txBox="1"/>
          <p:nvPr/>
        </p:nvSpPr>
        <p:spPr>
          <a:xfrm>
            <a:off x="2176473" y="2003175"/>
            <a:ext cx="8145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Class Label</a:t>
            </a:r>
            <a:endParaRPr/>
          </a:p>
        </p:txBody>
      </p:sp>
      <p:sp>
        <p:nvSpPr>
          <p:cNvPr id="1911" name="Google Shape;1911;p62"/>
          <p:cNvSpPr txBox="1"/>
          <p:nvPr/>
        </p:nvSpPr>
        <p:spPr>
          <a:xfrm>
            <a:off x="4127237" y="3849821"/>
            <a:ext cx="814612" cy="418217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BERT</a:t>
            </a:r>
            <a:endParaRPr/>
          </a:p>
        </p:txBody>
      </p:sp>
      <p:sp>
        <p:nvSpPr>
          <p:cNvPr id="1912" name="Google Shape;1912;p62"/>
          <p:cNvSpPr/>
          <p:nvPr/>
        </p:nvSpPr>
        <p:spPr>
          <a:xfrm>
            <a:off x="2154862" y="4677470"/>
            <a:ext cx="702466" cy="506741"/>
          </a:xfrm>
          <a:prstGeom prst="roundRect">
            <a:avLst>
              <a:gd fmla="val 7051" name="adj"/>
            </a:avLst>
          </a:prstGeom>
          <a:solidFill>
            <a:srgbClr val="DEDA8C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13" name="Google Shape;1913;p62"/>
          <p:cNvSpPr txBox="1"/>
          <p:nvPr/>
        </p:nvSpPr>
        <p:spPr>
          <a:xfrm>
            <a:off x="2218660" y="4763902"/>
            <a:ext cx="673774" cy="33784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26782" l="-8179" r="-727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914" name="Google Shape;1914;p62"/>
          <p:cNvSpPr/>
          <p:nvPr/>
        </p:nvSpPr>
        <p:spPr>
          <a:xfrm>
            <a:off x="2943179" y="4677470"/>
            <a:ext cx="702466" cy="506741"/>
          </a:xfrm>
          <a:prstGeom prst="roundRect">
            <a:avLst>
              <a:gd fmla="val 7051" name="adj"/>
            </a:avLst>
          </a:prstGeom>
          <a:solidFill>
            <a:srgbClr val="DEDA8C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15" name="Google Shape;1915;p62"/>
          <p:cNvSpPr txBox="1"/>
          <p:nvPr/>
        </p:nvSpPr>
        <p:spPr>
          <a:xfrm>
            <a:off x="3185532" y="4777969"/>
            <a:ext cx="331886" cy="30777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21998" l="-16665" r="-740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916" name="Google Shape;1916;p62"/>
          <p:cNvSpPr/>
          <p:nvPr/>
        </p:nvSpPr>
        <p:spPr>
          <a:xfrm>
            <a:off x="3758184" y="4677470"/>
            <a:ext cx="702465" cy="506741"/>
          </a:xfrm>
          <a:prstGeom prst="roundRect">
            <a:avLst>
              <a:gd fmla="val 7051" name="adj"/>
            </a:avLst>
          </a:prstGeom>
          <a:solidFill>
            <a:srgbClr val="DEDA8C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17" name="Google Shape;1917;p62"/>
          <p:cNvSpPr txBox="1"/>
          <p:nvPr/>
        </p:nvSpPr>
        <p:spPr>
          <a:xfrm>
            <a:off x="4000537" y="4777969"/>
            <a:ext cx="331886" cy="30777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21998" l="-14542" r="-545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918" name="Google Shape;1918;p62"/>
          <p:cNvSpPr/>
          <p:nvPr/>
        </p:nvSpPr>
        <p:spPr>
          <a:xfrm>
            <a:off x="6153164" y="4677470"/>
            <a:ext cx="702465" cy="506741"/>
          </a:xfrm>
          <a:prstGeom prst="roundRect">
            <a:avLst>
              <a:gd fmla="val 7051" name="adj"/>
            </a:avLst>
          </a:prstGeom>
          <a:solidFill>
            <a:srgbClr val="DEDA8C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19" name="Google Shape;1919;p62"/>
          <p:cNvSpPr txBox="1"/>
          <p:nvPr/>
        </p:nvSpPr>
        <p:spPr>
          <a:xfrm>
            <a:off x="6395517" y="4776616"/>
            <a:ext cx="370101" cy="30777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21998" l="-13114" r="-491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920" name="Google Shape;1920;p62"/>
          <p:cNvSpPr/>
          <p:nvPr/>
        </p:nvSpPr>
        <p:spPr>
          <a:xfrm>
            <a:off x="2154862" y="5493471"/>
            <a:ext cx="702466" cy="506742"/>
          </a:xfrm>
          <a:prstGeom prst="roundRect">
            <a:avLst>
              <a:gd fmla="val 7051" name="adj"/>
            </a:avLst>
          </a:prstGeom>
          <a:solidFill>
            <a:srgbClr val="E3C7AE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1" name="Google Shape;1921;p62"/>
          <p:cNvSpPr txBox="1"/>
          <p:nvPr/>
        </p:nvSpPr>
        <p:spPr>
          <a:xfrm>
            <a:off x="2235010" y="5608342"/>
            <a:ext cx="610424" cy="27699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44443" l="-13999" r="-1299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922" name="Google Shape;1922;p62"/>
          <p:cNvSpPr/>
          <p:nvPr/>
        </p:nvSpPr>
        <p:spPr>
          <a:xfrm>
            <a:off x="2943179" y="5493471"/>
            <a:ext cx="702466" cy="506742"/>
          </a:xfrm>
          <a:prstGeom prst="roundRect">
            <a:avLst>
              <a:gd fmla="val 7051" name="adj"/>
            </a:avLst>
          </a:prstGeom>
          <a:solidFill>
            <a:srgbClr val="E3C7AE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3" name="Google Shape;1923;p62"/>
          <p:cNvSpPr txBox="1"/>
          <p:nvPr/>
        </p:nvSpPr>
        <p:spPr>
          <a:xfrm>
            <a:off x="2887106" y="5568512"/>
            <a:ext cx="814612" cy="356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Tok 1</a:t>
            </a:r>
            <a:endParaRPr/>
          </a:p>
        </p:txBody>
      </p:sp>
      <p:sp>
        <p:nvSpPr>
          <p:cNvPr id="1924" name="Google Shape;1924;p62"/>
          <p:cNvSpPr/>
          <p:nvPr/>
        </p:nvSpPr>
        <p:spPr>
          <a:xfrm>
            <a:off x="3781219" y="5493471"/>
            <a:ext cx="702466" cy="506742"/>
          </a:xfrm>
          <a:prstGeom prst="roundRect">
            <a:avLst>
              <a:gd fmla="val 7051" name="adj"/>
            </a:avLst>
          </a:prstGeom>
          <a:solidFill>
            <a:srgbClr val="E3C7AE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5" name="Google Shape;1925;p62"/>
          <p:cNvSpPr txBox="1"/>
          <p:nvPr/>
        </p:nvSpPr>
        <p:spPr>
          <a:xfrm>
            <a:off x="3725146" y="5568512"/>
            <a:ext cx="814612" cy="356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Tok 2</a:t>
            </a:r>
            <a:endParaRPr/>
          </a:p>
        </p:txBody>
      </p:sp>
      <p:sp>
        <p:nvSpPr>
          <p:cNvPr id="1926" name="Google Shape;1926;p62"/>
          <p:cNvSpPr/>
          <p:nvPr/>
        </p:nvSpPr>
        <p:spPr>
          <a:xfrm>
            <a:off x="6113754" y="5493471"/>
            <a:ext cx="814612" cy="506742"/>
          </a:xfrm>
          <a:prstGeom prst="roundRect">
            <a:avLst>
              <a:gd fmla="val 7051" name="adj"/>
            </a:avLst>
          </a:prstGeom>
          <a:solidFill>
            <a:srgbClr val="E3C7AE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7" name="Google Shape;1927;p62"/>
          <p:cNvSpPr txBox="1"/>
          <p:nvPr/>
        </p:nvSpPr>
        <p:spPr>
          <a:xfrm>
            <a:off x="6097091" y="5568512"/>
            <a:ext cx="814612" cy="356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Tok N</a:t>
            </a:r>
            <a:endParaRPr/>
          </a:p>
        </p:txBody>
      </p:sp>
      <p:sp>
        <p:nvSpPr>
          <p:cNvPr id="1928" name="Google Shape;1928;p62"/>
          <p:cNvSpPr/>
          <p:nvPr/>
        </p:nvSpPr>
        <p:spPr>
          <a:xfrm rot="-5400000">
            <a:off x="2381069" y="5213815"/>
            <a:ext cx="250052" cy="250052"/>
          </a:xfrm>
          <a:prstGeom prst="rightArrow">
            <a:avLst>
              <a:gd fmla="val 65132" name="adj1"/>
              <a:gd fmla="val 57324" name="adj2"/>
            </a:avLst>
          </a:prstGeom>
          <a:solidFill>
            <a:srgbClr val="CBD8E9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9" name="Google Shape;1929;p62"/>
          <p:cNvSpPr/>
          <p:nvPr/>
        </p:nvSpPr>
        <p:spPr>
          <a:xfrm rot="-5400000">
            <a:off x="3169386" y="5213815"/>
            <a:ext cx="250052" cy="250052"/>
          </a:xfrm>
          <a:prstGeom prst="rightArrow">
            <a:avLst>
              <a:gd fmla="val 65132" name="adj1"/>
              <a:gd fmla="val 57324" name="adj2"/>
            </a:avLst>
          </a:prstGeom>
          <a:solidFill>
            <a:srgbClr val="CBD8E9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0" name="Google Shape;1930;p62"/>
          <p:cNvSpPr/>
          <p:nvPr/>
        </p:nvSpPr>
        <p:spPr>
          <a:xfrm rot="-5400000">
            <a:off x="4007426" y="5213815"/>
            <a:ext cx="250052" cy="250052"/>
          </a:xfrm>
          <a:prstGeom prst="rightArrow">
            <a:avLst>
              <a:gd fmla="val 65132" name="adj1"/>
              <a:gd fmla="val 57324" name="adj2"/>
            </a:avLst>
          </a:prstGeom>
          <a:solidFill>
            <a:srgbClr val="CBD8E9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1" name="Google Shape;1931;p62"/>
          <p:cNvSpPr/>
          <p:nvPr/>
        </p:nvSpPr>
        <p:spPr>
          <a:xfrm rot="-5400000">
            <a:off x="6379371" y="5213815"/>
            <a:ext cx="250051" cy="250052"/>
          </a:xfrm>
          <a:prstGeom prst="rightArrow">
            <a:avLst>
              <a:gd fmla="val 65132" name="adj1"/>
              <a:gd fmla="val 57324" name="adj2"/>
            </a:avLst>
          </a:prstGeom>
          <a:solidFill>
            <a:srgbClr val="CBD8E9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2" name="Google Shape;1932;p62"/>
          <p:cNvSpPr txBox="1"/>
          <p:nvPr/>
        </p:nvSpPr>
        <p:spPr>
          <a:xfrm>
            <a:off x="5113730" y="4913771"/>
            <a:ext cx="375103" cy="3693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933" name="Google Shape;1933;p62"/>
          <p:cNvSpPr txBox="1"/>
          <p:nvPr/>
        </p:nvSpPr>
        <p:spPr>
          <a:xfrm>
            <a:off x="5113730" y="5729773"/>
            <a:ext cx="375103" cy="36933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Усреднение векторных представлений слов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0300" y="939800"/>
            <a:ext cx="6883400" cy="497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63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Использование BERT</a:t>
            </a:r>
            <a:endParaRPr/>
          </a:p>
        </p:txBody>
      </p:sp>
      <p:sp>
        <p:nvSpPr>
          <p:cNvPr id="1939" name="Google Shape;1939;p63"/>
          <p:cNvSpPr txBox="1"/>
          <p:nvPr/>
        </p:nvSpPr>
        <p:spPr>
          <a:xfrm>
            <a:off x="469900" y="673100"/>
            <a:ext cx="8323924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Классификация текстов</a:t>
            </a:r>
            <a:endParaRPr/>
          </a:p>
        </p:txBody>
      </p:sp>
      <p:sp>
        <p:nvSpPr>
          <p:cNvPr id="1940" name="Google Shape;1940;p63"/>
          <p:cNvSpPr txBox="1"/>
          <p:nvPr/>
        </p:nvSpPr>
        <p:spPr>
          <a:xfrm>
            <a:off x="469900" y="1150976"/>
            <a:ext cx="8323924" cy="713682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Добавляем новый полносвязный слой, ему на вход подаем вектор предложения – вектор токена [CLS]</a:t>
            </a:r>
            <a:endParaRPr/>
          </a:p>
        </p:txBody>
      </p:sp>
      <p:sp>
        <p:nvSpPr>
          <p:cNvPr id="1941" name="Google Shape;1941;p63"/>
          <p:cNvSpPr/>
          <p:nvPr/>
        </p:nvSpPr>
        <p:spPr>
          <a:xfrm>
            <a:off x="1987111" y="2785096"/>
            <a:ext cx="5094865" cy="2514657"/>
          </a:xfrm>
          <a:prstGeom prst="rect">
            <a:avLst/>
          </a:prstGeom>
          <a:solidFill>
            <a:srgbClr val="CBD8E9"/>
          </a:solidFill>
          <a:ln cap="flat" cmpd="sng" w="25400">
            <a:solidFill>
              <a:srgbClr val="2557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2" name="Google Shape;1942;p63"/>
          <p:cNvSpPr/>
          <p:nvPr/>
        </p:nvSpPr>
        <p:spPr>
          <a:xfrm>
            <a:off x="2154862" y="2883439"/>
            <a:ext cx="702466" cy="506741"/>
          </a:xfrm>
          <a:prstGeom prst="roundRect">
            <a:avLst>
              <a:gd fmla="val 20794" name="adj"/>
            </a:avLst>
          </a:prstGeom>
          <a:solidFill>
            <a:srgbClr val="CEE6C7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3" name="Google Shape;1943;p63"/>
          <p:cNvSpPr/>
          <p:nvPr/>
        </p:nvSpPr>
        <p:spPr>
          <a:xfrm>
            <a:off x="2925148" y="2883439"/>
            <a:ext cx="702465" cy="506741"/>
          </a:xfrm>
          <a:prstGeom prst="roundRect">
            <a:avLst>
              <a:gd fmla="val 20794" name="adj"/>
            </a:avLst>
          </a:prstGeom>
          <a:solidFill>
            <a:srgbClr val="CEE6C7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4" name="Google Shape;1944;p63"/>
          <p:cNvSpPr txBox="1"/>
          <p:nvPr/>
        </p:nvSpPr>
        <p:spPr>
          <a:xfrm>
            <a:off x="3181283" y="2957787"/>
            <a:ext cx="372410" cy="36933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6392" l="-18031" r="-491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945" name="Google Shape;1945;p63"/>
          <p:cNvSpPr/>
          <p:nvPr/>
        </p:nvSpPr>
        <p:spPr>
          <a:xfrm>
            <a:off x="3731496" y="2883439"/>
            <a:ext cx="702466" cy="506741"/>
          </a:xfrm>
          <a:prstGeom prst="roundRect">
            <a:avLst>
              <a:gd fmla="val 20794" name="adj"/>
            </a:avLst>
          </a:prstGeom>
          <a:solidFill>
            <a:srgbClr val="CEE6C7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6" name="Google Shape;1946;p63"/>
          <p:cNvSpPr txBox="1"/>
          <p:nvPr/>
        </p:nvSpPr>
        <p:spPr>
          <a:xfrm>
            <a:off x="3987631" y="2957787"/>
            <a:ext cx="372410" cy="36933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6392" l="-16392" r="-655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947" name="Google Shape;1947;p63"/>
          <p:cNvSpPr/>
          <p:nvPr/>
        </p:nvSpPr>
        <p:spPr>
          <a:xfrm>
            <a:off x="6153164" y="2883439"/>
            <a:ext cx="702465" cy="506741"/>
          </a:xfrm>
          <a:prstGeom prst="roundRect">
            <a:avLst>
              <a:gd fmla="val 20794" name="adj"/>
            </a:avLst>
          </a:prstGeom>
          <a:solidFill>
            <a:srgbClr val="CEE6C7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8" name="Google Shape;1948;p63"/>
          <p:cNvSpPr txBox="1"/>
          <p:nvPr/>
        </p:nvSpPr>
        <p:spPr>
          <a:xfrm>
            <a:off x="6355235" y="2956164"/>
            <a:ext cx="417935" cy="3693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6392" l="-16174" r="-588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949" name="Google Shape;1949;p63"/>
          <p:cNvSpPr txBox="1"/>
          <p:nvPr/>
        </p:nvSpPr>
        <p:spPr>
          <a:xfrm>
            <a:off x="5113730" y="3119740"/>
            <a:ext cx="375103" cy="36933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950" name="Google Shape;1950;p63"/>
          <p:cNvSpPr/>
          <p:nvPr/>
        </p:nvSpPr>
        <p:spPr>
          <a:xfrm rot="-5400000">
            <a:off x="2381069" y="2599895"/>
            <a:ext cx="250052" cy="250051"/>
          </a:xfrm>
          <a:prstGeom prst="rightArrow">
            <a:avLst>
              <a:gd fmla="val 65132" name="adj1"/>
              <a:gd fmla="val 57324" name="adj2"/>
            </a:avLst>
          </a:prstGeom>
          <a:solidFill>
            <a:srgbClr val="A42159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1" name="Google Shape;1951;p63"/>
          <p:cNvSpPr txBox="1"/>
          <p:nvPr/>
        </p:nvSpPr>
        <p:spPr>
          <a:xfrm>
            <a:off x="2176473" y="2003175"/>
            <a:ext cx="8514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Class Label</a:t>
            </a:r>
            <a:endParaRPr/>
          </a:p>
        </p:txBody>
      </p:sp>
      <p:sp>
        <p:nvSpPr>
          <p:cNvPr id="1952" name="Google Shape;1952;p63"/>
          <p:cNvSpPr txBox="1"/>
          <p:nvPr/>
        </p:nvSpPr>
        <p:spPr>
          <a:xfrm>
            <a:off x="4127237" y="3849821"/>
            <a:ext cx="814612" cy="418217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BERT</a:t>
            </a:r>
            <a:endParaRPr/>
          </a:p>
        </p:txBody>
      </p:sp>
      <p:sp>
        <p:nvSpPr>
          <p:cNvPr id="1953" name="Google Shape;1953;p63"/>
          <p:cNvSpPr/>
          <p:nvPr/>
        </p:nvSpPr>
        <p:spPr>
          <a:xfrm>
            <a:off x="2154862" y="4677470"/>
            <a:ext cx="702466" cy="506741"/>
          </a:xfrm>
          <a:prstGeom prst="roundRect">
            <a:avLst>
              <a:gd fmla="val 7051" name="adj"/>
            </a:avLst>
          </a:prstGeom>
          <a:solidFill>
            <a:srgbClr val="DEDA8C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4" name="Google Shape;1954;p63"/>
          <p:cNvSpPr txBox="1"/>
          <p:nvPr/>
        </p:nvSpPr>
        <p:spPr>
          <a:xfrm>
            <a:off x="2218660" y="4763902"/>
            <a:ext cx="673774" cy="33784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26782" l="-9089" r="-818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955" name="Google Shape;1955;p63"/>
          <p:cNvSpPr/>
          <p:nvPr/>
        </p:nvSpPr>
        <p:spPr>
          <a:xfrm>
            <a:off x="2943179" y="4677470"/>
            <a:ext cx="702466" cy="506741"/>
          </a:xfrm>
          <a:prstGeom prst="roundRect">
            <a:avLst>
              <a:gd fmla="val 7051" name="adj"/>
            </a:avLst>
          </a:prstGeom>
          <a:solidFill>
            <a:srgbClr val="DEDA8C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6" name="Google Shape;1956;p63"/>
          <p:cNvSpPr txBox="1"/>
          <p:nvPr/>
        </p:nvSpPr>
        <p:spPr>
          <a:xfrm>
            <a:off x="3185532" y="4777969"/>
            <a:ext cx="331886" cy="30777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19999" l="-16664" r="-555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957" name="Google Shape;1957;p63"/>
          <p:cNvSpPr/>
          <p:nvPr/>
        </p:nvSpPr>
        <p:spPr>
          <a:xfrm>
            <a:off x="3758184" y="4677470"/>
            <a:ext cx="702465" cy="506741"/>
          </a:xfrm>
          <a:prstGeom prst="roundRect">
            <a:avLst>
              <a:gd fmla="val 7051" name="adj"/>
            </a:avLst>
          </a:prstGeom>
          <a:solidFill>
            <a:srgbClr val="DEDA8C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8" name="Google Shape;1958;p63"/>
          <p:cNvSpPr txBox="1"/>
          <p:nvPr/>
        </p:nvSpPr>
        <p:spPr>
          <a:xfrm>
            <a:off x="4000537" y="4777969"/>
            <a:ext cx="331886" cy="30777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19999" l="-14542" r="-727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959" name="Google Shape;1959;p63"/>
          <p:cNvSpPr/>
          <p:nvPr/>
        </p:nvSpPr>
        <p:spPr>
          <a:xfrm>
            <a:off x="6153164" y="4677470"/>
            <a:ext cx="702465" cy="506741"/>
          </a:xfrm>
          <a:prstGeom prst="roundRect">
            <a:avLst>
              <a:gd fmla="val 7051" name="adj"/>
            </a:avLst>
          </a:prstGeom>
          <a:solidFill>
            <a:srgbClr val="DEDA8C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0" name="Google Shape;1960;p63"/>
          <p:cNvSpPr txBox="1"/>
          <p:nvPr/>
        </p:nvSpPr>
        <p:spPr>
          <a:xfrm>
            <a:off x="6395517" y="4776616"/>
            <a:ext cx="370101" cy="30777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19999" l="-13114" r="-491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961" name="Google Shape;1961;p63"/>
          <p:cNvSpPr/>
          <p:nvPr/>
        </p:nvSpPr>
        <p:spPr>
          <a:xfrm>
            <a:off x="2154862" y="5493471"/>
            <a:ext cx="702466" cy="506742"/>
          </a:xfrm>
          <a:prstGeom prst="roundRect">
            <a:avLst>
              <a:gd fmla="val 7051" name="adj"/>
            </a:avLst>
          </a:prstGeom>
          <a:solidFill>
            <a:srgbClr val="E3C7AE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2" name="Google Shape;1962;p63"/>
          <p:cNvSpPr txBox="1"/>
          <p:nvPr/>
        </p:nvSpPr>
        <p:spPr>
          <a:xfrm>
            <a:off x="2235010" y="5608342"/>
            <a:ext cx="610424" cy="27699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44443" l="-13999" r="-1299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963" name="Google Shape;1963;p63"/>
          <p:cNvSpPr/>
          <p:nvPr/>
        </p:nvSpPr>
        <p:spPr>
          <a:xfrm>
            <a:off x="2943179" y="5493471"/>
            <a:ext cx="702466" cy="506742"/>
          </a:xfrm>
          <a:prstGeom prst="roundRect">
            <a:avLst>
              <a:gd fmla="val 7051" name="adj"/>
            </a:avLst>
          </a:prstGeom>
          <a:solidFill>
            <a:srgbClr val="E3C7AE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4" name="Google Shape;1964;p63"/>
          <p:cNvSpPr txBox="1"/>
          <p:nvPr/>
        </p:nvSpPr>
        <p:spPr>
          <a:xfrm>
            <a:off x="2887106" y="5568512"/>
            <a:ext cx="814612" cy="356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Tok 1</a:t>
            </a:r>
            <a:endParaRPr/>
          </a:p>
        </p:txBody>
      </p:sp>
      <p:sp>
        <p:nvSpPr>
          <p:cNvPr id="1965" name="Google Shape;1965;p63"/>
          <p:cNvSpPr/>
          <p:nvPr/>
        </p:nvSpPr>
        <p:spPr>
          <a:xfrm>
            <a:off x="3781219" y="5493471"/>
            <a:ext cx="702466" cy="506742"/>
          </a:xfrm>
          <a:prstGeom prst="roundRect">
            <a:avLst>
              <a:gd fmla="val 7051" name="adj"/>
            </a:avLst>
          </a:prstGeom>
          <a:solidFill>
            <a:srgbClr val="E3C7AE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6" name="Google Shape;1966;p63"/>
          <p:cNvSpPr txBox="1"/>
          <p:nvPr/>
        </p:nvSpPr>
        <p:spPr>
          <a:xfrm>
            <a:off x="3725146" y="5568512"/>
            <a:ext cx="814612" cy="356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Tok 2</a:t>
            </a:r>
            <a:endParaRPr/>
          </a:p>
        </p:txBody>
      </p:sp>
      <p:sp>
        <p:nvSpPr>
          <p:cNvPr id="1967" name="Google Shape;1967;p63"/>
          <p:cNvSpPr/>
          <p:nvPr/>
        </p:nvSpPr>
        <p:spPr>
          <a:xfrm>
            <a:off x="6113754" y="5493471"/>
            <a:ext cx="814612" cy="506742"/>
          </a:xfrm>
          <a:prstGeom prst="roundRect">
            <a:avLst>
              <a:gd fmla="val 7051" name="adj"/>
            </a:avLst>
          </a:prstGeom>
          <a:solidFill>
            <a:srgbClr val="E3C7AE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8" name="Google Shape;1968;p63"/>
          <p:cNvSpPr txBox="1"/>
          <p:nvPr/>
        </p:nvSpPr>
        <p:spPr>
          <a:xfrm>
            <a:off x="6097091" y="5568512"/>
            <a:ext cx="814612" cy="356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Tok N</a:t>
            </a:r>
            <a:endParaRPr/>
          </a:p>
        </p:txBody>
      </p:sp>
      <p:sp>
        <p:nvSpPr>
          <p:cNvPr id="1969" name="Google Shape;1969;p63"/>
          <p:cNvSpPr/>
          <p:nvPr/>
        </p:nvSpPr>
        <p:spPr>
          <a:xfrm rot="-5400000">
            <a:off x="2381069" y="5213815"/>
            <a:ext cx="250052" cy="250052"/>
          </a:xfrm>
          <a:prstGeom prst="rightArrow">
            <a:avLst>
              <a:gd fmla="val 65132" name="adj1"/>
              <a:gd fmla="val 57324" name="adj2"/>
            </a:avLst>
          </a:prstGeom>
          <a:solidFill>
            <a:srgbClr val="CBD8E9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0" name="Google Shape;1970;p63"/>
          <p:cNvSpPr/>
          <p:nvPr/>
        </p:nvSpPr>
        <p:spPr>
          <a:xfrm rot="-5400000">
            <a:off x="3169386" y="5213815"/>
            <a:ext cx="250052" cy="250052"/>
          </a:xfrm>
          <a:prstGeom prst="rightArrow">
            <a:avLst>
              <a:gd fmla="val 65132" name="adj1"/>
              <a:gd fmla="val 57324" name="adj2"/>
            </a:avLst>
          </a:prstGeom>
          <a:solidFill>
            <a:srgbClr val="CBD8E9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1" name="Google Shape;1971;p63"/>
          <p:cNvSpPr/>
          <p:nvPr/>
        </p:nvSpPr>
        <p:spPr>
          <a:xfrm rot="-5400000">
            <a:off x="4007426" y="5213815"/>
            <a:ext cx="250052" cy="250052"/>
          </a:xfrm>
          <a:prstGeom prst="rightArrow">
            <a:avLst>
              <a:gd fmla="val 65132" name="adj1"/>
              <a:gd fmla="val 57324" name="adj2"/>
            </a:avLst>
          </a:prstGeom>
          <a:solidFill>
            <a:srgbClr val="CBD8E9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2" name="Google Shape;1972;p63"/>
          <p:cNvSpPr/>
          <p:nvPr/>
        </p:nvSpPr>
        <p:spPr>
          <a:xfrm rot="-5400000">
            <a:off x="6379371" y="5213815"/>
            <a:ext cx="250051" cy="250052"/>
          </a:xfrm>
          <a:prstGeom prst="rightArrow">
            <a:avLst>
              <a:gd fmla="val 65132" name="adj1"/>
              <a:gd fmla="val 57324" name="adj2"/>
            </a:avLst>
          </a:prstGeom>
          <a:solidFill>
            <a:srgbClr val="CBD8E9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3" name="Google Shape;1973;p63"/>
          <p:cNvSpPr txBox="1"/>
          <p:nvPr/>
        </p:nvSpPr>
        <p:spPr>
          <a:xfrm>
            <a:off x="5113730" y="4913771"/>
            <a:ext cx="375103" cy="36933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974" name="Google Shape;1974;p63"/>
          <p:cNvSpPr txBox="1"/>
          <p:nvPr/>
        </p:nvSpPr>
        <p:spPr>
          <a:xfrm>
            <a:off x="5113730" y="5729773"/>
            <a:ext cx="375103" cy="3693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975" name="Google Shape;1975;p63"/>
          <p:cNvSpPr txBox="1"/>
          <p:nvPr/>
        </p:nvSpPr>
        <p:spPr>
          <a:xfrm>
            <a:off x="2251063" y="2952143"/>
            <a:ext cx="586314" cy="36933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-6896" l="-13041" r="-1086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64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Использование BERT</a:t>
            </a:r>
            <a:endParaRPr/>
          </a:p>
        </p:txBody>
      </p:sp>
      <p:sp>
        <p:nvSpPr>
          <p:cNvPr id="1981" name="Google Shape;1981;p64"/>
          <p:cNvSpPr txBox="1"/>
          <p:nvPr/>
        </p:nvSpPr>
        <p:spPr>
          <a:xfrm>
            <a:off x="469900" y="673100"/>
            <a:ext cx="8323924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Классификация текстов</a:t>
            </a:r>
            <a:endParaRPr/>
          </a:p>
        </p:txBody>
      </p:sp>
      <p:sp>
        <p:nvSpPr>
          <p:cNvPr id="1982" name="Google Shape;1982;p64"/>
          <p:cNvSpPr txBox="1"/>
          <p:nvPr/>
        </p:nvSpPr>
        <p:spPr>
          <a:xfrm>
            <a:off x="469900" y="1150976"/>
            <a:ext cx="8323924" cy="381283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Дообучаем всю модель или несколько верхних слоев</a:t>
            </a:r>
            <a:endParaRPr/>
          </a:p>
        </p:txBody>
      </p:sp>
      <p:sp>
        <p:nvSpPr>
          <p:cNvPr id="1983" name="Google Shape;1983;p64"/>
          <p:cNvSpPr/>
          <p:nvPr/>
        </p:nvSpPr>
        <p:spPr>
          <a:xfrm>
            <a:off x="1987111" y="2785096"/>
            <a:ext cx="5094865" cy="2514657"/>
          </a:xfrm>
          <a:prstGeom prst="rect">
            <a:avLst/>
          </a:prstGeom>
          <a:solidFill>
            <a:srgbClr val="CBD8E9"/>
          </a:solidFill>
          <a:ln cap="flat" cmpd="sng" w="25400">
            <a:solidFill>
              <a:srgbClr val="2557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4" name="Google Shape;1984;p64"/>
          <p:cNvSpPr/>
          <p:nvPr/>
        </p:nvSpPr>
        <p:spPr>
          <a:xfrm>
            <a:off x="2154862" y="2883439"/>
            <a:ext cx="702466" cy="506741"/>
          </a:xfrm>
          <a:prstGeom prst="roundRect">
            <a:avLst>
              <a:gd fmla="val 20794" name="adj"/>
            </a:avLst>
          </a:prstGeom>
          <a:solidFill>
            <a:srgbClr val="CEE6C7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5" name="Google Shape;1985;p64"/>
          <p:cNvSpPr/>
          <p:nvPr/>
        </p:nvSpPr>
        <p:spPr>
          <a:xfrm>
            <a:off x="2925148" y="2883439"/>
            <a:ext cx="702465" cy="506741"/>
          </a:xfrm>
          <a:prstGeom prst="roundRect">
            <a:avLst>
              <a:gd fmla="val 20794" name="adj"/>
            </a:avLst>
          </a:prstGeom>
          <a:solidFill>
            <a:srgbClr val="CEE6C7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6" name="Google Shape;1986;p64"/>
          <p:cNvSpPr txBox="1"/>
          <p:nvPr/>
        </p:nvSpPr>
        <p:spPr>
          <a:xfrm>
            <a:off x="3181283" y="2957787"/>
            <a:ext cx="372410" cy="36933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6392" l="-18031" r="-491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987" name="Google Shape;1987;p64"/>
          <p:cNvSpPr/>
          <p:nvPr/>
        </p:nvSpPr>
        <p:spPr>
          <a:xfrm>
            <a:off x="3731496" y="2883439"/>
            <a:ext cx="702466" cy="506741"/>
          </a:xfrm>
          <a:prstGeom prst="roundRect">
            <a:avLst>
              <a:gd fmla="val 20794" name="adj"/>
            </a:avLst>
          </a:prstGeom>
          <a:solidFill>
            <a:srgbClr val="CEE6C7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8" name="Google Shape;1988;p64"/>
          <p:cNvSpPr txBox="1"/>
          <p:nvPr/>
        </p:nvSpPr>
        <p:spPr>
          <a:xfrm>
            <a:off x="3987631" y="2957787"/>
            <a:ext cx="372410" cy="36933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6392" l="-16392" r="-655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989" name="Google Shape;1989;p64"/>
          <p:cNvSpPr/>
          <p:nvPr/>
        </p:nvSpPr>
        <p:spPr>
          <a:xfrm>
            <a:off x="6153164" y="2883439"/>
            <a:ext cx="702465" cy="506741"/>
          </a:xfrm>
          <a:prstGeom prst="roundRect">
            <a:avLst>
              <a:gd fmla="val 20794" name="adj"/>
            </a:avLst>
          </a:prstGeom>
          <a:solidFill>
            <a:srgbClr val="CEE6C7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0" name="Google Shape;1990;p64"/>
          <p:cNvSpPr txBox="1"/>
          <p:nvPr/>
        </p:nvSpPr>
        <p:spPr>
          <a:xfrm>
            <a:off x="6355235" y="2956164"/>
            <a:ext cx="417935" cy="3693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6392" l="-16174" r="-588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991" name="Google Shape;1991;p64"/>
          <p:cNvSpPr txBox="1"/>
          <p:nvPr/>
        </p:nvSpPr>
        <p:spPr>
          <a:xfrm>
            <a:off x="5113730" y="3119740"/>
            <a:ext cx="375103" cy="36933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992" name="Google Shape;1992;p64"/>
          <p:cNvSpPr/>
          <p:nvPr/>
        </p:nvSpPr>
        <p:spPr>
          <a:xfrm rot="-5400000">
            <a:off x="2381069" y="2599895"/>
            <a:ext cx="250052" cy="250051"/>
          </a:xfrm>
          <a:prstGeom prst="rightArrow">
            <a:avLst>
              <a:gd fmla="val 65132" name="adj1"/>
              <a:gd fmla="val 57324" name="adj2"/>
            </a:avLst>
          </a:prstGeom>
          <a:solidFill>
            <a:srgbClr val="A42159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3" name="Google Shape;1993;p64"/>
          <p:cNvSpPr txBox="1"/>
          <p:nvPr/>
        </p:nvSpPr>
        <p:spPr>
          <a:xfrm>
            <a:off x="2176474" y="2003175"/>
            <a:ext cx="7668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Class Label</a:t>
            </a:r>
            <a:endParaRPr/>
          </a:p>
        </p:txBody>
      </p:sp>
      <p:sp>
        <p:nvSpPr>
          <p:cNvPr id="1994" name="Google Shape;1994;p64"/>
          <p:cNvSpPr txBox="1"/>
          <p:nvPr/>
        </p:nvSpPr>
        <p:spPr>
          <a:xfrm>
            <a:off x="4127237" y="3849821"/>
            <a:ext cx="814612" cy="418217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BERT</a:t>
            </a:r>
            <a:endParaRPr/>
          </a:p>
        </p:txBody>
      </p:sp>
      <p:sp>
        <p:nvSpPr>
          <p:cNvPr id="1995" name="Google Shape;1995;p64"/>
          <p:cNvSpPr/>
          <p:nvPr/>
        </p:nvSpPr>
        <p:spPr>
          <a:xfrm>
            <a:off x="2154862" y="4677470"/>
            <a:ext cx="702466" cy="506741"/>
          </a:xfrm>
          <a:prstGeom prst="roundRect">
            <a:avLst>
              <a:gd fmla="val 7051" name="adj"/>
            </a:avLst>
          </a:prstGeom>
          <a:solidFill>
            <a:srgbClr val="DEDA8C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6" name="Google Shape;1996;p64"/>
          <p:cNvSpPr txBox="1"/>
          <p:nvPr/>
        </p:nvSpPr>
        <p:spPr>
          <a:xfrm>
            <a:off x="2218660" y="4763902"/>
            <a:ext cx="673774" cy="33784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26782" l="-9089" r="-818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997" name="Google Shape;1997;p64"/>
          <p:cNvSpPr/>
          <p:nvPr/>
        </p:nvSpPr>
        <p:spPr>
          <a:xfrm>
            <a:off x="2943179" y="4677470"/>
            <a:ext cx="702466" cy="506741"/>
          </a:xfrm>
          <a:prstGeom prst="roundRect">
            <a:avLst>
              <a:gd fmla="val 7051" name="adj"/>
            </a:avLst>
          </a:prstGeom>
          <a:solidFill>
            <a:srgbClr val="DEDA8C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8" name="Google Shape;1998;p64"/>
          <p:cNvSpPr txBox="1"/>
          <p:nvPr/>
        </p:nvSpPr>
        <p:spPr>
          <a:xfrm>
            <a:off x="3185532" y="4777969"/>
            <a:ext cx="331886" cy="30777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19999" l="-16664" r="-555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999" name="Google Shape;1999;p64"/>
          <p:cNvSpPr/>
          <p:nvPr/>
        </p:nvSpPr>
        <p:spPr>
          <a:xfrm>
            <a:off x="3758184" y="4677470"/>
            <a:ext cx="702465" cy="506741"/>
          </a:xfrm>
          <a:prstGeom prst="roundRect">
            <a:avLst>
              <a:gd fmla="val 7051" name="adj"/>
            </a:avLst>
          </a:prstGeom>
          <a:solidFill>
            <a:srgbClr val="DEDA8C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00" name="Google Shape;2000;p64"/>
          <p:cNvSpPr txBox="1"/>
          <p:nvPr/>
        </p:nvSpPr>
        <p:spPr>
          <a:xfrm>
            <a:off x="4000537" y="4777969"/>
            <a:ext cx="331886" cy="30777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19999" l="-14542" r="-727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001" name="Google Shape;2001;p64"/>
          <p:cNvSpPr/>
          <p:nvPr/>
        </p:nvSpPr>
        <p:spPr>
          <a:xfrm>
            <a:off x="6153164" y="4677470"/>
            <a:ext cx="702465" cy="506741"/>
          </a:xfrm>
          <a:prstGeom prst="roundRect">
            <a:avLst>
              <a:gd fmla="val 7051" name="adj"/>
            </a:avLst>
          </a:prstGeom>
          <a:solidFill>
            <a:srgbClr val="DEDA8C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02" name="Google Shape;2002;p64"/>
          <p:cNvSpPr txBox="1"/>
          <p:nvPr/>
        </p:nvSpPr>
        <p:spPr>
          <a:xfrm>
            <a:off x="6395517" y="4776616"/>
            <a:ext cx="370101" cy="30777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19999" l="-13114" r="-491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003" name="Google Shape;2003;p64"/>
          <p:cNvSpPr/>
          <p:nvPr/>
        </p:nvSpPr>
        <p:spPr>
          <a:xfrm>
            <a:off x="2154862" y="5493471"/>
            <a:ext cx="702466" cy="506742"/>
          </a:xfrm>
          <a:prstGeom prst="roundRect">
            <a:avLst>
              <a:gd fmla="val 7051" name="adj"/>
            </a:avLst>
          </a:prstGeom>
          <a:solidFill>
            <a:srgbClr val="E3C7AE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04" name="Google Shape;2004;p64"/>
          <p:cNvSpPr txBox="1"/>
          <p:nvPr/>
        </p:nvSpPr>
        <p:spPr>
          <a:xfrm>
            <a:off x="2235010" y="5608342"/>
            <a:ext cx="610424" cy="27699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44443" l="-13999" r="-1299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005" name="Google Shape;2005;p64"/>
          <p:cNvSpPr/>
          <p:nvPr/>
        </p:nvSpPr>
        <p:spPr>
          <a:xfrm>
            <a:off x="2943179" y="5493471"/>
            <a:ext cx="702466" cy="506742"/>
          </a:xfrm>
          <a:prstGeom prst="roundRect">
            <a:avLst>
              <a:gd fmla="val 7051" name="adj"/>
            </a:avLst>
          </a:prstGeom>
          <a:solidFill>
            <a:srgbClr val="E3C7AE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06" name="Google Shape;2006;p64"/>
          <p:cNvSpPr txBox="1"/>
          <p:nvPr/>
        </p:nvSpPr>
        <p:spPr>
          <a:xfrm>
            <a:off x="2887106" y="5568512"/>
            <a:ext cx="814612" cy="356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Tok 1</a:t>
            </a:r>
            <a:endParaRPr/>
          </a:p>
        </p:txBody>
      </p:sp>
      <p:sp>
        <p:nvSpPr>
          <p:cNvPr id="2007" name="Google Shape;2007;p64"/>
          <p:cNvSpPr/>
          <p:nvPr/>
        </p:nvSpPr>
        <p:spPr>
          <a:xfrm>
            <a:off x="3781219" y="5493471"/>
            <a:ext cx="702466" cy="506742"/>
          </a:xfrm>
          <a:prstGeom prst="roundRect">
            <a:avLst>
              <a:gd fmla="val 7051" name="adj"/>
            </a:avLst>
          </a:prstGeom>
          <a:solidFill>
            <a:srgbClr val="E3C7AE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08" name="Google Shape;2008;p64"/>
          <p:cNvSpPr txBox="1"/>
          <p:nvPr/>
        </p:nvSpPr>
        <p:spPr>
          <a:xfrm>
            <a:off x="3725146" y="5568512"/>
            <a:ext cx="814612" cy="356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Tok 2</a:t>
            </a:r>
            <a:endParaRPr/>
          </a:p>
        </p:txBody>
      </p:sp>
      <p:sp>
        <p:nvSpPr>
          <p:cNvPr id="2009" name="Google Shape;2009;p64"/>
          <p:cNvSpPr/>
          <p:nvPr/>
        </p:nvSpPr>
        <p:spPr>
          <a:xfrm>
            <a:off x="6113754" y="5493471"/>
            <a:ext cx="814612" cy="506742"/>
          </a:xfrm>
          <a:prstGeom prst="roundRect">
            <a:avLst>
              <a:gd fmla="val 7051" name="adj"/>
            </a:avLst>
          </a:prstGeom>
          <a:solidFill>
            <a:srgbClr val="E3C7AE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0" name="Google Shape;2010;p64"/>
          <p:cNvSpPr txBox="1"/>
          <p:nvPr/>
        </p:nvSpPr>
        <p:spPr>
          <a:xfrm>
            <a:off x="6097091" y="5568512"/>
            <a:ext cx="814612" cy="356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Tok N</a:t>
            </a:r>
            <a:endParaRPr/>
          </a:p>
        </p:txBody>
      </p:sp>
      <p:sp>
        <p:nvSpPr>
          <p:cNvPr id="2011" name="Google Shape;2011;p64"/>
          <p:cNvSpPr/>
          <p:nvPr/>
        </p:nvSpPr>
        <p:spPr>
          <a:xfrm rot="-5400000">
            <a:off x="2381069" y="5213815"/>
            <a:ext cx="250052" cy="250052"/>
          </a:xfrm>
          <a:prstGeom prst="rightArrow">
            <a:avLst>
              <a:gd fmla="val 65132" name="adj1"/>
              <a:gd fmla="val 57324" name="adj2"/>
            </a:avLst>
          </a:prstGeom>
          <a:solidFill>
            <a:srgbClr val="CBD8E9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2" name="Google Shape;2012;p64"/>
          <p:cNvSpPr/>
          <p:nvPr/>
        </p:nvSpPr>
        <p:spPr>
          <a:xfrm rot="-5400000">
            <a:off x="3169386" y="5213815"/>
            <a:ext cx="250052" cy="250052"/>
          </a:xfrm>
          <a:prstGeom prst="rightArrow">
            <a:avLst>
              <a:gd fmla="val 65132" name="adj1"/>
              <a:gd fmla="val 57324" name="adj2"/>
            </a:avLst>
          </a:prstGeom>
          <a:solidFill>
            <a:srgbClr val="CBD8E9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3" name="Google Shape;2013;p64"/>
          <p:cNvSpPr/>
          <p:nvPr/>
        </p:nvSpPr>
        <p:spPr>
          <a:xfrm rot="-5400000">
            <a:off x="4007426" y="5213815"/>
            <a:ext cx="250052" cy="250052"/>
          </a:xfrm>
          <a:prstGeom prst="rightArrow">
            <a:avLst>
              <a:gd fmla="val 65132" name="adj1"/>
              <a:gd fmla="val 57324" name="adj2"/>
            </a:avLst>
          </a:prstGeom>
          <a:solidFill>
            <a:srgbClr val="CBD8E9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4" name="Google Shape;2014;p64"/>
          <p:cNvSpPr/>
          <p:nvPr/>
        </p:nvSpPr>
        <p:spPr>
          <a:xfrm rot="-5400000">
            <a:off x="6379371" y="5213815"/>
            <a:ext cx="250051" cy="250052"/>
          </a:xfrm>
          <a:prstGeom prst="rightArrow">
            <a:avLst>
              <a:gd fmla="val 65132" name="adj1"/>
              <a:gd fmla="val 57324" name="adj2"/>
            </a:avLst>
          </a:prstGeom>
          <a:solidFill>
            <a:srgbClr val="CBD8E9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5" name="Google Shape;2015;p64"/>
          <p:cNvSpPr txBox="1"/>
          <p:nvPr/>
        </p:nvSpPr>
        <p:spPr>
          <a:xfrm>
            <a:off x="5113730" y="4913771"/>
            <a:ext cx="375103" cy="36933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016" name="Google Shape;2016;p64"/>
          <p:cNvSpPr txBox="1"/>
          <p:nvPr/>
        </p:nvSpPr>
        <p:spPr>
          <a:xfrm>
            <a:off x="5113730" y="5729773"/>
            <a:ext cx="375103" cy="3693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017" name="Google Shape;2017;p64"/>
          <p:cNvSpPr txBox="1"/>
          <p:nvPr/>
        </p:nvSpPr>
        <p:spPr>
          <a:xfrm>
            <a:off x="2251063" y="2952143"/>
            <a:ext cx="586314" cy="36933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-6896" l="-13041" r="-1086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Google Shape;2022;p65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Использование BERT</a:t>
            </a:r>
            <a:endParaRPr/>
          </a:p>
        </p:txBody>
      </p:sp>
      <p:sp>
        <p:nvSpPr>
          <p:cNvPr id="2023" name="Google Shape;2023;p65"/>
          <p:cNvSpPr txBox="1"/>
          <p:nvPr/>
        </p:nvSpPr>
        <p:spPr>
          <a:xfrm>
            <a:off x="469900" y="673100"/>
            <a:ext cx="8323924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Извлечение именованных сущностей</a:t>
            </a:r>
            <a:endParaRPr b="0" i="0" sz="2400" u="none" cap="none" strike="noStrike">
              <a:solidFill>
                <a:srgbClr val="2557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4" name="Google Shape;2024;p65"/>
          <p:cNvSpPr txBox="1"/>
          <p:nvPr/>
        </p:nvSpPr>
        <p:spPr>
          <a:xfrm>
            <a:off x="469900" y="1150976"/>
            <a:ext cx="8323924" cy="381283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(Опционально) Дообучаем языковую модель</a:t>
            </a:r>
            <a:endParaRPr/>
          </a:p>
        </p:txBody>
      </p:sp>
      <p:sp>
        <p:nvSpPr>
          <p:cNvPr id="2025" name="Google Shape;2025;p65"/>
          <p:cNvSpPr/>
          <p:nvPr/>
        </p:nvSpPr>
        <p:spPr>
          <a:xfrm>
            <a:off x="1987111" y="2785096"/>
            <a:ext cx="5094865" cy="2514657"/>
          </a:xfrm>
          <a:prstGeom prst="rect">
            <a:avLst/>
          </a:prstGeom>
          <a:solidFill>
            <a:srgbClr val="CBD8E9"/>
          </a:solidFill>
          <a:ln cap="flat" cmpd="sng" w="25400">
            <a:solidFill>
              <a:srgbClr val="2557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6" name="Google Shape;2026;p65"/>
          <p:cNvSpPr/>
          <p:nvPr/>
        </p:nvSpPr>
        <p:spPr>
          <a:xfrm>
            <a:off x="2154862" y="2883439"/>
            <a:ext cx="702466" cy="506741"/>
          </a:xfrm>
          <a:prstGeom prst="roundRect">
            <a:avLst>
              <a:gd fmla="val 20794" name="adj"/>
            </a:avLst>
          </a:prstGeom>
          <a:solidFill>
            <a:srgbClr val="CEE6C7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7" name="Google Shape;2027;p65"/>
          <p:cNvSpPr/>
          <p:nvPr/>
        </p:nvSpPr>
        <p:spPr>
          <a:xfrm>
            <a:off x="2925148" y="2883439"/>
            <a:ext cx="702465" cy="506741"/>
          </a:xfrm>
          <a:prstGeom prst="roundRect">
            <a:avLst>
              <a:gd fmla="val 20794" name="adj"/>
            </a:avLst>
          </a:prstGeom>
          <a:solidFill>
            <a:srgbClr val="CEE6C7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8" name="Google Shape;2028;p65"/>
          <p:cNvSpPr txBox="1"/>
          <p:nvPr/>
        </p:nvSpPr>
        <p:spPr>
          <a:xfrm>
            <a:off x="3181283" y="2957787"/>
            <a:ext cx="372410" cy="36933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6392" l="-18031" r="-491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029" name="Google Shape;2029;p65"/>
          <p:cNvSpPr/>
          <p:nvPr/>
        </p:nvSpPr>
        <p:spPr>
          <a:xfrm>
            <a:off x="3731496" y="2883439"/>
            <a:ext cx="702466" cy="506741"/>
          </a:xfrm>
          <a:prstGeom prst="roundRect">
            <a:avLst>
              <a:gd fmla="val 20794" name="adj"/>
            </a:avLst>
          </a:prstGeom>
          <a:solidFill>
            <a:srgbClr val="CEE6C7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0" name="Google Shape;2030;p65"/>
          <p:cNvSpPr txBox="1"/>
          <p:nvPr/>
        </p:nvSpPr>
        <p:spPr>
          <a:xfrm>
            <a:off x="3987631" y="2957787"/>
            <a:ext cx="372410" cy="36933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6392" l="-16392" r="-655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031" name="Google Shape;2031;p65"/>
          <p:cNvSpPr/>
          <p:nvPr/>
        </p:nvSpPr>
        <p:spPr>
          <a:xfrm rot="-5400000">
            <a:off x="3143069" y="2599895"/>
            <a:ext cx="250052" cy="250051"/>
          </a:xfrm>
          <a:prstGeom prst="rightArrow">
            <a:avLst>
              <a:gd fmla="val 65132" name="adj1"/>
              <a:gd fmla="val 57324" name="adj2"/>
            </a:avLst>
          </a:prstGeom>
          <a:solidFill>
            <a:srgbClr val="A42159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2" name="Google Shape;2032;p65"/>
          <p:cNvSpPr txBox="1"/>
          <p:nvPr/>
        </p:nvSpPr>
        <p:spPr>
          <a:xfrm>
            <a:off x="2938483" y="2157066"/>
            <a:ext cx="659224" cy="356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endParaRPr/>
          </a:p>
        </p:txBody>
      </p:sp>
      <p:sp>
        <p:nvSpPr>
          <p:cNvPr id="2033" name="Google Shape;2033;p65"/>
          <p:cNvSpPr/>
          <p:nvPr/>
        </p:nvSpPr>
        <p:spPr>
          <a:xfrm>
            <a:off x="6153164" y="2883439"/>
            <a:ext cx="702465" cy="506741"/>
          </a:xfrm>
          <a:prstGeom prst="roundRect">
            <a:avLst>
              <a:gd fmla="val 20794" name="adj"/>
            </a:avLst>
          </a:prstGeom>
          <a:solidFill>
            <a:srgbClr val="CEE6C7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4" name="Google Shape;2034;p65"/>
          <p:cNvSpPr/>
          <p:nvPr/>
        </p:nvSpPr>
        <p:spPr>
          <a:xfrm rot="-5400000">
            <a:off x="3957703" y="2598741"/>
            <a:ext cx="250052" cy="250052"/>
          </a:xfrm>
          <a:prstGeom prst="rightArrow">
            <a:avLst>
              <a:gd fmla="val 65132" name="adj1"/>
              <a:gd fmla="val 57324" name="adj2"/>
            </a:avLst>
          </a:prstGeom>
          <a:solidFill>
            <a:srgbClr val="A42159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5" name="Google Shape;2035;p65"/>
          <p:cNvSpPr txBox="1"/>
          <p:nvPr/>
        </p:nvSpPr>
        <p:spPr>
          <a:xfrm>
            <a:off x="3730081" y="2157066"/>
            <a:ext cx="758671" cy="356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B-PER</a:t>
            </a:r>
            <a:endParaRPr/>
          </a:p>
        </p:txBody>
      </p:sp>
      <p:sp>
        <p:nvSpPr>
          <p:cNvPr id="2036" name="Google Shape;2036;p65"/>
          <p:cNvSpPr/>
          <p:nvPr/>
        </p:nvSpPr>
        <p:spPr>
          <a:xfrm rot="-5400000">
            <a:off x="6379371" y="2602652"/>
            <a:ext cx="250051" cy="250052"/>
          </a:xfrm>
          <a:prstGeom prst="rightArrow">
            <a:avLst>
              <a:gd fmla="val 65132" name="adj1"/>
              <a:gd fmla="val 57324" name="adj2"/>
            </a:avLst>
          </a:prstGeom>
          <a:solidFill>
            <a:srgbClr val="A42159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7" name="Google Shape;2037;p65"/>
          <p:cNvSpPr txBox="1"/>
          <p:nvPr/>
        </p:nvSpPr>
        <p:spPr>
          <a:xfrm>
            <a:off x="6174784" y="2159824"/>
            <a:ext cx="659225" cy="356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endParaRPr/>
          </a:p>
        </p:txBody>
      </p:sp>
      <p:sp>
        <p:nvSpPr>
          <p:cNvPr id="2038" name="Google Shape;2038;p65"/>
          <p:cNvSpPr/>
          <p:nvPr/>
        </p:nvSpPr>
        <p:spPr>
          <a:xfrm rot="-5400000">
            <a:off x="5168537" y="2633020"/>
            <a:ext cx="250051" cy="250052"/>
          </a:xfrm>
          <a:prstGeom prst="rightArrow">
            <a:avLst>
              <a:gd fmla="val 65132" name="adj1"/>
              <a:gd fmla="val 57324" name="adj2"/>
            </a:avLst>
          </a:prstGeom>
          <a:solidFill>
            <a:srgbClr val="A42159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9" name="Google Shape;2039;p65"/>
          <p:cNvSpPr txBox="1"/>
          <p:nvPr/>
        </p:nvSpPr>
        <p:spPr>
          <a:xfrm>
            <a:off x="5113730" y="2320938"/>
            <a:ext cx="375103" cy="3693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040" name="Google Shape;2040;p65"/>
          <p:cNvSpPr txBox="1"/>
          <p:nvPr/>
        </p:nvSpPr>
        <p:spPr>
          <a:xfrm>
            <a:off x="6355235" y="2956164"/>
            <a:ext cx="417935" cy="36933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6392" l="-16174" r="-588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041" name="Google Shape;2041;p65"/>
          <p:cNvSpPr txBox="1"/>
          <p:nvPr/>
        </p:nvSpPr>
        <p:spPr>
          <a:xfrm>
            <a:off x="5113730" y="3119740"/>
            <a:ext cx="375103" cy="36933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042" name="Google Shape;2042;p65"/>
          <p:cNvSpPr txBox="1"/>
          <p:nvPr/>
        </p:nvSpPr>
        <p:spPr>
          <a:xfrm>
            <a:off x="4127237" y="3849821"/>
            <a:ext cx="814612" cy="418217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BERT</a:t>
            </a:r>
            <a:endParaRPr/>
          </a:p>
        </p:txBody>
      </p:sp>
      <p:sp>
        <p:nvSpPr>
          <p:cNvPr id="2043" name="Google Shape;2043;p65"/>
          <p:cNvSpPr/>
          <p:nvPr/>
        </p:nvSpPr>
        <p:spPr>
          <a:xfrm>
            <a:off x="2154862" y="4677470"/>
            <a:ext cx="702466" cy="506741"/>
          </a:xfrm>
          <a:prstGeom prst="roundRect">
            <a:avLst>
              <a:gd fmla="val 7051" name="adj"/>
            </a:avLst>
          </a:prstGeom>
          <a:solidFill>
            <a:srgbClr val="DEDA8C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4" name="Google Shape;2044;p65"/>
          <p:cNvSpPr txBox="1"/>
          <p:nvPr/>
        </p:nvSpPr>
        <p:spPr>
          <a:xfrm>
            <a:off x="2218660" y="4763902"/>
            <a:ext cx="673774" cy="33784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26782" l="-9089" r="-818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045" name="Google Shape;2045;p65"/>
          <p:cNvSpPr/>
          <p:nvPr/>
        </p:nvSpPr>
        <p:spPr>
          <a:xfrm>
            <a:off x="2943179" y="4677470"/>
            <a:ext cx="702466" cy="506741"/>
          </a:xfrm>
          <a:prstGeom prst="roundRect">
            <a:avLst>
              <a:gd fmla="val 7051" name="adj"/>
            </a:avLst>
          </a:prstGeom>
          <a:solidFill>
            <a:srgbClr val="DEDA8C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6" name="Google Shape;2046;p65"/>
          <p:cNvSpPr txBox="1"/>
          <p:nvPr/>
        </p:nvSpPr>
        <p:spPr>
          <a:xfrm>
            <a:off x="3185532" y="4777969"/>
            <a:ext cx="331886" cy="30777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19999" l="-16664" r="-555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047" name="Google Shape;2047;p65"/>
          <p:cNvSpPr/>
          <p:nvPr/>
        </p:nvSpPr>
        <p:spPr>
          <a:xfrm>
            <a:off x="3758184" y="4677470"/>
            <a:ext cx="702465" cy="506741"/>
          </a:xfrm>
          <a:prstGeom prst="roundRect">
            <a:avLst>
              <a:gd fmla="val 7051" name="adj"/>
            </a:avLst>
          </a:prstGeom>
          <a:solidFill>
            <a:srgbClr val="DEDA8C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8" name="Google Shape;2048;p65"/>
          <p:cNvSpPr txBox="1"/>
          <p:nvPr/>
        </p:nvSpPr>
        <p:spPr>
          <a:xfrm>
            <a:off x="4000537" y="4777969"/>
            <a:ext cx="331886" cy="30777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19999" l="-14542" r="-727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049" name="Google Shape;2049;p65"/>
          <p:cNvSpPr/>
          <p:nvPr/>
        </p:nvSpPr>
        <p:spPr>
          <a:xfrm>
            <a:off x="6153164" y="4677470"/>
            <a:ext cx="702465" cy="506741"/>
          </a:xfrm>
          <a:prstGeom prst="roundRect">
            <a:avLst>
              <a:gd fmla="val 7051" name="adj"/>
            </a:avLst>
          </a:prstGeom>
          <a:solidFill>
            <a:srgbClr val="DEDA8C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50" name="Google Shape;2050;p65"/>
          <p:cNvSpPr txBox="1"/>
          <p:nvPr/>
        </p:nvSpPr>
        <p:spPr>
          <a:xfrm>
            <a:off x="6395517" y="4776616"/>
            <a:ext cx="370101" cy="30777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19999" l="-13114" r="-491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051" name="Google Shape;2051;p65"/>
          <p:cNvSpPr/>
          <p:nvPr/>
        </p:nvSpPr>
        <p:spPr>
          <a:xfrm>
            <a:off x="2154862" y="5493471"/>
            <a:ext cx="702466" cy="506742"/>
          </a:xfrm>
          <a:prstGeom prst="roundRect">
            <a:avLst>
              <a:gd fmla="val 7051" name="adj"/>
            </a:avLst>
          </a:prstGeom>
          <a:solidFill>
            <a:srgbClr val="E3C7AE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52" name="Google Shape;2052;p65"/>
          <p:cNvSpPr txBox="1"/>
          <p:nvPr/>
        </p:nvSpPr>
        <p:spPr>
          <a:xfrm>
            <a:off x="2235010" y="5608342"/>
            <a:ext cx="610424" cy="27699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44443" l="-13999" r="-1299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053" name="Google Shape;2053;p65"/>
          <p:cNvSpPr/>
          <p:nvPr/>
        </p:nvSpPr>
        <p:spPr>
          <a:xfrm>
            <a:off x="2943179" y="5493471"/>
            <a:ext cx="702466" cy="506742"/>
          </a:xfrm>
          <a:prstGeom prst="roundRect">
            <a:avLst>
              <a:gd fmla="val 7051" name="adj"/>
            </a:avLst>
          </a:prstGeom>
          <a:solidFill>
            <a:srgbClr val="E3C7AE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54" name="Google Shape;2054;p65"/>
          <p:cNvSpPr txBox="1"/>
          <p:nvPr/>
        </p:nvSpPr>
        <p:spPr>
          <a:xfrm>
            <a:off x="2887106" y="5568512"/>
            <a:ext cx="814612" cy="356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Tok 1</a:t>
            </a:r>
            <a:endParaRPr/>
          </a:p>
        </p:txBody>
      </p:sp>
      <p:sp>
        <p:nvSpPr>
          <p:cNvPr id="2055" name="Google Shape;2055;p65"/>
          <p:cNvSpPr/>
          <p:nvPr/>
        </p:nvSpPr>
        <p:spPr>
          <a:xfrm>
            <a:off x="3781219" y="5493471"/>
            <a:ext cx="702466" cy="506742"/>
          </a:xfrm>
          <a:prstGeom prst="roundRect">
            <a:avLst>
              <a:gd fmla="val 7051" name="adj"/>
            </a:avLst>
          </a:prstGeom>
          <a:solidFill>
            <a:srgbClr val="E3C7AE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56" name="Google Shape;2056;p65"/>
          <p:cNvSpPr txBox="1"/>
          <p:nvPr/>
        </p:nvSpPr>
        <p:spPr>
          <a:xfrm>
            <a:off x="3725146" y="5568512"/>
            <a:ext cx="814612" cy="356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Tok 2</a:t>
            </a:r>
            <a:endParaRPr/>
          </a:p>
        </p:txBody>
      </p:sp>
      <p:sp>
        <p:nvSpPr>
          <p:cNvPr id="2057" name="Google Shape;2057;p65"/>
          <p:cNvSpPr/>
          <p:nvPr/>
        </p:nvSpPr>
        <p:spPr>
          <a:xfrm>
            <a:off x="6113754" y="5493471"/>
            <a:ext cx="814612" cy="506742"/>
          </a:xfrm>
          <a:prstGeom prst="roundRect">
            <a:avLst>
              <a:gd fmla="val 7051" name="adj"/>
            </a:avLst>
          </a:prstGeom>
          <a:solidFill>
            <a:srgbClr val="E3C7AE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58" name="Google Shape;2058;p65"/>
          <p:cNvSpPr txBox="1"/>
          <p:nvPr/>
        </p:nvSpPr>
        <p:spPr>
          <a:xfrm>
            <a:off x="6097091" y="5568512"/>
            <a:ext cx="814612" cy="356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Tok N</a:t>
            </a:r>
            <a:endParaRPr/>
          </a:p>
        </p:txBody>
      </p:sp>
      <p:sp>
        <p:nvSpPr>
          <p:cNvPr id="2059" name="Google Shape;2059;p65"/>
          <p:cNvSpPr/>
          <p:nvPr/>
        </p:nvSpPr>
        <p:spPr>
          <a:xfrm rot="-5400000">
            <a:off x="2381069" y="5213815"/>
            <a:ext cx="250052" cy="250052"/>
          </a:xfrm>
          <a:prstGeom prst="rightArrow">
            <a:avLst>
              <a:gd fmla="val 65132" name="adj1"/>
              <a:gd fmla="val 57324" name="adj2"/>
            </a:avLst>
          </a:prstGeom>
          <a:solidFill>
            <a:srgbClr val="CBD8E9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0" name="Google Shape;2060;p65"/>
          <p:cNvSpPr/>
          <p:nvPr/>
        </p:nvSpPr>
        <p:spPr>
          <a:xfrm rot="-5400000">
            <a:off x="3169386" y="5213815"/>
            <a:ext cx="250052" cy="250052"/>
          </a:xfrm>
          <a:prstGeom prst="rightArrow">
            <a:avLst>
              <a:gd fmla="val 65132" name="adj1"/>
              <a:gd fmla="val 57324" name="adj2"/>
            </a:avLst>
          </a:prstGeom>
          <a:solidFill>
            <a:srgbClr val="CBD8E9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1" name="Google Shape;2061;p65"/>
          <p:cNvSpPr/>
          <p:nvPr/>
        </p:nvSpPr>
        <p:spPr>
          <a:xfrm rot="-5400000">
            <a:off x="4007426" y="5213815"/>
            <a:ext cx="250052" cy="250052"/>
          </a:xfrm>
          <a:prstGeom prst="rightArrow">
            <a:avLst>
              <a:gd fmla="val 65132" name="adj1"/>
              <a:gd fmla="val 57324" name="adj2"/>
            </a:avLst>
          </a:prstGeom>
          <a:solidFill>
            <a:srgbClr val="CBD8E9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2" name="Google Shape;2062;p65"/>
          <p:cNvSpPr/>
          <p:nvPr/>
        </p:nvSpPr>
        <p:spPr>
          <a:xfrm rot="-5400000">
            <a:off x="6379371" y="5213815"/>
            <a:ext cx="250051" cy="250052"/>
          </a:xfrm>
          <a:prstGeom prst="rightArrow">
            <a:avLst>
              <a:gd fmla="val 65132" name="adj1"/>
              <a:gd fmla="val 57324" name="adj2"/>
            </a:avLst>
          </a:prstGeom>
          <a:solidFill>
            <a:srgbClr val="CBD8E9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3" name="Google Shape;2063;p65"/>
          <p:cNvSpPr txBox="1"/>
          <p:nvPr/>
        </p:nvSpPr>
        <p:spPr>
          <a:xfrm>
            <a:off x="5113730" y="4913771"/>
            <a:ext cx="375103" cy="3693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064" name="Google Shape;2064;p65"/>
          <p:cNvSpPr txBox="1"/>
          <p:nvPr/>
        </p:nvSpPr>
        <p:spPr>
          <a:xfrm>
            <a:off x="5113730" y="5729773"/>
            <a:ext cx="375103" cy="36933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065" name="Google Shape;2065;p65"/>
          <p:cNvSpPr txBox="1"/>
          <p:nvPr/>
        </p:nvSpPr>
        <p:spPr>
          <a:xfrm>
            <a:off x="2251063" y="2952143"/>
            <a:ext cx="586314" cy="36933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-6896" l="-13041" r="-1086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66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Использование BERT</a:t>
            </a:r>
            <a:endParaRPr/>
          </a:p>
        </p:txBody>
      </p:sp>
      <p:sp>
        <p:nvSpPr>
          <p:cNvPr id="2071" name="Google Shape;2071;p66"/>
          <p:cNvSpPr txBox="1"/>
          <p:nvPr/>
        </p:nvSpPr>
        <p:spPr>
          <a:xfrm>
            <a:off x="469900" y="673100"/>
            <a:ext cx="8323924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Извлечение именованных сущностей</a:t>
            </a:r>
            <a:endParaRPr b="0" i="0" sz="2400" u="none" cap="none" strike="noStrike">
              <a:solidFill>
                <a:srgbClr val="2557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2" name="Google Shape;2072;p66"/>
          <p:cNvSpPr txBox="1"/>
          <p:nvPr/>
        </p:nvSpPr>
        <p:spPr>
          <a:xfrm>
            <a:off x="469900" y="1150976"/>
            <a:ext cx="8323924" cy="713682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Добавляем новый полносвязный слой, ему на вход подаем вектор каждого токена</a:t>
            </a:r>
            <a:endParaRPr/>
          </a:p>
        </p:txBody>
      </p:sp>
      <p:sp>
        <p:nvSpPr>
          <p:cNvPr id="2073" name="Google Shape;2073;p66"/>
          <p:cNvSpPr/>
          <p:nvPr/>
        </p:nvSpPr>
        <p:spPr>
          <a:xfrm>
            <a:off x="1987111" y="2785096"/>
            <a:ext cx="5094865" cy="2514657"/>
          </a:xfrm>
          <a:prstGeom prst="rect">
            <a:avLst/>
          </a:prstGeom>
          <a:solidFill>
            <a:srgbClr val="CBD8E9"/>
          </a:solidFill>
          <a:ln cap="flat" cmpd="sng" w="25400">
            <a:solidFill>
              <a:srgbClr val="2557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4" name="Google Shape;2074;p66"/>
          <p:cNvSpPr/>
          <p:nvPr/>
        </p:nvSpPr>
        <p:spPr>
          <a:xfrm>
            <a:off x="2154862" y="2883439"/>
            <a:ext cx="702466" cy="506741"/>
          </a:xfrm>
          <a:prstGeom prst="roundRect">
            <a:avLst>
              <a:gd fmla="val 20794" name="adj"/>
            </a:avLst>
          </a:prstGeom>
          <a:solidFill>
            <a:srgbClr val="CEE6C7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5" name="Google Shape;2075;p66"/>
          <p:cNvSpPr/>
          <p:nvPr/>
        </p:nvSpPr>
        <p:spPr>
          <a:xfrm>
            <a:off x="2925148" y="2883439"/>
            <a:ext cx="702465" cy="506741"/>
          </a:xfrm>
          <a:prstGeom prst="roundRect">
            <a:avLst>
              <a:gd fmla="val 20794" name="adj"/>
            </a:avLst>
          </a:prstGeom>
          <a:solidFill>
            <a:srgbClr val="CEE6C7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6" name="Google Shape;2076;p66"/>
          <p:cNvSpPr txBox="1"/>
          <p:nvPr/>
        </p:nvSpPr>
        <p:spPr>
          <a:xfrm>
            <a:off x="3181283" y="2957787"/>
            <a:ext cx="372410" cy="36933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6392" l="-18031" r="-491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077" name="Google Shape;2077;p66"/>
          <p:cNvSpPr/>
          <p:nvPr/>
        </p:nvSpPr>
        <p:spPr>
          <a:xfrm>
            <a:off x="3731496" y="2883439"/>
            <a:ext cx="702466" cy="506741"/>
          </a:xfrm>
          <a:prstGeom prst="roundRect">
            <a:avLst>
              <a:gd fmla="val 20794" name="adj"/>
            </a:avLst>
          </a:prstGeom>
          <a:solidFill>
            <a:srgbClr val="CEE6C7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8" name="Google Shape;2078;p66"/>
          <p:cNvSpPr txBox="1"/>
          <p:nvPr/>
        </p:nvSpPr>
        <p:spPr>
          <a:xfrm>
            <a:off x="3987631" y="2957787"/>
            <a:ext cx="372410" cy="36933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6392" l="-16392" r="-655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079" name="Google Shape;2079;p66"/>
          <p:cNvSpPr/>
          <p:nvPr/>
        </p:nvSpPr>
        <p:spPr>
          <a:xfrm rot="-5400000">
            <a:off x="3143069" y="2599895"/>
            <a:ext cx="250052" cy="250051"/>
          </a:xfrm>
          <a:prstGeom prst="rightArrow">
            <a:avLst>
              <a:gd fmla="val 65132" name="adj1"/>
              <a:gd fmla="val 57324" name="adj2"/>
            </a:avLst>
          </a:prstGeom>
          <a:solidFill>
            <a:srgbClr val="A42159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0" name="Google Shape;2080;p66"/>
          <p:cNvSpPr txBox="1"/>
          <p:nvPr/>
        </p:nvSpPr>
        <p:spPr>
          <a:xfrm>
            <a:off x="2938483" y="2157066"/>
            <a:ext cx="659224" cy="356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endParaRPr/>
          </a:p>
        </p:txBody>
      </p:sp>
      <p:sp>
        <p:nvSpPr>
          <p:cNvPr id="2081" name="Google Shape;2081;p66"/>
          <p:cNvSpPr/>
          <p:nvPr/>
        </p:nvSpPr>
        <p:spPr>
          <a:xfrm>
            <a:off x="6153164" y="2883439"/>
            <a:ext cx="702465" cy="506741"/>
          </a:xfrm>
          <a:prstGeom prst="roundRect">
            <a:avLst>
              <a:gd fmla="val 20794" name="adj"/>
            </a:avLst>
          </a:prstGeom>
          <a:solidFill>
            <a:srgbClr val="CEE6C7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2" name="Google Shape;2082;p66"/>
          <p:cNvSpPr/>
          <p:nvPr/>
        </p:nvSpPr>
        <p:spPr>
          <a:xfrm rot="-5400000">
            <a:off x="3957703" y="2598741"/>
            <a:ext cx="250052" cy="250052"/>
          </a:xfrm>
          <a:prstGeom prst="rightArrow">
            <a:avLst>
              <a:gd fmla="val 65132" name="adj1"/>
              <a:gd fmla="val 57324" name="adj2"/>
            </a:avLst>
          </a:prstGeom>
          <a:solidFill>
            <a:srgbClr val="A42159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3" name="Google Shape;2083;p66"/>
          <p:cNvSpPr txBox="1"/>
          <p:nvPr/>
        </p:nvSpPr>
        <p:spPr>
          <a:xfrm>
            <a:off x="3730081" y="2157066"/>
            <a:ext cx="758671" cy="356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B-PER</a:t>
            </a:r>
            <a:endParaRPr/>
          </a:p>
        </p:txBody>
      </p:sp>
      <p:sp>
        <p:nvSpPr>
          <p:cNvPr id="2084" name="Google Shape;2084;p66"/>
          <p:cNvSpPr/>
          <p:nvPr/>
        </p:nvSpPr>
        <p:spPr>
          <a:xfrm rot="-5400000">
            <a:off x="6379371" y="2602652"/>
            <a:ext cx="250051" cy="250052"/>
          </a:xfrm>
          <a:prstGeom prst="rightArrow">
            <a:avLst>
              <a:gd fmla="val 65132" name="adj1"/>
              <a:gd fmla="val 57324" name="adj2"/>
            </a:avLst>
          </a:prstGeom>
          <a:solidFill>
            <a:srgbClr val="A42159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5" name="Google Shape;2085;p66"/>
          <p:cNvSpPr txBox="1"/>
          <p:nvPr/>
        </p:nvSpPr>
        <p:spPr>
          <a:xfrm>
            <a:off x="6174784" y="2159824"/>
            <a:ext cx="659225" cy="356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endParaRPr/>
          </a:p>
        </p:txBody>
      </p:sp>
      <p:sp>
        <p:nvSpPr>
          <p:cNvPr id="2086" name="Google Shape;2086;p66"/>
          <p:cNvSpPr/>
          <p:nvPr/>
        </p:nvSpPr>
        <p:spPr>
          <a:xfrm rot="-5400000">
            <a:off x="5168537" y="2633020"/>
            <a:ext cx="250051" cy="250052"/>
          </a:xfrm>
          <a:prstGeom prst="rightArrow">
            <a:avLst>
              <a:gd fmla="val 65132" name="adj1"/>
              <a:gd fmla="val 57324" name="adj2"/>
            </a:avLst>
          </a:prstGeom>
          <a:solidFill>
            <a:srgbClr val="A42159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7" name="Google Shape;2087;p66"/>
          <p:cNvSpPr txBox="1"/>
          <p:nvPr/>
        </p:nvSpPr>
        <p:spPr>
          <a:xfrm>
            <a:off x="5113730" y="2320938"/>
            <a:ext cx="375103" cy="3693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088" name="Google Shape;2088;p66"/>
          <p:cNvSpPr txBox="1"/>
          <p:nvPr/>
        </p:nvSpPr>
        <p:spPr>
          <a:xfrm>
            <a:off x="6355235" y="2956164"/>
            <a:ext cx="417935" cy="36933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6392" l="-16174" r="-588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089" name="Google Shape;2089;p66"/>
          <p:cNvSpPr txBox="1"/>
          <p:nvPr/>
        </p:nvSpPr>
        <p:spPr>
          <a:xfrm>
            <a:off x="5113730" y="3119740"/>
            <a:ext cx="375103" cy="36933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090" name="Google Shape;2090;p66"/>
          <p:cNvSpPr txBox="1"/>
          <p:nvPr/>
        </p:nvSpPr>
        <p:spPr>
          <a:xfrm>
            <a:off x="4127237" y="3849821"/>
            <a:ext cx="814612" cy="418217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BERT</a:t>
            </a:r>
            <a:endParaRPr/>
          </a:p>
        </p:txBody>
      </p:sp>
      <p:sp>
        <p:nvSpPr>
          <p:cNvPr id="2091" name="Google Shape;2091;p66"/>
          <p:cNvSpPr/>
          <p:nvPr/>
        </p:nvSpPr>
        <p:spPr>
          <a:xfrm>
            <a:off x="2154862" y="4677470"/>
            <a:ext cx="702466" cy="506741"/>
          </a:xfrm>
          <a:prstGeom prst="roundRect">
            <a:avLst>
              <a:gd fmla="val 7051" name="adj"/>
            </a:avLst>
          </a:prstGeom>
          <a:solidFill>
            <a:srgbClr val="DEDA8C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2" name="Google Shape;2092;p66"/>
          <p:cNvSpPr txBox="1"/>
          <p:nvPr/>
        </p:nvSpPr>
        <p:spPr>
          <a:xfrm>
            <a:off x="2218660" y="4763902"/>
            <a:ext cx="673774" cy="33784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26782" l="-9089" r="-818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093" name="Google Shape;2093;p66"/>
          <p:cNvSpPr/>
          <p:nvPr/>
        </p:nvSpPr>
        <p:spPr>
          <a:xfrm>
            <a:off x="2943179" y="4677470"/>
            <a:ext cx="702466" cy="506741"/>
          </a:xfrm>
          <a:prstGeom prst="roundRect">
            <a:avLst>
              <a:gd fmla="val 7051" name="adj"/>
            </a:avLst>
          </a:prstGeom>
          <a:solidFill>
            <a:srgbClr val="DEDA8C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4" name="Google Shape;2094;p66"/>
          <p:cNvSpPr txBox="1"/>
          <p:nvPr/>
        </p:nvSpPr>
        <p:spPr>
          <a:xfrm>
            <a:off x="3185532" y="4777969"/>
            <a:ext cx="331886" cy="30777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19999" l="-16664" r="-555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095" name="Google Shape;2095;p66"/>
          <p:cNvSpPr/>
          <p:nvPr/>
        </p:nvSpPr>
        <p:spPr>
          <a:xfrm>
            <a:off x="3758184" y="4677470"/>
            <a:ext cx="702465" cy="506741"/>
          </a:xfrm>
          <a:prstGeom prst="roundRect">
            <a:avLst>
              <a:gd fmla="val 7051" name="adj"/>
            </a:avLst>
          </a:prstGeom>
          <a:solidFill>
            <a:srgbClr val="DEDA8C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6" name="Google Shape;2096;p66"/>
          <p:cNvSpPr txBox="1"/>
          <p:nvPr/>
        </p:nvSpPr>
        <p:spPr>
          <a:xfrm>
            <a:off x="4000537" y="4777969"/>
            <a:ext cx="331886" cy="30777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19999" l="-14542" r="-727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097" name="Google Shape;2097;p66"/>
          <p:cNvSpPr/>
          <p:nvPr/>
        </p:nvSpPr>
        <p:spPr>
          <a:xfrm>
            <a:off x="6153164" y="4677470"/>
            <a:ext cx="702465" cy="506741"/>
          </a:xfrm>
          <a:prstGeom prst="roundRect">
            <a:avLst>
              <a:gd fmla="val 7051" name="adj"/>
            </a:avLst>
          </a:prstGeom>
          <a:solidFill>
            <a:srgbClr val="DEDA8C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8" name="Google Shape;2098;p66"/>
          <p:cNvSpPr txBox="1"/>
          <p:nvPr/>
        </p:nvSpPr>
        <p:spPr>
          <a:xfrm>
            <a:off x="6395517" y="4776616"/>
            <a:ext cx="370101" cy="30777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19999" l="-13114" r="-491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099" name="Google Shape;2099;p66"/>
          <p:cNvSpPr/>
          <p:nvPr/>
        </p:nvSpPr>
        <p:spPr>
          <a:xfrm>
            <a:off x="2154862" y="5493471"/>
            <a:ext cx="702466" cy="506742"/>
          </a:xfrm>
          <a:prstGeom prst="roundRect">
            <a:avLst>
              <a:gd fmla="val 7051" name="adj"/>
            </a:avLst>
          </a:prstGeom>
          <a:solidFill>
            <a:srgbClr val="E3C7AE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0" name="Google Shape;2100;p66"/>
          <p:cNvSpPr txBox="1"/>
          <p:nvPr/>
        </p:nvSpPr>
        <p:spPr>
          <a:xfrm>
            <a:off x="2235010" y="5608342"/>
            <a:ext cx="610424" cy="27699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44443" l="-13999" r="-1299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101" name="Google Shape;2101;p66"/>
          <p:cNvSpPr/>
          <p:nvPr/>
        </p:nvSpPr>
        <p:spPr>
          <a:xfrm>
            <a:off x="2943179" y="5493471"/>
            <a:ext cx="702466" cy="506742"/>
          </a:xfrm>
          <a:prstGeom prst="roundRect">
            <a:avLst>
              <a:gd fmla="val 7051" name="adj"/>
            </a:avLst>
          </a:prstGeom>
          <a:solidFill>
            <a:srgbClr val="E3C7AE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2" name="Google Shape;2102;p66"/>
          <p:cNvSpPr txBox="1"/>
          <p:nvPr/>
        </p:nvSpPr>
        <p:spPr>
          <a:xfrm>
            <a:off x="2887106" y="5568512"/>
            <a:ext cx="814612" cy="356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Tok 1</a:t>
            </a:r>
            <a:endParaRPr/>
          </a:p>
        </p:txBody>
      </p:sp>
      <p:sp>
        <p:nvSpPr>
          <p:cNvPr id="2103" name="Google Shape;2103;p66"/>
          <p:cNvSpPr/>
          <p:nvPr/>
        </p:nvSpPr>
        <p:spPr>
          <a:xfrm>
            <a:off x="3781219" y="5493471"/>
            <a:ext cx="702466" cy="506742"/>
          </a:xfrm>
          <a:prstGeom prst="roundRect">
            <a:avLst>
              <a:gd fmla="val 7051" name="adj"/>
            </a:avLst>
          </a:prstGeom>
          <a:solidFill>
            <a:srgbClr val="E3C7AE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4" name="Google Shape;2104;p66"/>
          <p:cNvSpPr txBox="1"/>
          <p:nvPr/>
        </p:nvSpPr>
        <p:spPr>
          <a:xfrm>
            <a:off x="3725146" y="5568512"/>
            <a:ext cx="814612" cy="356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Tok 2</a:t>
            </a:r>
            <a:endParaRPr/>
          </a:p>
        </p:txBody>
      </p:sp>
      <p:sp>
        <p:nvSpPr>
          <p:cNvPr id="2105" name="Google Shape;2105;p66"/>
          <p:cNvSpPr/>
          <p:nvPr/>
        </p:nvSpPr>
        <p:spPr>
          <a:xfrm>
            <a:off x="6113754" y="5493471"/>
            <a:ext cx="814612" cy="506742"/>
          </a:xfrm>
          <a:prstGeom prst="roundRect">
            <a:avLst>
              <a:gd fmla="val 7051" name="adj"/>
            </a:avLst>
          </a:prstGeom>
          <a:solidFill>
            <a:srgbClr val="E3C7AE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6" name="Google Shape;2106;p66"/>
          <p:cNvSpPr txBox="1"/>
          <p:nvPr/>
        </p:nvSpPr>
        <p:spPr>
          <a:xfrm>
            <a:off x="6097091" y="5568512"/>
            <a:ext cx="814612" cy="356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Tok N</a:t>
            </a:r>
            <a:endParaRPr/>
          </a:p>
        </p:txBody>
      </p:sp>
      <p:sp>
        <p:nvSpPr>
          <p:cNvPr id="2107" name="Google Shape;2107;p66"/>
          <p:cNvSpPr/>
          <p:nvPr/>
        </p:nvSpPr>
        <p:spPr>
          <a:xfrm rot="-5400000">
            <a:off x="2381069" y="5213815"/>
            <a:ext cx="250052" cy="250052"/>
          </a:xfrm>
          <a:prstGeom prst="rightArrow">
            <a:avLst>
              <a:gd fmla="val 65132" name="adj1"/>
              <a:gd fmla="val 57324" name="adj2"/>
            </a:avLst>
          </a:prstGeom>
          <a:solidFill>
            <a:srgbClr val="CBD8E9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8" name="Google Shape;2108;p66"/>
          <p:cNvSpPr/>
          <p:nvPr/>
        </p:nvSpPr>
        <p:spPr>
          <a:xfrm rot="-5400000">
            <a:off x="3169386" y="5213815"/>
            <a:ext cx="250052" cy="250052"/>
          </a:xfrm>
          <a:prstGeom prst="rightArrow">
            <a:avLst>
              <a:gd fmla="val 65132" name="adj1"/>
              <a:gd fmla="val 57324" name="adj2"/>
            </a:avLst>
          </a:prstGeom>
          <a:solidFill>
            <a:srgbClr val="CBD8E9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9" name="Google Shape;2109;p66"/>
          <p:cNvSpPr/>
          <p:nvPr/>
        </p:nvSpPr>
        <p:spPr>
          <a:xfrm rot="-5400000">
            <a:off x="4007426" y="5213815"/>
            <a:ext cx="250052" cy="250052"/>
          </a:xfrm>
          <a:prstGeom prst="rightArrow">
            <a:avLst>
              <a:gd fmla="val 65132" name="adj1"/>
              <a:gd fmla="val 57324" name="adj2"/>
            </a:avLst>
          </a:prstGeom>
          <a:solidFill>
            <a:srgbClr val="CBD8E9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10" name="Google Shape;2110;p66"/>
          <p:cNvSpPr/>
          <p:nvPr/>
        </p:nvSpPr>
        <p:spPr>
          <a:xfrm rot="-5400000">
            <a:off x="6379371" y="5213815"/>
            <a:ext cx="250051" cy="250052"/>
          </a:xfrm>
          <a:prstGeom prst="rightArrow">
            <a:avLst>
              <a:gd fmla="val 65132" name="adj1"/>
              <a:gd fmla="val 57324" name="adj2"/>
            </a:avLst>
          </a:prstGeom>
          <a:solidFill>
            <a:srgbClr val="CBD8E9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11" name="Google Shape;2111;p66"/>
          <p:cNvSpPr txBox="1"/>
          <p:nvPr/>
        </p:nvSpPr>
        <p:spPr>
          <a:xfrm>
            <a:off x="5113730" y="4913771"/>
            <a:ext cx="375103" cy="3693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112" name="Google Shape;2112;p66"/>
          <p:cNvSpPr txBox="1"/>
          <p:nvPr/>
        </p:nvSpPr>
        <p:spPr>
          <a:xfrm>
            <a:off x="5113730" y="5729773"/>
            <a:ext cx="375103" cy="36933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113" name="Google Shape;2113;p66"/>
          <p:cNvSpPr txBox="1"/>
          <p:nvPr/>
        </p:nvSpPr>
        <p:spPr>
          <a:xfrm>
            <a:off x="2251063" y="2952143"/>
            <a:ext cx="586314" cy="36933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-6896" l="-13041" r="-1086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67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Использование BERT</a:t>
            </a:r>
            <a:endParaRPr/>
          </a:p>
        </p:txBody>
      </p:sp>
      <p:sp>
        <p:nvSpPr>
          <p:cNvPr id="2119" name="Google Shape;2119;p67"/>
          <p:cNvSpPr txBox="1"/>
          <p:nvPr/>
        </p:nvSpPr>
        <p:spPr>
          <a:xfrm>
            <a:off x="469900" y="673100"/>
            <a:ext cx="8323924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Извлечение именованных сущностей</a:t>
            </a:r>
            <a:endParaRPr b="0" i="0" sz="2400" u="none" cap="none" strike="noStrike">
              <a:solidFill>
                <a:srgbClr val="2557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20" name="Google Shape;2120;p67"/>
          <p:cNvSpPr txBox="1"/>
          <p:nvPr/>
        </p:nvSpPr>
        <p:spPr>
          <a:xfrm>
            <a:off x="469900" y="1150976"/>
            <a:ext cx="8323924" cy="381283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Дообучаем всю модель или несколько верхних слоев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21" name="Google Shape;2121;p67"/>
          <p:cNvSpPr/>
          <p:nvPr/>
        </p:nvSpPr>
        <p:spPr>
          <a:xfrm>
            <a:off x="1987111" y="2785096"/>
            <a:ext cx="5094865" cy="2514657"/>
          </a:xfrm>
          <a:prstGeom prst="rect">
            <a:avLst/>
          </a:prstGeom>
          <a:solidFill>
            <a:srgbClr val="CBD8E9"/>
          </a:solidFill>
          <a:ln cap="flat" cmpd="sng" w="25400">
            <a:solidFill>
              <a:srgbClr val="2557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22" name="Google Shape;2122;p67"/>
          <p:cNvSpPr/>
          <p:nvPr/>
        </p:nvSpPr>
        <p:spPr>
          <a:xfrm>
            <a:off x="2154862" y="2883439"/>
            <a:ext cx="702466" cy="506741"/>
          </a:xfrm>
          <a:prstGeom prst="roundRect">
            <a:avLst>
              <a:gd fmla="val 20794" name="adj"/>
            </a:avLst>
          </a:prstGeom>
          <a:solidFill>
            <a:srgbClr val="CEE6C7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23" name="Google Shape;2123;p67"/>
          <p:cNvSpPr/>
          <p:nvPr/>
        </p:nvSpPr>
        <p:spPr>
          <a:xfrm>
            <a:off x="2925148" y="2883439"/>
            <a:ext cx="702465" cy="506741"/>
          </a:xfrm>
          <a:prstGeom prst="roundRect">
            <a:avLst>
              <a:gd fmla="val 20794" name="adj"/>
            </a:avLst>
          </a:prstGeom>
          <a:solidFill>
            <a:srgbClr val="CEE6C7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24" name="Google Shape;2124;p67"/>
          <p:cNvSpPr txBox="1"/>
          <p:nvPr/>
        </p:nvSpPr>
        <p:spPr>
          <a:xfrm>
            <a:off x="3181283" y="2957787"/>
            <a:ext cx="372410" cy="36933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6392" l="-18031" r="-491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125" name="Google Shape;2125;p67"/>
          <p:cNvSpPr/>
          <p:nvPr/>
        </p:nvSpPr>
        <p:spPr>
          <a:xfrm>
            <a:off x="3731496" y="2883439"/>
            <a:ext cx="702466" cy="506741"/>
          </a:xfrm>
          <a:prstGeom prst="roundRect">
            <a:avLst>
              <a:gd fmla="val 20794" name="adj"/>
            </a:avLst>
          </a:prstGeom>
          <a:solidFill>
            <a:srgbClr val="CEE6C7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26" name="Google Shape;2126;p67"/>
          <p:cNvSpPr txBox="1"/>
          <p:nvPr/>
        </p:nvSpPr>
        <p:spPr>
          <a:xfrm>
            <a:off x="3987631" y="2957787"/>
            <a:ext cx="372410" cy="36933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6392" l="-16392" r="-655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127" name="Google Shape;2127;p67"/>
          <p:cNvSpPr/>
          <p:nvPr/>
        </p:nvSpPr>
        <p:spPr>
          <a:xfrm rot="-5400000">
            <a:off x="3143069" y="2599895"/>
            <a:ext cx="250052" cy="250051"/>
          </a:xfrm>
          <a:prstGeom prst="rightArrow">
            <a:avLst>
              <a:gd fmla="val 65132" name="adj1"/>
              <a:gd fmla="val 57324" name="adj2"/>
            </a:avLst>
          </a:prstGeom>
          <a:solidFill>
            <a:srgbClr val="A42159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8" name="Google Shape;2128;p67"/>
          <p:cNvSpPr txBox="1"/>
          <p:nvPr/>
        </p:nvSpPr>
        <p:spPr>
          <a:xfrm>
            <a:off x="2938483" y="2157066"/>
            <a:ext cx="659224" cy="356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endParaRPr/>
          </a:p>
        </p:txBody>
      </p:sp>
      <p:sp>
        <p:nvSpPr>
          <p:cNvPr id="2129" name="Google Shape;2129;p67"/>
          <p:cNvSpPr/>
          <p:nvPr/>
        </p:nvSpPr>
        <p:spPr>
          <a:xfrm>
            <a:off x="6153164" y="2883439"/>
            <a:ext cx="702465" cy="506741"/>
          </a:xfrm>
          <a:prstGeom prst="roundRect">
            <a:avLst>
              <a:gd fmla="val 20794" name="adj"/>
            </a:avLst>
          </a:prstGeom>
          <a:solidFill>
            <a:srgbClr val="CEE6C7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30" name="Google Shape;2130;p67"/>
          <p:cNvSpPr/>
          <p:nvPr/>
        </p:nvSpPr>
        <p:spPr>
          <a:xfrm rot="-5400000">
            <a:off x="3957703" y="2598741"/>
            <a:ext cx="250052" cy="250052"/>
          </a:xfrm>
          <a:prstGeom prst="rightArrow">
            <a:avLst>
              <a:gd fmla="val 65132" name="adj1"/>
              <a:gd fmla="val 57324" name="adj2"/>
            </a:avLst>
          </a:prstGeom>
          <a:solidFill>
            <a:srgbClr val="A42159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1" name="Google Shape;2131;p67"/>
          <p:cNvSpPr txBox="1"/>
          <p:nvPr/>
        </p:nvSpPr>
        <p:spPr>
          <a:xfrm>
            <a:off x="3730081" y="2157066"/>
            <a:ext cx="758671" cy="356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B-PER</a:t>
            </a:r>
            <a:endParaRPr/>
          </a:p>
        </p:txBody>
      </p:sp>
      <p:sp>
        <p:nvSpPr>
          <p:cNvPr id="2132" name="Google Shape;2132;p67"/>
          <p:cNvSpPr/>
          <p:nvPr/>
        </p:nvSpPr>
        <p:spPr>
          <a:xfrm rot="-5400000">
            <a:off x="6379371" y="2602652"/>
            <a:ext cx="250051" cy="250052"/>
          </a:xfrm>
          <a:prstGeom prst="rightArrow">
            <a:avLst>
              <a:gd fmla="val 65132" name="adj1"/>
              <a:gd fmla="val 57324" name="adj2"/>
            </a:avLst>
          </a:prstGeom>
          <a:solidFill>
            <a:srgbClr val="A42159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3" name="Google Shape;2133;p67"/>
          <p:cNvSpPr txBox="1"/>
          <p:nvPr/>
        </p:nvSpPr>
        <p:spPr>
          <a:xfrm>
            <a:off x="6174784" y="2159824"/>
            <a:ext cx="659225" cy="356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endParaRPr/>
          </a:p>
        </p:txBody>
      </p:sp>
      <p:sp>
        <p:nvSpPr>
          <p:cNvPr id="2134" name="Google Shape;2134;p67"/>
          <p:cNvSpPr/>
          <p:nvPr/>
        </p:nvSpPr>
        <p:spPr>
          <a:xfrm rot="-5400000">
            <a:off x="5168537" y="2633020"/>
            <a:ext cx="250051" cy="250052"/>
          </a:xfrm>
          <a:prstGeom prst="rightArrow">
            <a:avLst>
              <a:gd fmla="val 65132" name="adj1"/>
              <a:gd fmla="val 57324" name="adj2"/>
            </a:avLst>
          </a:prstGeom>
          <a:solidFill>
            <a:srgbClr val="A42159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5" name="Google Shape;2135;p67"/>
          <p:cNvSpPr txBox="1"/>
          <p:nvPr/>
        </p:nvSpPr>
        <p:spPr>
          <a:xfrm>
            <a:off x="5113730" y="2320938"/>
            <a:ext cx="375103" cy="3693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136" name="Google Shape;2136;p67"/>
          <p:cNvSpPr txBox="1"/>
          <p:nvPr/>
        </p:nvSpPr>
        <p:spPr>
          <a:xfrm>
            <a:off x="6355235" y="2956164"/>
            <a:ext cx="417935" cy="36933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6392" l="-16174" r="-588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137" name="Google Shape;2137;p67"/>
          <p:cNvSpPr txBox="1"/>
          <p:nvPr/>
        </p:nvSpPr>
        <p:spPr>
          <a:xfrm>
            <a:off x="5113730" y="3119740"/>
            <a:ext cx="375103" cy="36933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138" name="Google Shape;2138;p67"/>
          <p:cNvSpPr txBox="1"/>
          <p:nvPr/>
        </p:nvSpPr>
        <p:spPr>
          <a:xfrm>
            <a:off x="4127237" y="3849821"/>
            <a:ext cx="814612" cy="418217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BERT</a:t>
            </a:r>
            <a:endParaRPr/>
          </a:p>
        </p:txBody>
      </p:sp>
      <p:sp>
        <p:nvSpPr>
          <p:cNvPr id="2139" name="Google Shape;2139;p67"/>
          <p:cNvSpPr/>
          <p:nvPr/>
        </p:nvSpPr>
        <p:spPr>
          <a:xfrm>
            <a:off x="2154862" y="4677470"/>
            <a:ext cx="702466" cy="506741"/>
          </a:xfrm>
          <a:prstGeom prst="roundRect">
            <a:avLst>
              <a:gd fmla="val 7051" name="adj"/>
            </a:avLst>
          </a:prstGeom>
          <a:solidFill>
            <a:srgbClr val="DEDA8C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40" name="Google Shape;2140;p67"/>
          <p:cNvSpPr txBox="1"/>
          <p:nvPr/>
        </p:nvSpPr>
        <p:spPr>
          <a:xfrm>
            <a:off x="2218660" y="4763902"/>
            <a:ext cx="673774" cy="33784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26782" l="-9089" r="-818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141" name="Google Shape;2141;p67"/>
          <p:cNvSpPr/>
          <p:nvPr/>
        </p:nvSpPr>
        <p:spPr>
          <a:xfrm>
            <a:off x="2943179" y="4677470"/>
            <a:ext cx="702466" cy="506741"/>
          </a:xfrm>
          <a:prstGeom prst="roundRect">
            <a:avLst>
              <a:gd fmla="val 7051" name="adj"/>
            </a:avLst>
          </a:prstGeom>
          <a:solidFill>
            <a:srgbClr val="DEDA8C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42" name="Google Shape;2142;p67"/>
          <p:cNvSpPr txBox="1"/>
          <p:nvPr/>
        </p:nvSpPr>
        <p:spPr>
          <a:xfrm>
            <a:off x="3185532" y="4777969"/>
            <a:ext cx="331886" cy="30777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19999" l="-16664" r="-555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143" name="Google Shape;2143;p67"/>
          <p:cNvSpPr/>
          <p:nvPr/>
        </p:nvSpPr>
        <p:spPr>
          <a:xfrm>
            <a:off x="3758184" y="4677470"/>
            <a:ext cx="702465" cy="506741"/>
          </a:xfrm>
          <a:prstGeom prst="roundRect">
            <a:avLst>
              <a:gd fmla="val 7051" name="adj"/>
            </a:avLst>
          </a:prstGeom>
          <a:solidFill>
            <a:srgbClr val="DEDA8C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44" name="Google Shape;2144;p67"/>
          <p:cNvSpPr txBox="1"/>
          <p:nvPr/>
        </p:nvSpPr>
        <p:spPr>
          <a:xfrm>
            <a:off x="4000537" y="4777969"/>
            <a:ext cx="331886" cy="30777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19999" l="-14542" r="-727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145" name="Google Shape;2145;p67"/>
          <p:cNvSpPr/>
          <p:nvPr/>
        </p:nvSpPr>
        <p:spPr>
          <a:xfrm>
            <a:off x="6153164" y="4677470"/>
            <a:ext cx="702465" cy="506741"/>
          </a:xfrm>
          <a:prstGeom prst="roundRect">
            <a:avLst>
              <a:gd fmla="val 7051" name="adj"/>
            </a:avLst>
          </a:prstGeom>
          <a:solidFill>
            <a:srgbClr val="DEDA8C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46" name="Google Shape;2146;p67"/>
          <p:cNvSpPr txBox="1"/>
          <p:nvPr/>
        </p:nvSpPr>
        <p:spPr>
          <a:xfrm>
            <a:off x="6395517" y="4776616"/>
            <a:ext cx="370101" cy="30777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19999" l="-13114" r="-491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147" name="Google Shape;2147;p67"/>
          <p:cNvSpPr/>
          <p:nvPr/>
        </p:nvSpPr>
        <p:spPr>
          <a:xfrm>
            <a:off x="2154862" y="5493471"/>
            <a:ext cx="702466" cy="506742"/>
          </a:xfrm>
          <a:prstGeom prst="roundRect">
            <a:avLst>
              <a:gd fmla="val 7051" name="adj"/>
            </a:avLst>
          </a:prstGeom>
          <a:solidFill>
            <a:srgbClr val="E3C7AE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48" name="Google Shape;2148;p67"/>
          <p:cNvSpPr txBox="1"/>
          <p:nvPr/>
        </p:nvSpPr>
        <p:spPr>
          <a:xfrm>
            <a:off x="2235010" y="5608342"/>
            <a:ext cx="610424" cy="27699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44443" l="-13999" r="-1299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149" name="Google Shape;2149;p67"/>
          <p:cNvSpPr/>
          <p:nvPr/>
        </p:nvSpPr>
        <p:spPr>
          <a:xfrm>
            <a:off x="2943179" y="5493471"/>
            <a:ext cx="702466" cy="506742"/>
          </a:xfrm>
          <a:prstGeom prst="roundRect">
            <a:avLst>
              <a:gd fmla="val 7051" name="adj"/>
            </a:avLst>
          </a:prstGeom>
          <a:solidFill>
            <a:srgbClr val="E3C7AE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0" name="Google Shape;2150;p67"/>
          <p:cNvSpPr txBox="1"/>
          <p:nvPr/>
        </p:nvSpPr>
        <p:spPr>
          <a:xfrm>
            <a:off x="2887106" y="5568512"/>
            <a:ext cx="814612" cy="356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Tok 1</a:t>
            </a:r>
            <a:endParaRPr/>
          </a:p>
        </p:txBody>
      </p:sp>
      <p:sp>
        <p:nvSpPr>
          <p:cNvPr id="2151" name="Google Shape;2151;p67"/>
          <p:cNvSpPr/>
          <p:nvPr/>
        </p:nvSpPr>
        <p:spPr>
          <a:xfrm>
            <a:off x="3781219" y="5493471"/>
            <a:ext cx="702466" cy="506742"/>
          </a:xfrm>
          <a:prstGeom prst="roundRect">
            <a:avLst>
              <a:gd fmla="val 7051" name="adj"/>
            </a:avLst>
          </a:prstGeom>
          <a:solidFill>
            <a:srgbClr val="E3C7AE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2" name="Google Shape;2152;p67"/>
          <p:cNvSpPr txBox="1"/>
          <p:nvPr/>
        </p:nvSpPr>
        <p:spPr>
          <a:xfrm>
            <a:off x="3725146" y="5568512"/>
            <a:ext cx="814612" cy="356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Tok 2</a:t>
            </a:r>
            <a:endParaRPr/>
          </a:p>
        </p:txBody>
      </p:sp>
      <p:sp>
        <p:nvSpPr>
          <p:cNvPr id="2153" name="Google Shape;2153;p67"/>
          <p:cNvSpPr/>
          <p:nvPr/>
        </p:nvSpPr>
        <p:spPr>
          <a:xfrm>
            <a:off x="6113754" y="5493471"/>
            <a:ext cx="814612" cy="506742"/>
          </a:xfrm>
          <a:prstGeom prst="roundRect">
            <a:avLst>
              <a:gd fmla="val 7051" name="adj"/>
            </a:avLst>
          </a:prstGeom>
          <a:solidFill>
            <a:srgbClr val="E3C7AE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4" name="Google Shape;2154;p67"/>
          <p:cNvSpPr txBox="1"/>
          <p:nvPr/>
        </p:nvSpPr>
        <p:spPr>
          <a:xfrm>
            <a:off x="6097091" y="5568512"/>
            <a:ext cx="814612" cy="356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Tok N</a:t>
            </a:r>
            <a:endParaRPr/>
          </a:p>
        </p:txBody>
      </p:sp>
      <p:sp>
        <p:nvSpPr>
          <p:cNvPr id="2155" name="Google Shape;2155;p67"/>
          <p:cNvSpPr/>
          <p:nvPr/>
        </p:nvSpPr>
        <p:spPr>
          <a:xfrm rot="-5400000">
            <a:off x="2381069" y="5213815"/>
            <a:ext cx="250052" cy="250052"/>
          </a:xfrm>
          <a:prstGeom prst="rightArrow">
            <a:avLst>
              <a:gd fmla="val 65132" name="adj1"/>
              <a:gd fmla="val 57324" name="adj2"/>
            </a:avLst>
          </a:prstGeom>
          <a:solidFill>
            <a:srgbClr val="CBD8E9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6" name="Google Shape;2156;p67"/>
          <p:cNvSpPr/>
          <p:nvPr/>
        </p:nvSpPr>
        <p:spPr>
          <a:xfrm rot="-5400000">
            <a:off x="3169386" y="5213815"/>
            <a:ext cx="250052" cy="250052"/>
          </a:xfrm>
          <a:prstGeom prst="rightArrow">
            <a:avLst>
              <a:gd fmla="val 65132" name="adj1"/>
              <a:gd fmla="val 57324" name="adj2"/>
            </a:avLst>
          </a:prstGeom>
          <a:solidFill>
            <a:srgbClr val="CBD8E9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7" name="Google Shape;2157;p67"/>
          <p:cNvSpPr/>
          <p:nvPr/>
        </p:nvSpPr>
        <p:spPr>
          <a:xfrm rot="-5400000">
            <a:off x="4007426" y="5213815"/>
            <a:ext cx="250052" cy="250052"/>
          </a:xfrm>
          <a:prstGeom prst="rightArrow">
            <a:avLst>
              <a:gd fmla="val 65132" name="adj1"/>
              <a:gd fmla="val 57324" name="adj2"/>
            </a:avLst>
          </a:prstGeom>
          <a:solidFill>
            <a:srgbClr val="CBD8E9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8" name="Google Shape;2158;p67"/>
          <p:cNvSpPr/>
          <p:nvPr/>
        </p:nvSpPr>
        <p:spPr>
          <a:xfrm rot="-5400000">
            <a:off x="6379371" y="5213815"/>
            <a:ext cx="250051" cy="250052"/>
          </a:xfrm>
          <a:prstGeom prst="rightArrow">
            <a:avLst>
              <a:gd fmla="val 65132" name="adj1"/>
              <a:gd fmla="val 57324" name="adj2"/>
            </a:avLst>
          </a:prstGeom>
          <a:solidFill>
            <a:srgbClr val="CBD8E9"/>
          </a:solidFill>
          <a:ln cap="flat" cmpd="sng" w="127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9" name="Google Shape;2159;p67"/>
          <p:cNvSpPr txBox="1"/>
          <p:nvPr/>
        </p:nvSpPr>
        <p:spPr>
          <a:xfrm>
            <a:off x="5113730" y="4913771"/>
            <a:ext cx="375103" cy="3693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160" name="Google Shape;2160;p67"/>
          <p:cNvSpPr txBox="1"/>
          <p:nvPr/>
        </p:nvSpPr>
        <p:spPr>
          <a:xfrm>
            <a:off x="5113730" y="5729773"/>
            <a:ext cx="375103" cy="36933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161" name="Google Shape;2161;p67"/>
          <p:cNvSpPr txBox="1"/>
          <p:nvPr/>
        </p:nvSpPr>
        <p:spPr>
          <a:xfrm>
            <a:off x="2251063" y="2952143"/>
            <a:ext cx="586314" cy="36933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-6896" l="-13041" r="-1086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68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fontScale="92500"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ct val="1000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Как получить вектор предложения из модели BERT?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67" name="Google Shape;2167;p68"/>
          <p:cNvSpPr txBox="1"/>
          <p:nvPr/>
        </p:nvSpPr>
        <p:spPr>
          <a:xfrm>
            <a:off x="612000" y="1476925"/>
            <a:ext cx="8178900" cy="3344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2794" r="-464" t="-568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69"/>
          <p:cNvSpPr txBox="1"/>
          <p:nvPr/>
        </p:nvSpPr>
        <p:spPr>
          <a:xfrm>
            <a:off x="-65185" y="93819"/>
            <a:ext cx="9128758" cy="545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Сравнение моделей ELMo и BERT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73" name="Google Shape;2173;p69"/>
          <p:cNvCxnSpPr/>
          <p:nvPr/>
        </p:nvCxnSpPr>
        <p:spPr>
          <a:xfrm flipH="1" rot="10800000">
            <a:off x="4559299" y="558799"/>
            <a:ext cx="1" cy="5740401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dashDot"/>
            <a:miter lim="400000"/>
            <a:headEnd len="sm" w="sm" type="none"/>
            <a:tailEnd len="sm" w="sm" type="none"/>
          </a:ln>
        </p:spPr>
      </p:cxnSp>
      <p:sp>
        <p:nvSpPr>
          <p:cNvPr id="2174" name="Google Shape;2174;p69"/>
          <p:cNvSpPr txBox="1"/>
          <p:nvPr/>
        </p:nvSpPr>
        <p:spPr>
          <a:xfrm>
            <a:off x="417266" y="850769"/>
            <a:ext cx="1700901" cy="356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Модель ELMo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elmo-1.png" id="2175" name="Google Shape;2175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3104" y="639173"/>
            <a:ext cx="1438514" cy="1331187"/>
          </a:xfrm>
          <a:prstGeom prst="rect">
            <a:avLst/>
          </a:prstGeom>
          <a:noFill/>
          <a:ln>
            <a:noFill/>
          </a:ln>
        </p:spPr>
      </p:pic>
      <p:sp>
        <p:nvSpPr>
          <p:cNvPr id="2176" name="Google Shape;2176;p69"/>
          <p:cNvSpPr txBox="1"/>
          <p:nvPr/>
        </p:nvSpPr>
        <p:spPr>
          <a:xfrm>
            <a:off x="4600035" y="870748"/>
            <a:ext cx="1759348" cy="356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Модель BERT</a:t>
            </a:r>
            <a:endParaRPr b="0" i="0" sz="20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77" name="Google Shape;2177;p69"/>
          <p:cNvSpPr/>
          <p:nvPr/>
        </p:nvSpPr>
        <p:spPr>
          <a:xfrm>
            <a:off x="6400107" y="631098"/>
            <a:ext cx="2497500" cy="1269900"/>
          </a:xfrm>
          <a:prstGeom prst="roundRect">
            <a:avLst>
              <a:gd fmla="val 15000" name="adj"/>
            </a:avLst>
          </a:prstGeom>
          <a:solidFill>
            <a:srgbClr val="FFFFC7"/>
          </a:solidFill>
          <a:ln cap="flat" cmpd="sng" w="25400">
            <a:solidFill>
              <a:srgbClr val="D2CB4F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8" name="Google Shape;2178;p69"/>
          <p:cNvGrpSpPr/>
          <p:nvPr/>
        </p:nvGrpSpPr>
        <p:grpSpPr>
          <a:xfrm>
            <a:off x="7303080" y="760339"/>
            <a:ext cx="1290935" cy="1011510"/>
            <a:chOff x="-78768" y="-84543"/>
            <a:chExt cx="1290934" cy="1011508"/>
          </a:xfrm>
        </p:grpSpPr>
        <p:pic>
          <p:nvPicPr>
            <p:cNvPr descr="Rounded Rectangle Rounded rectangle" id="2179" name="Google Shape;2179;p6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78768" y="-84543"/>
              <a:ext cx="1290934" cy="198864"/>
            </a:xfrm>
            <a:prstGeom prst="rect">
              <a:avLst/>
            </a:prstGeom>
            <a:noFill/>
            <a:ln>
              <a:noFill/>
            </a:ln>
            <a:effectLst>
              <a:outerShdw blurRad="63500" rotWithShape="0" dir="5400000" dist="25400">
                <a:srgbClr val="000000">
                  <a:alpha val="49803"/>
                </a:srgbClr>
              </a:outerShdw>
            </a:effectLst>
          </p:spPr>
        </p:pic>
        <p:sp>
          <p:nvSpPr>
            <p:cNvPr id="2180" name="Google Shape;2180;p69"/>
            <p:cNvSpPr/>
            <p:nvPr/>
          </p:nvSpPr>
          <p:spPr>
            <a:xfrm>
              <a:off x="166064" y="156146"/>
              <a:ext cx="330356" cy="330356"/>
            </a:xfrm>
            <a:prstGeom prst="ellipse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24200" lIns="24200" spcFirstLastPara="1" rIns="24200" wrap="square" tIns="24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69"/>
            <p:cNvSpPr/>
            <p:nvPr/>
          </p:nvSpPr>
          <p:spPr>
            <a:xfrm>
              <a:off x="624465" y="156146"/>
              <a:ext cx="330356" cy="330356"/>
            </a:xfrm>
            <a:prstGeom prst="ellipse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24200" lIns="24200" spcFirstLastPara="1" rIns="24200" wrap="square" tIns="24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p69"/>
            <p:cNvSpPr/>
            <p:nvPr/>
          </p:nvSpPr>
          <p:spPr>
            <a:xfrm>
              <a:off x="307819" y="287353"/>
              <a:ext cx="122574" cy="122574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24200" lIns="24200" spcFirstLastPara="1" rIns="24200" wrap="square" tIns="24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69"/>
            <p:cNvSpPr/>
            <p:nvPr/>
          </p:nvSpPr>
          <p:spPr>
            <a:xfrm>
              <a:off x="685737" y="281792"/>
              <a:ext cx="122574" cy="122574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24200" lIns="24200" spcFirstLastPara="1" rIns="24200" wrap="square" tIns="24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84" name="Google Shape;2184;p69"/>
            <p:cNvCxnSpPr/>
            <p:nvPr/>
          </p:nvCxnSpPr>
          <p:spPr>
            <a:xfrm>
              <a:off x="0" y="869979"/>
              <a:ext cx="1133399" cy="1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63500" rotWithShape="0" dir="5400000" dist="25400">
                <a:srgbClr val="000000">
                  <a:alpha val="49803"/>
                </a:srgbClr>
              </a:outerShdw>
            </a:effectLst>
          </p:spPr>
        </p:cxnSp>
        <p:sp>
          <p:nvSpPr>
            <p:cNvPr id="2185" name="Google Shape;2185;p69"/>
            <p:cNvSpPr/>
            <p:nvPr/>
          </p:nvSpPr>
          <p:spPr>
            <a:xfrm>
              <a:off x="367865" y="368784"/>
              <a:ext cx="397668" cy="558181"/>
            </a:xfrm>
            <a:custGeom>
              <a:rect b="b" l="l" r="r" t="t"/>
              <a:pathLst>
                <a:path extrusionOk="0" h="20347" w="19662">
                  <a:moveTo>
                    <a:pt x="17974" y="5967"/>
                  </a:moveTo>
                  <a:cubicBezTo>
                    <a:pt x="19660" y="9446"/>
                    <a:pt x="20647" y="13545"/>
                    <a:pt x="18160" y="16702"/>
                  </a:cubicBezTo>
                  <a:cubicBezTo>
                    <a:pt x="14406" y="21466"/>
                    <a:pt x="5437" y="21598"/>
                    <a:pt x="1604" y="16876"/>
                  </a:cubicBezTo>
                  <a:cubicBezTo>
                    <a:pt x="-953" y="13725"/>
                    <a:pt x="-70" y="9467"/>
                    <a:pt x="1595" y="5967"/>
                  </a:cubicBezTo>
                  <a:cubicBezTo>
                    <a:pt x="3208" y="2578"/>
                    <a:pt x="6000" y="-2"/>
                    <a:pt x="9785" y="0"/>
                  </a:cubicBezTo>
                  <a:cubicBezTo>
                    <a:pt x="13585" y="3"/>
                    <a:pt x="16346" y="2608"/>
                    <a:pt x="17974" y="5967"/>
                  </a:cubicBezTo>
                  <a:close/>
                </a:path>
              </a:pathLst>
            </a:custGeom>
            <a:solidFill>
              <a:srgbClr val="E2743D"/>
            </a:solidFill>
            <a:ln>
              <a:noFill/>
            </a:ln>
            <a:effectLst>
              <a:outerShdw blurRad="635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24200" lIns="24200" spcFirstLastPara="1" rIns="24200" wrap="square" tIns="24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6" name="Google Shape;2186;p69"/>
          <p:cNvSpPr txBox="1"/>
          <p:nvPr/>
        </p:nvSpPr>
        <p:spPr>
          <a:xfrm>
            <a:off x="500927" y="1896286"/>
            <a:ext cx="4058400" cy="45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2349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060"/>
              <a:buFont typeface="Open Sans"/>
              <a:buChar char="•"/>
            </a:pPr>
            <a:r>
              <a:rPr b="0" i="0" lang="ru-RU" sz="2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Языковая модель на основе BiLSTM</a:t>
            </a:r>
            <a:endParaRPr b="0" i="0" sz="21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34950" lvl="0" marL="254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3060"/>
              <a:buFont typeface="Open Sans"/>
              <a:buChar char="•"/>
            </a:pPr>
            <a:r>
              <a:rPr b="0" i="0" lang="ru-RU" sz="2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Направления чтения текста не взаимодействуют в модели</a:t>
            </a:r>
            <a:endParaRPr sz="1100"/>
          </a:p>
          <a:p>
            <a:pPr indent="-234950" lvl="0" marL="254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3060"/>
              <a:buFont typeface="Open Sans"/>
              <a:buChar char="•"/>
            </a:pPr>
            <a:r>
              <a:rPr b="0" i="0" lang="ru-RU" sz="2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Показывает отличные результаты в задачах, требующих понимания синтаксиса и семантики </a:t>
            </a:r>
            <a:endParaRPr sz="1100"/>
          </a:p>
          <a:p>
            <a:pPr indent="-40640" lvl="0" marL="254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3360"/>
              <a:buFont typeface="Open Sans"/>
              <a:buNone/>
            </a:pPr>
            <a:r>
              <a:t/>
            </a:r>
            <a:endParaRPr b="0" i="0" sz="21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0640" lvl="0" marL="254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3360"/>
              <a:buFont typeface="Open Sans"/>
              <a:buNone/>
            </a:pPr>
            <a:r>
              <a:t/>
            </a:r>
            <a:endParaRPr b="0" i="0" sz="21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87" name="Google Shape;2187;p69"/>
          <p:cNvSpPr txBox="1"/>
          <p:nvPr/>
        </p:nvSpPr>
        <p:spPr>
          <a:xfrm>
            <a:off x="4600034" y="1896286"/>
            <a:ext cx="4246800" cy="49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2349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060"/>
              <a:buFont typeface="Open Sans"/>
              <a:buChar char="•"/>
            </a:pPr>
            <a:r>
              <a:rPr b="0" i="0" lang="ru-RU" sz="2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 модели Трансформер</a:t>
            </a:r>
            <a:endParaRPr b="0" i="0" sz="21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34950" lvl="0" marL="254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3060"/>
              <a:buFont typeface="Open Sans"/>
              <a:buChar char="•"/>
            </a:pPr>
            <a:r>
              <a:rPr b="0" i="0" lang="ru-RU" sz="2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Учитывает оба направления чтения текста</a:t>
            </a:r>
            <a:endParaRPr sz="1100"/>
          </a:p>
          <a:p>
            <a:pPr indent="-234950" lvl="0" marL="254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3060"/>
              <a:buFont typeface="Open Sans"/>
              <a:buChar char="•"/>
            </a:pPr>
            <a:r>
              <a:rPr b="0" i="0" lang="ru-RU" sz="2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Маскированная языковая модель </a:t>
            </a:r>
            <a:endParaRPr b="0" i="0" sz="21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34950" lvl="0" marL="254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3060"/>
              <a:buFont typeface="Open Sans"/>
              <a:buChar char="•"/>
            </a:pPr>
            <a:r>
              <a:rPr b="0" i="0" lang="ru-RU" sz="2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Обучалась на большем объеме данных</a:t>
            </a:r>
            <a:endParaRPr sz="1100"/>
          </a:p>
          <a:p>
            <a:pPr indent="-234950" lvl="0" marL="254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3060"/>
              <a:buFont typeface="Open Sans"/>
              <a:buChar char="•"/>
            </a:pPr>
            <a:r>
              <a:rPr b="0" i="0" lang="ru-RU" sz="2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Применима в большем количестве задач</a:t>
            </a:r>
            <a:endParaRPr sz="1100"/>
          </a:p>
          <a:p>
            <a:pPr indent="-40640" lvl="0" marL="254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3360"/>
              <a:buFont typeface="Open Sans"/>
              <a:buNone/>
            </a:pPr>
            <a:r>
              <a:t/>
            </a:r>
            <a:endParaRPr b="0" i="0" sz="21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p70"/>
          <p:cNvSpPr txBox="1"/>
          <p:nvPr>
            <p:ph type="title"/>
          </p:nvPr>
        </p:nvSpPr>
        <p:spPr>
          <a:xfrm>
            <a:off x="742384" y="2897109"/>
            <a:ext cx="8401615" cy="39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3200"/>
              <a:buFont typeface="Open Sans"/>
              <a:buNone/>
            </a:pPr>
            <a:r>
              <a:rPr lang="ru-RU">
                <a:latin typeface="Open Sans"/>
                <a:ea typeface="Open Sans"/>
                <a:cs typeface="Open Sans"/>
                <a:sym typeface="Open Sans"/>
              </a:rPr>
              <a:t>Генеративные модели. GPT2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6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p71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GPT-2</a:t>
            </a:r>
            <a:endParaRPr/>
          </a:p>
        </p:txBody>
      </p:sp>
      <p:sp>
        <p:nvSpPr>
          <p:cNvPr id="2198" name="Google Shape;2198;p71"/>
          <p:cNvSpPr txBox="1"/>
          <p:nvPr/>
        </p:nvSpPr>
        <p:spPr>
          <a:xfrm>
            <a:off x="427031" y="5546956"/>
            <a:ext cx="79179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-27305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700"/>
              <a:buFont typeface="Arial"/>
              <a:buChar char="●"/>
            </a:pPr>
            <a:r>
              <a:rPr b="0" i="1" lang="ru-RU" sz="17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Alec Radford, Jeffrey Wu, Rewon Child, David Luan, Dario Amodei, and Ilya Sutskever. "Language models are unsupervised multitask learners." OpenAI Blog </a:t>
            </a:r>
            <a:endParaRPr sz="1300"/>
          </a:p>
        </p:txBody>
      </p:sp>
      <p:sp>
        <p:nvSpPr>
          <p:cNvPr id="2199" name="Google Shape;2199;p71"/>
          <p:cNvSpPr txBox="1"/>
          <p:nvPr/>
        </p:nvSpPr>
        <p:spPr>
          <a:xfrm>
            <a:off x="469900" y="406400"/>
            <a:ext cx="8519865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360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Модель основана на декодировщике модели Трансформер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0" name="Google Shape;2200;p71"/>
          <p:cNvSpPr/>
          <p:nvPr/>
        </p:nvSpPr>
        <p:spPr>
          <a:xfrm>
            <a:off x="1311175" y="1703533"/>
            <a:ext cx="1471246" cy="536097"/>
          </a:xfrm>
          <a:prstGeom prst="roundRect">
            <a:avLst>
              <a:gd fmla="val 10307" name="adj"/>
            </a:avLst>
          </a:prstGeom>
          <a:solidFill>
            <a:srgbClr val="CBD8E9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1" name="Google Shape;2201;p71"/>
          <p:cNvSpPr txBox="1"/>
          <p:nvPr/>
        </p:nvSpPr>
        <p:spPr>
          <a:xfrm>
            <a:off x="1426799" y="1853213"/>
            <a:ext cx="1239998" cy="264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Декодировщик</a:t>
            </a:r>
            <a:endParaRPr b="0" i="0" sz="1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2" name="Google Shape;2202;p71"/>
          <p:cNvSpPr/>
          <p:nvPr/>
        </p:nvSpPr>
        <p:spPr>
          <a:xfrm>
            <a:off x="834578" y="1584427"/>
            <a:ext cx="2424440" cy="3689301"/>
          </a:xfrm>
          <a:prstGeom prst="roundRect">
            <a:avLst>
              <a:gd fmla="val 7392" name="adj"/>
            </a:avLst>
          </a:prstGeom>
          <a:noFill/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3" name="Google Shape;2203;p71"/>
          <p:cNvSpPr txBox="1"/>
          <p:nvPr/>
        </p:nvSpPr>
        <p:spPr>
          <a:xfrm>
            <a:off x="1426799" y="2120928"/>
            <a:ext cx="1239998" cy="356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/>
          </a:p>
        </p:txBody>
      </p:sp>
      <p:sp>
        <p:nvSpPr>
          <p:cNvPr id="2204" name="Google Shape;2204;p71"/>
          <p:cNvSpPr/>
          <p:nvPr/>
        </p:nvSpPr>
        <p:spPr>
          <a:xfrm>
            <a:off x="1311175" y="2456873"/>
            <a:ext cx="1471246" cy="536098"/>
          </a:xfrm>
          <a:prstGeom prst="roundRect">
            <a:avLst>
              <a:gd fmla="val 10307" name="adj"/>
            </a:avLst>
          </a:prstGeom>
          <a:solidFill>
            <a:srgbClr val="CBD8E9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5" name="Google Shape;2205;p71"/>
          <p:cNvSpPr txBox="1"/>
          <p:nvPr/>
        </p:nvSpPr>
        <p:spPr>
          <a:xfrm>
            <a:off x="1426799" y="2606554"/>
            <a:ext cx="1239998" cy="264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Декодировщик</a:t>
            </a:r>
            <a:endParaRPr b="0" i="0" sz="1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6" name="Google Shape;2206;p71"/>
          <p:cNvSpPr txBox="1"/>
          <p:nvPr/>
        </p:nvSpPr>
        <p:spPr>
          <a:xfrm>
            <a:off x="611183" y="1889222"/>
            <a:ext cx="147117" cy="264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endParaRPr/>
          </a:p>
        </p:txBody>
      </p:sp>
      <p:sp>
        <p:nvSpPr>
          <p:cNvPr id="2207" name="Google Shape;2207;p71"/>
          <p:cNvSpPr txBox="1"/>
          <p:nvPr/>
        </p:nvSpPr>
        <p:spPr>
          <a:xfrm>
            <a:off x="611183" y="2592758"/>
            <a:ext cx="147117" cy="264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/>
          </a:p>
        </p:txBody>
      </p:sp>
      <p:sp>
        <p:nvSpPr>
          <p:cNvPr id="2208" name="Google Shape;2208;p71"/>
          <p:cNvSpPr txBox="1"/>
          <p:nvPr/>
        </p:nvSpPr>
        <p:spPr>
          <a:xfrm>
            <a:off x="611183" y="4134352"/>
            <a:ext cx="147117" cy="264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/>
          </a:p>
        </p:txBody>
      </p:sp>
      <p:grpSp>
        <p:nvGrpSpPr>
          <p:cNvPr id="2209" name="Google Shape;2209;p71"/>
          <p:cNvGrpSpPr/>
          <p:nvPr/>
        </p:nvGrpSpPr>
        <p:grpSpPr>
          <a:xfrm>
            <a:off x="1228597" y="4350712"/>
            <a:ext cx="1636403" cy="674157"/>
            <a:chOff x="0" y="0"/>
            <a:chExt cx="1636401" cy="674156"/>
          </a:xfrm>
        </p:grpSpPr>
        <p:sp>
          <p:nvSpPr>
            <p:cNvPr id="2210" name="Google Shape;2210;p71"/>
            <p:cNvSpPr/>
            <p:nvPr/>
          </p:nvSpPr>
          <p:spPr>
            <a:xfrm>
              <a:off x="0" y="0"/>
              <a:ext cx="1636401" cy="674156"/>
            </a:xfrm>
            <a:prstGeom prst="roundRect">
              <a:avLst>
                <a:gd fmla="val 12307" name="adj"/>
              </a:avLst>
            </a:prstGeom>
            <a:solidFill>
              <a:srgbClr val="EAEAC0"/>
            </a:solidFill>
            <a:ln cap="flat" cmpd="sng" w="254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200" lIns="24200" spcFirstLastPara="1" rIns="24200" wrap="square" tIns="24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11" name="Google Shape;2211;p71"/>
            <p:cNvSpPr txBox="1"/>
            <p:nvPr/>
          </p:nvSpPr>
          <p:spPr>
            <a:xfrm>
              <a:off x="128034" y="66415"/>
              <a:ext cx="1380333" cy="5413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200" lIns="24200" spcFirstLastPara="1" rIns="24200" wrap="square" tIns="24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1600"/>
                <a:buFont typeface="Open Sans"/>
                <a:buNone/>
              </a:pPr>
              <a:r>
                <a:rPr b="0" i="0" lang="ru-RU" sz="16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rPr>
                <a:t>Masked Self-Attention</a:t>
              </a:r>
              <a:endParaRPr/>
            </a:p>
          </p:txBody>
        </p:sp>
      </p:grpSp>
      <p:grpSp>
        <p:nvGrpSpPr>
          <p:cNvPr id="2212" name="Google Shape;2212;p71"/>
          <p:cNvGrpSpPr/>
          <p:nvPr/>
        </p:nvGrpSpPr>
        <p:grpSpPr>
          <a:xfrm>
            <a:off x="1113575" y="3515448"/>
            <a:ext cx="1866447" cy="674158"/>
            <a:chOff x="0" y="0"/>
            <a:chExt cx="1866445" cy="674156"/>
          </a:xfrm>
        </p:grpSpPr>
        <p:sp>
          <p:nvSpPr>
            <p:cNvPr id="2213" name="Google Shape;2213;p71"/>
            <p:cNvSpPr/>
            <p:nvPr/>
          </p:nvSpPr>
          <p:spPr>
            <a:xfrm>
              <a:off x="0" y="0"/>
              <a:ext cx="1866445" cy="674156"/>
            </a:xfrm>
            <a:prstGeom prst="roundRect">
              <a:avLst>
                <a:gd fmla="val 12307" name="adj"/>
              </a:avLst>
            </a:prstGeom>
            <a:solidFill>
              <a:srgbClr val="E3C7AE"/>
            </a:solidFill>
            <a:ln cap="flat" cmpd="sng" w="254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200" lIns="24200" spcFirstLastPara="1" rIns="24200" wrap="square" tIns="24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14" name="Google Shape;2214;p71"/>
            <p:cNvSpPr txBox="1"/>
            <p:nvPr/>
          </p:nvSpPr>
          <p:spPr>
            <a:xfrm>
              <a:off x="102322" y="66415"/>
              <a:ext cx="1661801" cy="541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200" lIns="24200" spcFirstLastPara="1" rIns="24200" wrap="square" tIns="24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1600"/>
                <a:buFont typeface="Open Sans"/>
                <a:buNone/>
              </a:pPr>
              <a:r>
                <a:rPr b="0" i="0" lang="ru-RU" sz="16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rPr>
                <a:t>Полносвязный слой</a:t>
              </a:r>
              <a:endParaRPr b="0" i="0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215" name="Google Shape;2215;p71"/>
          <p:cNvSpPr txBox="1"/>
          <p:nvPr/>
        </p:nvSpPr>
        <p:spPr>
          <a:xfrm>
            <a:off x="997059" y="3106731"/>
            <a:ext cx="2021632" cy="295106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3F9A"/>
              </a:buClr>
              <a:buSzPts val="1600"/>
              <a:buFont typeface="Open Sans"/>
              <a:buNone/>
            </a:pPr>
            <a:r>
              <a:rPr b="0" i="0" lang="ru-RU" sz="1600" u="none" cap="none" strike="noStrike">
                <a:solidFill>
                  <a:srgbClr val="B53F9A"/>
                </a:solidFill>
                <a:latin typeface="Open Sans"/>
                <a:ea typeface="Open Sans"/>
                <a:cs typeface="Open Sans"/>
                <a:sym typeface="Open Sans"/>
              </a:rPr>
              <a:t>Блок декодировщика</a:t>
            </a:r>
            <a:endParaRPr b="0" i="0" sz="1600" u="none" cap="none" strike="noStrike">
              <a:solidFill>
                <a:srgbClr val="B53F9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6" name="Google Shape;2216;p71"/>
          <p:cNvSpPr/>
          <p:nvPr/>
        </p:nvSpPr>
        <p:spPr>
          <a:xfrm>
            <a:off x="997059" y="3409995"/>
            <a:ext cx="2099478" cy="1713041"/>
          </a:xfrm>
          <a:prstGeom prst="roundRect">
            <a:avLst>
              <a:gd fmla="val 11454" name="adj"/>
            </a:avLst>
          </a:prstGeom>
          <a:noFill/>
          <a:ln cap="flat" cmpd="sng" w="38100">
            <a:solidFill>
              <a:srgbClr val="5C5C5C"/>
            </a:solidFill>
            <a:prstDash val="dashDot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7" name="Google Shape;2217;p71"/>
          <p:cNvSpPr/>
          <p:nvPr/>
        </p:nvSpPr>
        <p:spPr>
          <a:xfrm>
            <a:off x="3375479" y="1566960"/>
            <a:ext cx="1295908" cy="3689301"/>
          </a:xfrm>
          <a:prstGeom prst="roundRect">
            <a:avLst>
              <a:gd fmla="val 13830" name="adj"/>
            </a:avLst>
          </a:prstGeom>
          <a:noFill/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8" name="Google Shape;2218;p71"/>
          <p:cNvSpPr/>
          <p:nvPr/>
        </p:nvSpPr>
        <p:spPr>
          <a:xfrm>
            <a:off x="4793423" y="1584427"/>
            <a:ext cx="1295907" cy="3689301"/>
          </a:xfrm>
          <a:prstGeom prst="roundRect">
            <a:avLst>
              <a:gd fmla="val 13830" name="adj"/>
            </a:avLst>
          </a:prstGeom>
          <a:noFill/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9" name="Google Shape;2219;p71"/>
          <p:cNvSpPr/>
          <p:nvPr/>
        </p:nvSpPr>
        <p:spPr>
          <a:xfrm>
            <a:off x="6211366" y="1583740"/>
            <a:ext cx="1295907" cy="3689300"/>
          </a:xfrm>
          <a:prstGeom prst="roundRect">
            <a:avLst>
              <a:gd fmla="val 13830" name="adj"/>
            </a:avLst>
          </a:prstGeom>
          <a:noFill/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0" name="Google Shape;2220;p71"/>
          <p:cNvSpPr/>
          <p:nvPr/>
        </p:nvSpPr>
        <p:spPr>
          <a:xfrm>
            <a:off x="7629309" y="1601207"/>
            <a:ext cx="1295907" cy="3689300"/>
          </a:xfrm>
          <a:prstGeom prst="roundRect">
            <a:avLst>
              <a:gd fmla="val 13830" name="adj"/>
            </a:avLst>
          </a:prstGeom>
          <a:noFill/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1" name="Google Shape;2221;p71"/>
          <p:cNvSpPr txBox="1"/>
          <p:nvPr/>
        </p:nvSpPr>
        <p:spPr>
          <a:xfrm>
            <a:off x="3812739" y="5316840"/>
            <a:ext cx="3435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400"/>
              <a:buFont typeface="Open Sans"/>
              <a:buNone/>
            </a:pPr>
            <a:r>
              <a:rPr b="0" i="0" lang="ru-RU" sz="13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768</a:t>
            </a:r>
            <a:endParaRPr sz="1300"/>
          </a:p>
        </p:txBody>
      </p:sp>
      <p:sp>
        <p:nvSpPr>
          <p:cNvPr id="2222" name="Google Shape;2222;p71"/>
          <p:cNvSpPr txBox="1"/>
          <p:nvPr/>
        </p:nvSpPr>
        <p:spPr>
          <a:xfrm>
            <a:off x="5198272" y="5316840"/>
            <a:ext cx="4419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400"/>
              <a:buFont typeface="Open Sans"/>
              <a:buNone/>
            </a:pPr>
            <a:r>
              <a:rPr b="0" i="0" lang="ru-RU" sz="13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1024</a:t>
            </a:r>
            <a:endParaRPr sz="1300"/>
          </a:p>
        </p:txBody>
      </p:sp>
      <p:sp>
        <p:nvSpPr>
          <p:cNvPr id="2223" name="Google Shape;2223;p71"/>
          <p:cNvSpPr txBox="1"/>
          <p:nvPr/>
        </p:nvSpPr>
        <p:spPr>
          <a:xfrm>
            <a:off x="6616215" y="5316840"/>
            <a:ext cx="4419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400"/>
              <a:buFont typeface="Open Sans"/>
              <a:buNone/>
            </a:pPr>
            <a:r>
              <a:rPr b="0" i="0" lang="ru-RU" sz="13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1280</a:t>
            </a:r>
            <a:endParaRPr sz="1300"/>
          </a:p>
        </p:txBody>
      </p:sp>
      <p:sp>
        <p:nvSpPr>
          <p:cNvPr id="2224" name="Google Shape;2224;p71"/>
          <p:cNvSpPr txBox="1"/>
          <p:nvPr/>
        </p:nvSpPr>
        <p:spPr>
          <a:xfrm>
            <a:off x="8034158" y="5316840"/>
            <a:ext cx="4419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400"/>
              <a:buFont typeface="Open Sans"/>
              <a:buNone/>
            </a:pPr>
            <a:r>
              <a:rPr b="0" i="0" lang="ru-RU" sz="13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1600</a:t>
            </a:r>
            <a:endParaRPr sz="1300"/>
          </a:p>
        </p:txBody>
      </p:sp>
      <p:sp>
        <p:nvSpPr>
          <p:cNvPr id="2225" name="Google Shape;2225;p71"/>
          <p:cNvSpPr/>
          <p:nvPr/>
        </p:nvSpPr>
        <p:spPr>
          <a:xfrm>
            <a:off x="3448660" y="4863179"/>
            <a:ext cx="1149547" cy="256695"/>
          </a:xfrm>
          <a:prstGeom prst="roundRect">
            <a:avLst>
              <a:gd fmla="val 21526" name="adj"/>
            </a:avLst>
          </a:prstGeom>
          <a:solidFill>
            <a:srgbClr val="EDC5F1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6" name="Google Shape;2226;p71"/>
          <p:cNvSpPr txBox="1"/>
          <p:nvPr/>
        </p:nvSpPr>
        <p:spPr>
          <a:xfrm>
            <a:off x="3474296" y="4891450"/>
            <a:ext cx="811137" cy="21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100"/>
              <a:buFont typeface="Open Sans"/>
              <a:buNone/>
            </a:pPr>
            <a:r>
              <a:rPr b="0" i="0" lang="ru-RU" sz="1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DEC.</a:t>
            </a:r>
            <a:endParaRPr/>
          </a:p>
        </p:txBody>
      </p:sp>
      <p:sp>
        <p:nvSpPr>
          <p:cNvPr id="2227" name="Google Shape;2227;p71"/>
          <p:cNvSpPr txBox="1"/>
          <p:nvPr/>
        </p:nvSpPr>
        <p:spPr>
          <a:xfrm>
            <a:off x="3403435" y="4520866"/>
            <a:ext cx="1239997" cy="356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/>
          </a:p>
        </p:txBody>
      </p:sp>
      <p:sp>
        <p:nvSpPr>
          <p:cNvPr id="2228" name="Google Shape;2228;p71"/>
          <p:cNvSpPr txBox="1"/>
          <p:nvPr/>
        </p:nvSpPr>
        <p:spPr>
          <a:xfrm>
            <a:off x="4263337" y="4877176"/>
            <a:ext cx="296770" cy="264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/>
          </a:p>
        </p:txBody>
      </p:sp>
      <p:sp>
        <p:nvSpPr>
          <p:cNvPr id="2229" name="Google Shape;2229;p71"/>
          <p:cNvSpPr txBox="1"/>
          <p:nvPr/>
        </p:nvSpPr>
        <p:spPr>
          <a:xfrm>
            <a:off x="3784720" y="3807778"/>
            <a:ext cx="826187" cy="54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6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GPT-2 SMALL</a:t>
            </a:r>
            <a:endParaRPr/>
          </a:p>
        </p:txBody>
      </p:sp>
      <p:pic>
        <p:nvPicPr>
          <p:cNvPr descr="000.png" id="2230" name="Google Shape;2230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5960" y="3866307"/>
            <a:ext cx="391169" cy="424269"/>
          </a:xfrm>
          <a:prstGeom prst="rect">
            <a:avLst/>
          </a:prstGeom>
          <a:noFill/>
          <a:ln>
            <a:noFill/>
          </a:ln>
        </p:spPr>
      </p:pic>
      <p:sp>
        <p:nvSpPr>
          <p:cNvPr id="2231" name="Google Shape;2231;p71"/>
          <p:cNvSpPr/>
          <p:nvPr/>
        </p:nvSpPr>
        <p:spPr>
          <a:xfrm>
            <a:off x="3448660" y="4380579"/>
            <a:ext cx="1149547" cy="256695"/>
          </a:xfrm>
          <a:prstGeom prst="roundRect">
            <a:avLst>
              <a:gd fmla="val 21526" name="adj"/>
            </a:avLst>
          </a:prstGeom>
          <a:solidFill>
            <a:srgbClr val="EDC5F1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32" name="Google Shape;2232;p71"/>
          <p:cNvSpPr txBox="1"/>
          <p:nvPr/>
        </p:nvSpPr>
        <p:spPr>
          <a:xfrm>
            <a:off x="3474296" y="4408850"/>
            <a:ext cx="811137" cy="21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100"/>
              <a:buFont typeface="Open Sans"/>
              <a:buNone/>
            </a:pPr>
            <a:r>
              <a:rPr b="0" i="0" lang="ru-RU" sz="1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DEC.</a:t>
            </a:r>
            <a:endParaRPr/>
          </a:p>
        </p:txBody>
      </p:sp>
      <p:sp>
        <p:nvSpPr>
          <p:cNvPr id="2233" name="Google Shape;2233;p71"/>
          <p:cNvSpPr txBox="1"/>
          <p:nvPr/>
        </p:nvSpPr>
        <p:spPr>
          <a:xfrm>
            <a:off x="4263337" y="4394576"/>
            <a:ext cx="296770" cy="264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  <a:endParaRPr/>
          </a:p>
        </p:txBody>
      </p:sp>
      <p:sp>
        <p:nvSpPr>
          <p:cNvPr id="2234" name="Google Shape;2234;p71"/>
          <p:cNvSpPr/>
          <p:nvPr/>
        </p:nvSpPr>
        <p:spPr>
          <a:xfrm>
            <a:off x="4869389" y="4872212"/>
            <a:ext cx="1149548" cy="256696"/>
          </a:xfrm>
          <a:prstGeom prst="roundRect">
            <a:avLst>
              <a:gd fmla="val 21526" name="adj"/>
            </a:avLst>
          </a:prstGeom>
          <a:solidFill>
            <a:srgbClr val="EDC5F1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35" name="Google Shape;2235;p71"/>
          <p:cNvSpPr txBox="1"/>
          <p:nvPr/>
        </p:nvSpPr>
        <p:spPr>
          <a:xfrm>
            <a:off x="4895026" y="4900484"/>
            <a:ext cx="811137" cy="21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100"/>
              <a:buFont typeface="Open Sans"/>
              <a:buNone/>
            </a:pPr>
            <a:r>
              <a:rPr b="0" i="0" lang="ru-RU" sz="1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DEC.</a:t>
            </a:r>
            <a:endParaRPr/>
          </a:p>
        </p:txBody>
      </p:sp>
      <p:sp>
        <p:nvSpPr>
          <p:cNvPr id="2236" name="Google Shape;2236;p71"/>
          <p:cNvSpPr txBox="1"/>
          <p:nvPr/>
        </p:nvSpPr>
        <p:spPr>
          <a:xfrm>
            <a:off x="4824164" y="4148899"/>
            <a:ext cx="1239998" cy="356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/>
          </a:p>
        </p:txBody>
      </p:sp>
      <p:sp>
        <p:nvSpPr>
          <p:cNvPr id="2237" name="Google Shape;2237;p71"/>
          <p:cNvSpPr txBox="1"/>
          <p:nvPr/>
        </p:nvSpPr>
        <p:spPr>
          <a:xfrm>
            <a:off x="5684067" y="4886210"/>
            <a:ext cx="296770" cy="264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/>
          </a:p>
        </p:txBody>
      </p:sp>
      <p:sp>
        <p:nvSpPr>
          <p:cNvPr id="2238" name="Google Shape;2238;p71"/>
          <p:cNvSpPr txBox="1"/>
          <p:nvPr/>
        </p:nvSpPr>
        <p:spPr>
          <a:xfrm>
            <a:off x="5205449" y="3451201"/>
            <a:ext cx="826188" cy="510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6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GPT-2 </a:t>
            </a: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MEDIUM</a:t>
            </a:r>
            <a:endParaRPr/>
          </a:p>
        </p:txBody>
      </p:sp>
      <p:pic>
        <p:nvPicPr>
          <p:cNvPr descr="000.png" id="2239" name="Google Shape;2239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6689" y="3494341"/>
            <a:ext cx="391170" cy="424268"/>
          </a:xfrm>
          <a:prstGeom prst="rect">
            <a:avLst/>
          </a:prstGeom>
          <a:noFill/>
          <a:ln>
            <a:noFill/>
          </a:ln>
        </p:spPr>
      </p:pic>
      <p:sp>
        <p:nvSpPr>
          <p:cNvPr id="2240" name="Google Shape;2240;p71"/>
          <p:cNvSpPr/>
          <p:nvPr/>
        </p:nvSpPr>
        <p:spPr>
          <a:xfrm>
            <a:off x="4869389" y="4008612"/>
            <a:ext cx="1149548" cy="256696"/>
          </a:xfrm>
          <a:prstGeom prst="roundRect">
            <a:avLst>
              <a:gd fmla="val 21526" name="adj"/>
            </a:avLst>
          </a:prstGeom>
          <a:solidFill>
            <a:srgbClr val="EDC5F1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1" name="Google Shape;2241;p71"/>
          <p:cNvSpPr txBox="1"/>
          <p:nvPr/>
        </p:nvSpPr>
        <p:spPr>
          <a:xfrm>
            <a:off x="4895026" y="4036884"/>
            <a:ext cx="811137" cy="21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100"/>
              <a:buFont typeface="Open Sans"/>
              <a:buNone/>
            </a:pPr>
            <a:r>
              <a:rPr b="0" i="0" lang="ru-RU" sz="1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DEC.</a:t>
            </a:r>
            <a:endParaRPr/>
          </a:p>
        </p:txBody>
      </p:sp>
      <p:sp>
        <p:nvSpPr>
          <p:cNvPr id="2242" name="Google Shape;2242;p71"/>
          <p:cNvSpPr txBox="1"/>
          <p:nvPr/>
        </p:nvSpPr>
        <p:spPr>
          <a:xfrm>
            <a:off x="5684067" y="4022610"/>
            <a:ext cx="296770" cy="264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24</a:t>
            </a:r>
            <a:endParaRPr/>
          </a:p>
        </p:txBody>
      </p:sp>
      <p:sp>
        <p:nvSpPr>
          <p:cNvPr id="2243" name="Google Shape;2243;p71"/>
          <p:cNvSpPr/>
          <p:nvPr/>
        </p:nvSpPr>
        <p:spPr>
          <a:xfrm>
            <a:off x="4866603" y="4545889"/>
            <a:ext cx="1149547" cy="256696"/>
          </a:xfrm>
          <a:prstGeom prst="roundRect">
            <a:avLst>
              <a:gd fmla="val 21526" name="adj"/>
            </a:avLst>
          </a:prstGeom>
          <a:solidFill>
            <a:srgbClr val="EDC5F1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4" name="Google Shape;2244;p71"/>
          <p:cNvSpPr txBox="1"/>
          <p:nvPr/>
        </p:nvSpPr>
        <p:spPr>
          <a:xfrm>
            <a:off x="4892239" y="4574161"/>
            <a:ext cx="811137" cy="21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100"/>
              <a:buFont typeface="Open Sans"/>
              <a:buNone/>
            </a:pPr>
            <a:r>
              <a:rPr b="0" i="0" lang="ru-RU" sz="1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DEC.</a:t>
            </a:r>
            <a:endParaRPr/>
          </a:p>
        </p:txBody>
      </p:sp>
      <p:sp>
        <p:nvSpPr>
          <p:cNvPr id="2245" name="Google Shape;2245;p71"/>
          <p:cNvSpPr txBox="1"/>
          <p:nvPr/>
        </p:nvSpPr>
        <p:spPr>
          <a:xfrm>
            <a:off x="5681280" y="4559886"/>
            <a:ext cx="296770" cy="264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/>
          </a:p>
        </p:txBody>
      </p:sp>
      <p:sp>
        <p:nvSpPr>
          <p:cNvPr id="2246" name="Google Shape;2246;p71"/>
          <p:cNvSpPr/>
          <p:nvPr/>
        </p:nvSpPr>
        <p:spPr>
          <a:xfrm>
            <a:off x="6265611" y="4870874"/>
            <a:ext cx="1149548" cy="256695"/>
          </a:xfrm>
          <a:prstGeom prst="roundRect">
            <a:avLst>
              <a:gd fmla="val 21526" name="adj"/>
            </a:avLst>
          </a:prstGeom>
          <a:solidFill>
            <a:srgbClr val="EDC5F1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7" name="Google Shape;2247;p71"/>
          <p:cNvSpPr txBox="1"/>
          <p:nvPr/>
        </p:nvSpPr>
        <p:spPr>
          <a:xfrm>
            <a:off x="6291248" y="4899145"/>
            <a:ext cx="811137" cy="21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100"/>
              <a:buFont typeface="Open Sans"/>
              <a:buNone/>
            </a:pPr>
            <a:r>
              <a:rPr b="0" i="0" lang="ru-RU" sz="1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DEC.</a:t>
            </a:r>
            <a:endParaRPr/>
          </a:p>
        </p:txBody>
      </p:sp>
      <p:sp>
        <p:nvSpPr>
          <p:cNvPr id="2248" name="Google Shape;2248;p71"/>
          <p:cNvSpPr txBox="1"/>
          <p:nvPr/>
        </p:nvSpPr>
        <p:spPr>
          <a:xfrm>
            <a:off x="6220387" y="3512561"/>
            <a:ext cx="1239997" cy="356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/>
          </a:p>
        </p:txBody>
      </p:sp>
      <p:sp>
        <p:nvSpPr>
          <p:cNvPr id="2249" name="Google Shape;2249;p71"/>
          <p:cNvSpPr txBox="1"/>
          <p:nvPr/>
        </p:nvSpPr>
        <p:spPr>
          <a:xfrm>
            <a:off x="7080289" y="4884871"/>
            <a:ext cx="296770" cy="264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/>
          </a:p>
        </p:txBody>
      </p:sp>
      <p:sp>
        <p:nvSpPr>
          <p:cNvPr id="2250" name="Google Shape;2250;p71"/>
          <p:cNvSpPr txBox="1"/>
          <p:nvPr/>
        </p:nvSpPr>
        <p:spPr>
          <a:xfrm>
            <a:off x="6601671" y="2814862"/>
            <a:ext cx="826188" cy="510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6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GPT-2 </a:t>
            </a: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LARGE</a:t>
            </a:r>
            <a:endParaRPr/>
          </a:p>
        </p:txBody>
      </p:sp>
      <p:pic>
        <p:nvPicPr>
          <p:cNvPr descr="000.png" id="2251" name="Google Shape;2251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2911" y="2858002"/>
            <a:ext cx="391170" cy="424269"/>
          </a:xfrm>
          <a:prstGeom prst="rect">
            <a:avLst/>
          </a:prstGeom>
          <a:noFill/>
          <a:ln>
            <a:noFill/>
          </a:ln>
        </p:spPr>
      </p:pic>
      <p:sp>
        <p:nvSpPr>
          <p:cNvPr id="2252" name="Google Shape;2252;p71"/>
          <p:cNvSpPr/>
          <p:nvPr/>
        </p:nvSpPr>
        <p:spPr>
          <a:xfrm>
            <a:off x="6265611" y="3372274"/>
            <a:ext cx="1149548" cy="256695"/>
          </a:xfrm>
          <a:prstGeom prst="roundRect">
            <a:avLst>
              <a:gd fmla="val 21526" name="adj"/>
            </a:avLst>
          </a:prstGeom>
          <a:solidFill>
            <a:srgbClr val="EDC5F1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53" name="Google Shape;2253;p71"/>
          <p:cNvSpPr txBox="1"/>
          <p:nvPr/>
        </p:nvSpPr>
        <p:spPr>
          <a:xfrm>
            <a:off x="6291248" y="3400545"/>
            <a:ext cx="811137" cy="21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100"/>
              <a:buFont typeface="Open Sans"/>
              <a:buNone/>
            </a:pPr>
            <a:r>
              <a:rPr b="0" i="0" lang="ru-RU" sz="1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DEC.</a:t>
            </a:r>
            <a:endParaRPr/>
          </a:p>
        </p:txBody>
      </p:sp>
      <p:sp>
        <p:nvSpPr>
          <p:cNvPr id="2254" name="Google Shape;2254;p71"/>
          <p:cNvSpPr txBox="1"/>
          <p:nvPr/>
        </p:nvSpPr>
        <p:spPr>
          <a:xfrm>
            <a:off x="7080289" y="3386271"/>
            <a:ext cx="296770" cy="264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36</a:t>
            </a:r>
            <a:endParaRPr/>
          </a:p>
        </p:txBody>
      </p:sp>
      <p:sp>
        <p:nvSpPr>
          <p:cNvPr id="2255" name="Google Shape;2255;p71"/>
          <p:cNvSpPr/>
          <p:nvPr/>
        </p:nvSpPr>
        <p:spPr>
          <a:xfrm>
            <a:off x="6262825" y="4544551"/>
            <a:ext cx="1149547" cy="256695"/>
          </a:xfrm>
          <a:prstGeom prst="roundRect">
            <a:avLst>
              <a:gd fmla="val 21526" name="adj"/>
            </a:avLst>
          </a:prstGeom>
          <a:solidFill>
            <a:srgbClr val="EDC5F1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56" name="Google Shape;2256;p71"/>
          <p:cNvSpPr txBox="1"/>
          <p:nvPr/>
        </p:nvSpPr>
        <p:spPr>
          <a:xfrm>
            <a:off x="6288461" y="4572822"/>
            <a:ext cx="811137" cy="21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100"/>
              <a:buFont typeface="Open Sans"/>
              <a:buNone/>
            </a:pPr>
            <a:r>
              <a:rPr b="0" i="0" lang="ru-RU" sz="1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DEC.</a:t>
            </a:r>
            <a:endParaRPr/>
          </a:p>
        </p:txBody>
      </p:sp>
      <p:sp>
        <p:nvSpPr>
          <p:cNvPr id="2257" name="Google Shape;2257;p71"/>
          <p:cNvSpPr txBox="1"/>
          <p:nvPr/>
        </p:nvSpPr>
        <p:spPr>
          <a:xfrm>
            <a:off x="7077502" y="4558548"/>
            <a:ext cx="296770" cy="264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/>
          </a:p>
        </p:txBody>
      </p:sp>
      <p:sp>
        <p:nvSpPr>
          <p:cNvPr id="2258" name="Google Shape;2258;p71"/>
          <p:cNvSpPr/>
          <p:nvPr/>
        </p:nvSpPr>
        <p:spPr>
          <a:xfrm>
            <a:off x="6268398" y="4214451"/>
            <a:ext cx="1149547" cy="256696"/>
          </a:xfrm>
          <a:prstGeom prst="roundRect">
            <a:avLst>
              <a:gd fmla="val 21526" name="adj"/>
            </a:avLst>
          </a:prstGeom>
          <a:solidFill>
            <a:srgbClr val="EDC5F1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59" name="Google Shape;2259;p71"/>
          <p:cNvSpPr txBox="1"/>
          <p:nvPr/>
        </p:nvSpPr>
        <p:spPr>
          <a:xfrm>
            <a:off x="6294034" y="4242723"/>
            <a:ext cx="811138" cy="21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100"/>
              <a:buFont typeface="Open Sans"/>
              <a:buNone/>
            </a:pPr>
            <a:r>
              <a:rPr b="0" i="0" lang="ru-RU" sz="1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DEC.</a:t>
            </a:r>
            <a:endParaRPr/>
          </a:p>
        </p:txBody>
      </p:sp>
      <p:sp>
        <p:nvSpPr>
          <p:cNvPr id="2260" name="Google Shape;2260;p71"/>
          <p:cNvSpPr txBox="1"/>
          <p:nvPr/>
        </p:nvSpPr>
        <p:spPr>
          <a:xfrm>
            <a:off x="7083076" y="4228449"/>
            <a:ext cx="296770" cy="264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/>
          </a:p>
        </p:txBody>
      </p:sp>
      <p:sp>
        <p:nvSpPr>
          <p:cNvPr id="2261" name="Google Shape;2261;p71"/>
          <p:cNvSpPr/>
          <p:nvPr/>
        </p:nvSpPr>
        <p:spPr>
          <a:xfrm>
            <a:off x="6265611" y="3888128"/>
            <a:ext cx="1149548" cy="256696"/>
          </a:xfrm>
          <a:prstGeom prst="roundRect">
            <a:avLst>
              <a:gd fmla="val 21526" name="adj"/>
            </a:avLst>
          </a:prstGeom>
          <a:solidFill>
            <a:srgbClr val="EDC5F1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2" name="Google Shape;2262;p71"/>
          <p:cNvSpPr txBox="1"/>
          <p:nvPr/>
        </p:nvSpPr>
        <p:spPr>
          <a:xfrm>
            <a:off x="6291248" y="3916400"/>
            <a:ext cx="811137" cy="21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100"/>
              <a:buFont typeface="Open Sans"/>
              <a:buNone/>
            </a:pPr>
            <a:r>
              <a:rPr b="0" i="0" lang="ru-RU" sz="1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DEC.</a:t>
            </a:r>
            <a:endParaRPr/>
          </a:p>
        </p:txBody>
      </p:sp>
      <p:sp>
        <p:nvSpPr>
          <p:cNvPr id="2263" name="Google Shape;2263;p71"/>
          <p:cNvSpPr txBox="1"/>
          <p:nvPr/>
        </p:nvSpPr>
        <p:spPr>
          <a:xfrm>
            <a:off x="7080289" y="3902126"/>
            <a:ext cx="296770" cy="264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/>
          </a:p>
        </p:txBody>
      </p:sp>
      <p:sp>
        <p:nvSpPr>
          <p:cNvPr id="2264" name="Google Shape;2264;p71"/>
          <p:cNvSpPr/>
          <p:nvPr/>
        </p:nvSpPr>
        <p:spPr>
          <a:xfrm>
            <a:off x="7702488" y="4878105"/>
            <a:ext cx="1149548" cy="256695"/>
          </a:xfrm>
          <a:prstGeom prst="roundRect">
            <a:avLst>
              <a:gd fmla="val 21526" name="adj"/>
            </a:avLst>
          </a:prstGeom>
          <a:solidFill>
            <a:srgbClr val="EDC5F1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5" name="Google Shape;2265;p71"/>
          <p:cNvSpPr txBox="1"/>
          <p:nvPr/>
        </p:nvSpPr>
        <p:spPr>
          <a:xfrm>
            <a:off x="7728125" y="4906376"/>
            <a:ext cx="811137" cy="21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100"/>
              <a:buFont typeface="Open Sans"/>
              <a:buNone/>
            </a:pPr>
            <a:r>
              <a:rPr b="0" i="0" lang="ru-RU" sz="1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DEC.</a:t>
            </a:r>
            <a:endParaRPr/>
          </a:p>
        </p:txBody>
      </p:sp>
      <p:sp>
        <p:nvSpPr>
          <p:cNvPr id="2266" name="Google Shape;2266;p71"/>
          <p:cNvSpPr txBox="1"/>
          <p:nvPr/>
        </p:nvSpPr>
        <p:spPr>
          <a:xfrm>
            <a:off x="7657264" y="2884792"/>
            <a:ext cx="1239997" cy="356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/>
          </a:p>
        </p:txBody>
      </p:sp>
      <p:sp>
        <p:nvSpPr>
          <p:cNvPr id="2267" name="Google Shape;2267;p71"/>
          <p:cNvSpPr txBox="1"/>
          <p:nvPr/>
        </p:nvSpPr>
        <p:spPr>
          <a:xfrm>
            <a:off x="8517166" y="4892102"/>
            <a:ext cx="296770" cy="264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/>
          </a:p>
        </p:txBody>
      </p:sp>
      <p:sp>
        <p:nvSpPr>
          <p:cNvPr id="2268" name="Google Shape;2268;p71"/>
          <p:cNvSpPr txBox="1"/>
          <p:nvPr/>
        </p:nvSpPr>
        <p:spPr>
          <a:xfrm>
            <a:off x="8038549" y="2187092"/>
            <a:ext cx="826187" cy="510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6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GPT-2 </a:t>
            </a: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LARGE</a:t>
            </a:r>
            <a:endParaRPr/>
          </a:p>
        </p:txBody>
      </p:sp>
      <p:pic>
        <p:nvPicPr>
          <p:cNvPr descr="000.png" id="2269" name="Google Shape;2269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9788" y="2230233"/>
            <a:ext cx="391170" cy="424269"/>
          </a:xfrm>
          <a:prstGeom prst="rect">
            <a:avLst/>
          </a:prstGeom>
          <a:noFill/>
          <a:ln>
            <a:noFill/>
          </a:ln>
        </p:spPr>
      </p:pic>
      <p:sp>
        <p:nvSpPr>
          <p:cNvPr id="2270" name="Google Shape;2270;p71"/>
          <p:cNvSpPr/>
          <p:nvPr/>
        </p:nvSpPr>
        <p:spPr>
          <a:xfrm>
            <a:off x="7702488" y="2744505"/>
            <a:ext cx="1149548" cy="256695"/>
          </a:xfrm>
          <a:prstGeom prst="roundRect">
            <a:avLst>
              <a:gd fmla="val 21526" name="adj"/>
            </a:avLst>
          </a:prstGeom>
          <a:solidFill>
            <a:srgbClr val="EDC5F1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1" name="Google Shape;2271;p71"/>
          <p:cNvSpPr txBox="1"/>
          <p:nvPr/>
        </p:nvSpPr>
        <p:spPr>
          <a:xfrm>
            <a:off x="7728125" y="2772776"/>
            <a:ext cx="811137" cy="21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100"/>
              <a:buFont typeface="Open Sans"/>
              <a:buNone/>
            </a:pPr>
            <a:r>
              <a:rPr b="0" i="0" lang="ru-RU" sz="1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DEC.</a:t>
            </a:r>
            <a:endParaRPr/>
          </a:p>
        </p:txBody>
      </p:sp>
      <p:sp>
        <p:nvSpPr>
          <p:cNvPr id="2272" name="Google Shape;2272;p71"/>
          <p:cNvSpPr txBox="1"/>
          <p:nvPr/>
        </p:nvSpPr>
        <p:spPr>
          <a:xfrm>
            <a:off x="8517166" y="2758502"/>
            <a:ext cx="296770" cy="264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48</a:t>
            </a:r>
            <a:endParaRPr/>
          </a:p>
        </p:txBody>
      </p:sp>
      <p:sp>
        <p:nvSpPr>
          <p:cNvPr id="2273" name="Google Shape;2273;p71"/>
          <p:cNvSpPr/>
          <p:nvPr/>
        </p:nvSpPr>
        <p:spPr>
          <a:xfrm>
            <a:off x="7699702" y="4551782"/>
            <a:ext cx="1149547" cy="256695"/>
          </a:xfrm>
          <a:prstGeom prst="roundRect">
            <a:avLst>
              <a:gd fmla="val 21526" name="adj"/>
            </a:avLst>
          </a:prstGeom>
          <a:solidFill>
            <a:srgbClr val="EDC5F1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4" name="Google Shape;2274;p71"/>
          <p:cNvSpPr txBox="1"/>
          <p:nvPr/>
        </p:nvSpPr>
        <p:spPr>
          <a:xfrm>
            <a:off x="7725338" y="4580053"/>
            <a:ext cx="811138" cy="21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100"/>
              <a:buFont typeface="Open Sans"/>
              <a:buNone/>
            </a:pPr>
            <a:r>
              <a:rPr b="0" i="0" lang="ru-RU" sz="1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DEC.</a:t>
            </a:r>
            <a:endParaRPr/>
          </a:p>
        </p:txBody>
      </p:sp>
      <p:sp>
        <p:nvSpPr>
          <p:cNvPr id="2275" name="Google Shape;2275;p71"/>
          <p:cNvSpPr txBox="1"/>
          <p:nvPr/>
        </p:nvSpPr>
        <p:spPr>
          <a:xfrm>
            <a:off x="8514380" y="4565779"/>
            <a:ext cx="296770" cy="264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/>
          </a:p>
        </p:txBody>
      </p:sp>
      <p:sp>
        <p:nvSpPr>
          <p:cNvPr id="2276" name="Google Shape;2276;p71"/>
          <p:cNvSpPr/>
          <p:nvPr/>
        </p:nvSpPr>
        <p:spPr>
          <a:xfrm>
            <a:off x="7705275" y="4221682"/>
            <a:ext cx="1149548" cy="256696"/>
          </a:xfrm>
          <a:prstGeom prst="roundRect">
            <a:avLst>
              <a:gd fmla="val 21526" name="adj"/>
            </a:avLst>
          </a:prstGeom>
          <a:solidFill>
            <a:srgbClr val="EDC5F1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7" name="Google Shape;2277;p71"/>
          <p:cNvSpPr txBox="1"/>
          <p:nvPr/>
        </p:nvSpPr>
        <p:spPr>
          <a:xfrm>
            <a:off x="7730912" y="4249954"/>
            <a:ext cx="811137" cy="21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100"/>
              <a:buFont typeface="Open Sans"/>
              <a:buNone/>
            </a:pPr>
            <a:r>
              <a:rPr b="0" i="0" lang="ru-RU" sz="1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DEC.</a:t>
            </a:r>
            <a:endParaRPr/>
          </a:p>
        </p:txBody>
      </p:sp>
      <p:sp>
        <p:nvSpPr>
          <p:cNvPr id="2278" name="Google Shape;2278;p71"/>
          <p:cNvSpPr txBox="1"/>
          <p:nvPr/>
        </p:nvSpPr>
        <p:spPr>
          <a:xfrm>
            <a:off x="8519953" y="4235679"/>
            <a:ext cx="296770" cy="264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/>
          </a:p>
        </p:txBody>
      </p:sp>
      <p:sp>
        <p:nvSpPr>
          <p:cNvPr id="2279" name="Google Shape;2279;p71"/>
          <p:cNvSpPr/>
          <p:nvPr/>
        </p:nvSpPr>
        <p:spPr>
          <a:xfrm>
            <a:off x="7702488" y="3895359"/>
            <a:ext cx="1149548" cy="256696"/>
          </a:xfrm>
          <a:prstGeom prst="roundRect">
            <a:avLst>
              <a:gd fmla="val 21526" name="adj"/>
            </a:avLst>
          </a:prstGeom>
          <a:solidFill>
            <a:srgbClr val="EDC5F1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80" name="Google Shape;2280;p71"/>
          <p:cNvSpPr txBox="1"/>
          <p:nvPr/>
        </p:nvSpPr>
        <p:spPr>
          <a:xfrm>
            <a:off x="7728125" y="3923631"/>
            <a:ext cx="811137" cy="21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100"/>
              <a:buFont typeface="Open Sans"/>
              <a:buNone/>
            </a:pPr>
            <a:r>
              <a:rPr b="0" i="0" lang="ru-RU" sz="1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DEC.</a:t>
            </a:r>
            <a:endParaRPr/>
          </a:p>
        </p:txBody>
      </p:sp>
      <p:sp>
        <p:nvSpPr>
          <p:cNvPr id="2281" name="Google Shape;2281;p71"/>
          <p:cNvSpPr txBox="1"/>
          <p:nvPr/>
        </p:nvSpPr>
        <p:spPr>
          <a:xfrm>
            <a:off x="8517166" y="3909356"/>
            <a:ext cx="296770" cy="264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/>
          </a:p>
        </p:txBody>
      </p:sp>
      <p:sp>
        <p:nvSpPr>
          <p:cNvPr id="2282" name="Google Shape;2282;p71"/>
          <p:cNvSpPr/>
          <p:nvPr/>
        </p:nvSpPr>
        <p:spPr>
          <a:xfrm>
            <a:off x="7702489" y="3559236"/>
            <a:ext cx="1149547" cy="256695"/>
          </a:xfrm>
          <a:prstGeom prst="roundRect">
            <a:avLst>
              <a:gd fmla="val 21526" name="adj"/>
            </a:avLst>
          </a:prstGeom>
          <a:solidFill>
            <a:srgbClr val="EDC5F1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83" name="Google Shape;2283;p71"/>
          <p:cNvSpPr txBox="1"/>
          <p:nvPr/>
        </p:nvSpPr>
        <p:spPr>
          <a:xfrm>
            <a:off x="7728125" y="3587507"/>
            <a:ext cx="811137" cy="21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100"/>
              <a:buFont typeface="Open Sans"/>
              <a:buNone/>
            </a:pPr>
            <a:r>
              <a:rPr b="0" i="0" lang="ru-RU" sz="1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DEC.</a:t>
            </a:r>
            <a:endParaRPr/>
          </a:p>
        </p:txBody>
      </p:sp>
      <p:sp>
        <p:nvSpPr>
          <p:cNvPr id="2284" name="Google Shape;2284;p71"/>
          <p:cNvSpPr txBox="1"/>
          <p:nvPr/>
        </p:nvSpPr>
        <p:spPr>
          <a:xfrm>
            <a:off x="8517167" y="3573233"/>
            <a:ext cx="296770" cy="264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/>
          </a:p>
        </p:txBody>
      </p:sp>
      <p:sp>
        <p:nvSpPr>
          <p:cNvPr id="2285" name="Google Shape;2285;p71"/>
          <p:cNvSpPr/>
          <p:nvPr/>
        </p:nvSpPr>
        <p:spPr>
          <a:xfrm>
            <a:off x="7699702" y="3232913"/>
            <a:ext cx="1149547" cy="256695"/>
          </a:xfrm>
          <a:prstGeom prst="roundRect">
            <a:avLst>
              <a:gd fmla="val 21526" name="adj"/>
            </a:avLst>
          </a:prstGeom>
          <a:solidFill>
            <a:srgbClr val="EDC5F1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86" name="Google Shape;2286;p71"/>
          <p:cNvSpPr txBox="1"/>
          <p:nvPr/>
        </p:nvSpPr>
        <p:spPr>
          <a:xfrm>
            <a:off x="7725338" y="3261184"/>
            <a:ext cx="811138" cy="21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100"/>
              <a:buFont typeface="Open Sans"/>
              <a:buNone/>
            </a:pPr>
            <a:r>
              <a:rPr b="0" i="0" lang="ru-RU" sz="1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DEC.</a:t>
            </a:r>
            <a:endParaRPr/>
          </a:p>
        </p:txBody>
      </p:sp>
      <p:sp>
        <p:nvSpPr>
          <p:cNvPr id="2287" name="Google Shape;2287;p71"/>
          <p:cNvSpPr txBox="1"/>
          <p:nvPr/>
        </p:nvSpPr>
        <p:spPr>
          <a:xfrm>
            <a:off x="8514380" y="3246910"/>
            <a:ext cx="296770" cy="264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Google Shape;2292;p72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GPT-2</a:t>
            </a:r>
            <a:endParaRPr/>
          </a:p>
        </p:txBody>
      </p:sp>
      <p:sp>
        <p:nvSpPr>
          <p:cNvPr id="2293" name="Google Shape;2293;p72"/>
          <p:cNvSpPr txBox="1"/>
          <p:nvPr/>
        </p:nvSpPr>
        <p:spPr>
          <a:xfrm>
            <a:off x="427031" y="5546956"/>
            <a:ext cx="7917989" cy="879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-2794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Char char="●"/>
            </a:pPr>
            <a:r>
              <a:rPr b="0" i="1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Alec Radford, Jeffrey Wu, Rewon Child, David Luan, Dario Amodei, and Ilya Sutskever. "Language models are unsupervised multitask learners." OpenAI Blog </a:t>
            </a:r>
            <a:endParaRPr/>
          </a:p>
        </p:txBody>
      </p:sp>
      <p:sp>
        <p:nvSpPr>
          <p:cNvPr id="2294" name="Google Shape;2294;p72"/>
          <p:cNvSpPr txBox="1"/>
          <p:nvPr/>
        </p:nvSpPr>
        <p:spPr>
          <a:xfrm>
            <a:off x="469900" y="406400"/>
            <a:ext cx="8519865" cy="787549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360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Четыре конфигурации: разное количество слоев и разные размерности слоев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95" name="Google Shape;2295;p72"/>
          <p:cNvSpPr/>
          <p:nvPr/>
        </p:nvSpPr>
        <p:spPr>
          <a:xfrm>
            <a:off x="1311175" y="1703533"/>
            <a:ext cx="1471246" cy="536097"/>
          </a:xfrm>
          <a:prstGeom prst="roundRect">
            <a:avLst>
              <a:gd fmla="val 10307" name="adj"/>
            </a:avLst>
          </a:prstGeom>
          <a:solidFill>
            <a:srgbClr val="CBD8E9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96" name="Google Shape;2296;p72"/>
          <p:cNvSpPr txBox="1"/>
          <p:nvPr/>
        </p:nvSpPr>
        <p:spPr>
          <a:xfrm>
            <a:off x="1426799" y="1853213"/>
            <a:ext cx="1239998" cy="264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Декодировщик</a:t>
            </a:r>
            <a:endParaRPr b="0" i="0" sz="1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97" name="Google Shape;2297;p72"/>
          <p:cNvSpPr/>
          <p:nvPr/>
        </p:nvSpPr>
        <p:spPr>
          <a:xfrm>
            <a:off x="834578" y="1584427"/>
            <a:ext cx="2424440" cy="3689301"/>
          </a:xfrm>
          <a:prstGeom prst="roundRect">
            <a:avLst>
              <a:gd fmla="val 7392" name="adj"/>
            </a:avLst>
          </a:prstGeom>
          <a:noFill/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98" name="Google Shape;2298;p72"/>
          <p:cNvSpPr txBox="1"/>
          <p:nvPr/>
        </p:nvSpPr>
        <p:spPr>
          <a:xfrm>
            <a:off x="1426799" y="2120928"/>
            <a:ext cx="1239998" cy="356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/>
          </a:p>
        </p:txBody>
      </p:sp>
      <p:sp>
        <p:nvSpPr>
          <p:cNvPr id="2299" name="Google Shape;2299;p72"/>
          <p:cNvSpPr/>
          <p:nvPr/>
        </p:nvSpPr>
        <p:spPr>
          <a:xfrm>
            <a:off x="1311175" y="2456873"/>
            <a:ext cx="1471246" cy="536098"/>
          </a:xfrm>
          <a:prstGeom prst="roundRect">
            <a:avLst>
              <a:gd fmla="val 10307" name="adj"/>
            </a:avLst>
          </a:prstGeom>
          <a:solidFill>
            <a:srgbClr val="CBD8E9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00" name="Google Shape;2300;p72"/>
          <p:cNvSpPr txBox="1"/>
          <p:nvPr/>
        </p:nvSpPr>
        <p:spPr>
          <a:xfrm>
            <a:off x="1426799" y="2606554"/>
            <a:ext cx="1239998" cy="264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Декодировщик</a:t>
            </a:r>
            <a:endParaRPr b="0" i="0" sz="1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01" name="Google Shape;2301;p72"/>
          <p:cNvSpPr txBox="1"/>
          <p:nvPr/>
        </p:nvSpPr>
        <p:spPr>
          <a:xfrm>
            <a:off x="611183" y="1889222"/>
            <a:ext cx="147117" cy="264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endParaRPr/>
          </a:p>
        </p:txBody>
      </p:sp>
      <p:sp>
        <p:nvSpPr>
          <p:cNvPr id="2302" name="Google Shape;2302;p72"/>
          <p:cNvSpPr txBox="1"/>
          <p:nvPr/>
        </p:nvSpPr>
        <p:spPr>
          <a:xfrm>
            <a:off x="611183" y="2592758"/>
            <a:ext cx="147117" cy="264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/>
          </a:p>
        </p:txBody>
      </p:sp>
      <p:sp>
        <p:nvSpPr>
          <p:cNvPr id="2303" name="Google Shape;2303;p72"/>
          <p:cNvSpPr txBox="1"/>
          <p:nvPr/>
        </p:nvSpPr>
        <p:spPr>
          <a:xfrm>
            <a:off x="611183" y="4134352"/>
            <a:ext cx="147117" cy="264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/>
          </a:p>
        </p:txBody>
      </p:sp>
      <p:grpSp>
        <p:nvGrpSpPr>
          <p:cNvPr id="2304" name="Google Shape;2304;p72"/>
          <p:cNvGrpSpPr/>
          <p:nvPr/>
        </p:nvGrpSpPr>
        <p:grpSpPr>
          <a:xfrm>
            <a:off x="1228597" y="4350712"/>
            <a:ext cx="1636403" cy="674157"/>
            <a:chOff x="0" y="0"/>
            <a:chExt cx="1636401" cy="674156"/>
          </a:xfrm>
        </p:grpSpPr>
        <p:sp>
          <p:nvSpPr>
            <p:cNvPr id="2305" name="Google Shape;2305;p72"/>
            <p:cNvSpPr/>
            <p:nvPr/>
          </p:nvSpPr>
          <p:spPr>
            <a:xfrm>
              <a:off x="0" y="0"/>
              <a:ext cx="1636401" cy="674156"/>
            </a:xfrm>
            <a:prstGeom prst="roundRect">
              <a:avLst>
                <a:gd fmla="val 12307" name="adj"/>
              </a:avLst>
            </a:prstGeom>
            <a:solidFill>
              <a:srgbClr val="EAEAC0"/>
            </a:solidFill>
            <a:ln cap="flat" cmpd="sng" w="254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200" lIns="24200" spcFirstLastPara="1" rIns="24200" wrap="square" tIns="24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06" name="Google Shape;2306;p72"/>
            <p:cNvSpPr txBox="1"/>
            <p:nvPr/>
          </p:nvSpPr>
          <p:spPr>
            <a:xfrm>
              <a:off x="128034" y="66415"/>
              <a:ext cx="1380333" cy="5413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200" lIns="24200" spcFirstLastPara="1" rIns="24200" wrap="square" tIns="24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1600"/>
                <a:buFont typeface="Open Sans"/>
                <a:buNone/>
              </a:pPr>
              <a:r>
                <a:rPr b="0" i="0" lang="ru-RU" sz="16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rPr>
                <a:t>Masked Self-Attention</a:t>
              </a:r>
              <a:endParaRPr/>
            </a:p>
          </p:txBody>
        </p:sp>
      </p:grpSp>
      <p:grpSp>
        <p:nvGrpSpPr>
          <p:cNvPr id="2307" name="Google Shape;2307;p72"/>
          <p:cNvGrpSpPr/>
          <p:nvPr/>
        </p:nvGrpSpPr>
        <p:grpSpPr>
          <a:xfrm>
            <a:off x="1113575" y="3515448"/>
            <a:ext cx="1866447" cy="674158"/>
            <a:chOff x="0" y="0"/>
            <a:chExt cx="1866445" cy="674156"/>
          </a:xfrm>
        </p:grpSpPr>
        <p:sp>
          <p:nvSpPr>
            <p:cNvPr id="2308" name="Google Shape;2308;p72"/>
            <p:cNvSpPr/>
            <p:nvPr/>
          </p:nvSpPr>
          <p:spPr>
            <a:xfrm>
              <a:off x="0" y="0"/>
              <a:ext cx="1866445" cy="674156"/>
            </a:xfrm>
            <a:prstGeom prst="roundRect">
              <a:avLst>
                <a:gd fmla="val 12307" name="adj"/>
              </a:avLst>
            </a:prstGeom>
            <a:solidFill>
              <a:srgbClr val="E3C7AE"/>
            </a:solidFill>
            <a:ln cap="flat" cmpd="sng" w="25400">
              <a:solidFill>
                <a:srgbClr val="5C5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200" lIns="24200" spcFirstLastPara="1" rIns="24200" wrap="square" tIns="24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09" name="Google Shape;2309;p72"/>
            <p:cNvSpPr txBox="1"/>
            <p:nvPr/>
          </p:nvSpPr>
          <p:spPr>
            <a:xfrm>
              <a:off x="102322" y="66415"/>
              <a:ext cx="1661801" cy="541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200" lIns="24200" spcFirstLastPara="1" rIns="24200" wrap="square" tIns="242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1600"/>
                <a:buFont typeface="Open Sans"/>
                <a:buNone/>
              </a:pPr>
              <a:r>
                <a:rPr b="0" i="0" lang="ru-RU" sz="16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rPr>
                <a:t>Полносвязный слой</a:t>
              </a:r>
              <a:endParaRPr b="0" i="0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310" name="Google Shape;2310;p72"/>
          <p:cNvSpPr txBox="1"/>
          <p:nvPr/>
        </p:nvSpPr>
        <p:spPr>
          <a:xfrm>
            <a:off x="997059" y="3106731"/>
            <a:ext cx="2021632" cy="295106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3F9A"/>
              </a:buClr>
              <a:buSzPts val="1600"/>
              <a:buFont typeface="Open Sans"/>
              <a:buNone/>
            </a:pPr>
            <a:r>
              <a:rPr b="0" i="0" lang="ru-RU" sz="1600" u="none" cap="none" strike="noStrike">
                <a:solidFill>
                  <a:srgbClr val="B53F9A"/>
                </a:solidFill>
                <a:latin typeface="Open Sans"/>
                <a:ea typeface="Open Sans"/>
                <a:cs typeface="Open Sans"/>
                <a:sym typeface="Open Sans"/>
              </a:rPr>
              <a:t>Блок декодировщика</a:t>
            </a:r>
            <a:endParaRPr b="0" i="0" sz="1600" u="none" cap="none" strike="noStrike">
              <a:solidFill>
                <a:srgbClr val="B53F9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11" name="Google Shape;2311;p72"/>
          <p:cNvSpPr/>
          <p:nvPr/>
        </p:nvSpPr>
        <p:spPr>
          <a:xfrm>
            <a:off x="997059" y="3409995"/>
            <a:ext cx="2099478" cy="1713041"/>
          </a:xfrm>
          <a:prstGeom prst="roundRect">
            <a:avLst>
              <a:gd fmla="val 11454" name="adj"/>
            </a:avLst>
          </a:prstGeom>
          <a:noFill/>
          <a:ln cap="flat" cmpd="sng" w="38100">
            <a:solidFill>
              <a:srgbClr val="5C5C5C"/>
            </a:solidFill>
            <a:prstDash val="dashDot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12" name="Google Shape;2312;p72"/>
          <p:cNvSpPr/>
          <p:nvPr/>
        </p:nvSpPr>
        <p:spPr>
          <a:xfrm>
            <a:off x="3375479" y="1566960"/>
            <a:ext cx="1295908" cy="3689301"/>
          </a:xfrm>
          <a:prstGeom prst="roundRect">
            <a:avLst>
              <a:gd fmla="val 13830" name="adj"/>
            </a:avLst>
          </a:prstGeom>
          <a:noFill/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13" name="Google Shape;2313;p72"/>
          <p:cNvSpPr/>
          <p:nvPr/>
        </p:nvSpPr>
        <p:spPr>
          <a:xfrm>
            <a:off x="4793423" y="1584427"/>
            <a:ext cx="1295907" cy="3689301"/>
          </a:xfrm>
          <a:prstGeom prst="roundRect">
            <a:avLst>
              <a:gd fmla="val 13830" name="adj"/>
            </a:avLst>
          </a:prstGeom>
          <a:noFill/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14" name="Google Shape;2314;p72"/>
          <p:cNvSpPr/>
          <p:nvPr/>
        </p:nvSpPr>
        <p:spPr>
          <a:xfrm>
            <a:off x="6211366" y="1583740"/>
            <a:ext cx="1295907" cy="3689300"/>
          </a:xfrm>
          <a:prstGeom prst="roundRect">
            <a:avLst>
              <a:gd fmla="val 13830" name="adj"/>
            </a:avLst>
          </a:prstGeom>
          <a:noFill/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15" name="Google Shape;2315;p72"/>
          <p:cNvSpPr/>
          <p:nvPr/>
        </p:nvSpPr>
        <p:spPr>
          <a:xfrm>
            <a:off x="7629309" y="1601207"/>
            <a:ext cx="1295907" cy="3689300"/>
          </a:xfrm>
          <a:prstGeom prst="roundRect">
            <a:avLst>
              <a:gd fmla="val 13830" name="adj"/>
            </a:avLst>
          </a:prstGeom>
          <a:noFill/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16" name="Google Shape;2316;p72"/>
          <p:cNvSpPr txBox="1"/>
          <p:nvPr/>
        </p:nvSpPr>
        <p:spPr>
          <a:xfrm>
            <a:off x="3812739" y="5316840"/>
            <a:ext cx="343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400"/>
              <a:buFont typeface="Open Sans"/>
              <a:buNone/>
            </a:pPr>
            <a:r>
              <a:rPr b="0" i="0" lang="ru-RU" sz="12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768</a:t>
            </a:r>
            <a:endParaRPr sz="1200"/>
          </a:p>
        </p:txBody>
      </p:sp>
      <p:sp>
        <p:nvSpPr>
          <p:cNvPr id="2317" name="Google Shape;2317;p72"/>
          <p:cNvSpPr txBox="1"/>
          <p:nvPr/>
        </p:nvSpPr>
        <p:spPr>
          <a:xfrm>
            <a:off x="5198272" y="5316840"/>
            <a:ext cx="4419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400"/>
              <a:buFont typeface="Open Sans"/>
              <a:buNone/>
            </a:pPr>
            <a:r>
              <a:rPr b="0" i="0" lang="ru-RU" sz="12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1024</a:t>
            </a:r>
            <a:endParaRPr sz="1200"/>
          </a:p>
        </p:txBody>
      </p:sp>
      <p:sp>
        <p:nvSpPr>
          <p:cNvPr id="2318" name="Google Shape;2318;p72"/>
          <p:cNvSpPr txBox="1"/>
          <p:nvPr/>
        </p:nvSpPr>
        <p:spPr>
          <a:xfrm>
            <a:off x="6616215" y="5316840"/>
            <a:ext cx="4419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400"/>
              <a:buFont typeface="Open Sans"/>
              <a:buNone/>
            </a:pPr>
            <a:r>
              <a:rPr b="0" i="0" lang="ru-RU" sz="12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1280</a:t>
            </a:r>
            <a:endParaRPr sz="1200"/>
          </a:p>
        </p:txBody>
      </p:sp>
      <p:sp>
        <p:nvSpPr>
          <p:cNvPr id="2319" name="Google Shape;2319;p72"/>
          <p:cNvSpPr txBox="1"/>
          <p:nvPr/>
        </p:nvSpPr>
        <p:spPr>
          <a:xfrm>
            <a:off x="8034158" y="5316840"/>
            <a:ext cx="4419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400"/>
              <a:buFont typeface="Open Sans"/>
              <a:buNone/>
            </a:pPr>
            <a:r>
              <a:rPr b="0" i="0" lang="ru-RU" sz="12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1600</a:t>
            </a:r>
            <a:endParaRPr sz="1200"/>
          </a:p>
        </p:txBody>
      </p:sp>
      <p:sp>
        <p:nvSpPr>
          <p:cNvPr id="2320" name="Google Shape;2320;p72"/>
          <p:cNvSpPr/>
          <p:nvPr/>
        </p:nvSpPr>
        <p:spPr>
          <a:xfrm>
            <a:off x="3448660" y="4863179"/>
            <a:ext cx="1149547" cy="256695"/>
          </a:xfrm>
          <a:prstGeom prst="roundRect">
            <a:avLst>
              <a:gd fmla="val 21526" name="adj"/>
            </a:avLst>
          </a:prstGeom>
          <a:solidFill>
            <a:srgbClr val="EDC5F1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21" name="Google Shape;2321;p72"/>
          <p:cNvSpPr txBox="1"/>
          <p:nvPr/>
        </p:nvSpPr>
        <p:spPr>
          <a:xfrm>
            <a:off x="3474296" y="4891450"/>
            <a:ext cx="811137" cy="21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100"/>
              <a:buFont typeface="Open Sans"/>
              <a:buNone/>
            </a:pPr>
            <a:r>
              <a:rPr b="0" i="0" lang="ru-RU" sz="1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DEC.</a:t>
            </a:r>
            <a:endParaRPr/>
          </a:p>
        </p:txBody>
      </p:sp>
      <p:sp>
        <p:nvSpPr>
          <p:cNvPr id="2322" name="Google Shape;2322;p72"/>
          <p:cNvSpPr txBox="1"/>
          <p:nvPr/>
        </p:nvSpPr>
        <p:spPr>
          <a:xfrm>
            <a:off x="3403435" y="4520866"/>
            <a:ext cx="1239997" cy="356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/>
          </a:p>
        </p:txBody>
      </p:sp>
      <p:sp>
        <p:nvSpPr>
          <p:cNvPr id="2323" name="Google Shape;2323;p72"/>
          <p:cNvSpPr txBox="1"/>
          <p:nvPr/>
        </p:nvSpPr>
        <p:spPr>
          <a:xfrm>
            <a:off x="4263337" y="4877176"/>
            <a:ext cx="296770" cy="264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/>
          </a:p>
        </p:txBody>
      </p:sp>
      <p:sp>
        <p:nvSpPr>
          <p:cNvPr id="2324" name="Google Shape;2324;p72"/>
          <p:cNvSpPr txBox="1"/>
          <p:nvPr/>
        </p:nvSpPr>
        <p:spPr>
          <a:xfrm>
            <a:off x="3784720" y="3807778"/>
            <a:ext cx="826187" cy="54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6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GPT-2 SMALL</a:t>
            </a:r>
            <a:endParaRPr/>
          </a:p>
        </p:txBody>
      </p:sp>
      <p:pic>
        <p:nvPicPr>
          <p:cNvPr descr="000.png" id="2325" name="Google Shape;2325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5960" y="3866307"/>
            <a:ext cx="391169" cy="424269"/>
          </a:xfrm>
          <a:prstGeom prst="rect">
            <a:avLst/>
          </a:prstGeom>
          <a:noFill/>
          <a:ln>
            <a:noFill/>
          </a:ln>
        </p:spPr>
      </p:pic>
      <p:sp>
        <p:nvSpPr>
          <p:cNvPr id="2326" name="Google Shape;2326;p72"/>
          <p:cNvSpPr/>
          <p:nvPr/>
        </p:nvSpPr>
        <p:spPr>
          <a:xfrm>
            <a:off x="3448660" y="4380579"/>
            <a:ext cx="1149547" cy="256695"/>
          </a:xfrm>
          <a:prstGeom prst="roundRect">
            <a:avLst>
              <a:gd fmla="val 21526" name="adj"/>
            </a:avLst>
          </a:prstGeom>
          <a:solidFill>
            <a:srgbClr val="EDC5F1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27" name="Google Shape;2327;p72"/>
          <p:cNvSpPr txBox="1"/>
          <p:nvPr/>
        </p:nvSpPr>
        <p:spPr>
          <a:xfrm>
            <a:off x="3474296" y="4408850"/>
            <a:ext cx="811137" cy="21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100"/>
              <a:buFont typeface="Open Sans"/>
              <a:buNone/>
            </a:pPr>
            <a:r>
              <a:rPr b="0" i="0" lang="ru-RU" sz="1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DEC.</a:t>
            </a:r>
            <a:endParaRPr/>
          </a:p>
        </p:txBody>
      </p:sp>
      <p:sp>
        <p:nvSpPr>
          <p:cNvPr id="2328" name="Google Shape;2328;p72"/>
          <p:cNvSpPr txBox="1"/>
          <p:nvPr/>
        </p:nvSpPr>
        <p:spPr>
          <a:xfrm>
            <a:off x="4263337" y="4394576"/>
            <a:ext cx="296770" cy="264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  <a:endParaRPr/>
          </a:p>
        </p:txBody>
      </p:sp>
      <p:sp>
        <p:nvSpPr>
          <p:cNvPr id="2329" name="Google Shape;2329;p72"/>
          <p:cNvSpPr/>
          <p:nvPr/>
        </p:nvSpPr>
        <p:spPr>
          <a:xfrm>
            <a:off x="4869389" y="4872212"/>
            <a:ext cx="1149548" cy="256696"/>
          </a:xfrm>
          <a:prstGeom prst="roundRect">
            <a:avLst>
              <a:gd fmla="val 21526" name="adj"/>
            </a:avLst>
          </a:prstGeom>
          <a:solidFill>
            <a:srgbClr val="EDC5F1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30" name="Google Shape;2330;p72"/>
          <p:cNvSpPr txBox="1"/>
          <p:nvPr/>
        </p:nvSpPr>
        <p:spPr>
          <a:xfrm>
            <a:off x="4895026" y="4900484"/>
            <a:ext cx="811137" cy="21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100"/>
              <a:buFont typeface="Open Sans"/>
              <a:buNone/>
            </a:pPr>
            <a:r>
              <a:rPr b="0" i="0" lang="ru-RU" sz="1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DEC.</a:t>
            </a:r>
            <a:endParaRPr/>
          </a:p>
        </p:txBody>
      </p:sp>
      <p:sp>
        <p:nvSpPr>
          <p:cNvPr id="2331" name="Google Shape;2331;p72"/>
          <p:cNvSpPr txBox="1"/>
          <p:nvPr/>
        </p:nvSpPr>
        <p:spPr>
          <a:xfrm>
            <a:off x="4824164" y="4148899"/>
            <a:ext cx="1239998" cy="356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/>
          </a:p>
        </p:txBody>
      </p:sp>
      <p:sp>
        <p:nvSpPr>
          <p:cNvPr id="2332" name="Google Shape;2332;p72"/>
          <p:cNvSpPr txBox="1"/>
          <p:nvPr/>
        </p:nvSpPr>
        <p:spPr>
          <a:xfrm>
            <a:off x="5684067" y="4886210"/>
            <a:ext cx="296770" cy="264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/>
          </a:p>
        </p:txBody>
      </p:sp>
      <p:sp>
        <p:nvSpPr>
          <p:cNvPr id="2333" name="Google Shape;2333;p72"/>
          <p:cNvSpPr txBox="1"/>
          <p:nvPr/>
        </p:nvSpPr>
        <p:spPr>
          <a:xfrm>
            <a:off x="5205449" y="3451201"/>
            <a:ext cx="826188" cy="510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6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GPT-2 </a:t>
            </a: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MEDIUM</a:t>
            </a:r>
            <a:endParaRPr/>
          </a:p>
        </p:txBody>
      </p:sp>
      <p:pic>
        <p:nvPicPr>
          <p:cNvPr descr="000.png" id="2334" name="Google Shape;2334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6689" y="3494341"/>
            <a:ext cx="391170" cy="424268"/>
          </a:xfrm>
          <a:prstGeom prst="rect">
            <a:avLst/>
          </a:prstGeom>
          <a:noFill/>
          <a:ln>
            <a:noFill/>
          </a:ln>
        </p:spPr>
      </p:pic>
      <p:sp>
        <p:nvSpPr>
          <p:cNvPr id="2335" name="Google Shape;2335;p72"/>
          <p:cNvSpPr/>
          <p:nvPr/>
        </p:nvSpPr>
        <p:spPr>
          <a:xfrm>
            <a:off x="4869389" y="4008612"/>
            <a:ext cx="1149548" cy="256696"/>
          </a:xfrm>
          <a:prstGeom prst="roundRect">
            <a:avLst>
              <a:gd fmla="val 21526" name="adj"/>
            </a:avLst>
          </a:prstGeom>
          <a:solidFill>
            <a:srgbClr val="EDC5F1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36" name="Google Shape;2336;p72"/>
          <p:cNvSpPr txBox="1"/>
          <p:nvPr/>
        </p:nvSpPr>
        <p:spPr>
          <a:xfrm>
            <a:off x="4895026" y="4036884"/>
            <a:ext cx="811137" cy="21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100"/>
              <a:buFont typeface="Open Sans"/>
              <a:buNone/>
            </a:pPr>
            <a:r>
              <a:rPr b="0" i="0" lang="ru-RU" sz="1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DEC.</a:t>
            </a:r>
            <a:endParaRPr/>
          </a:p>
        </p:txBody>
      </p:sp>
      <p:sp>
        <p:nvSpPr>
          <p:cNvPr id="2337" name="Google Shape;2337;p72"/>
          <p:cNvSpPr txBox="1"/>
          <p:nvPr/>
        </p:nvSpPr>
        <p:spPr>
          <a:xfrm>
            <a:off x="5684067" y="4022610"/>
            <a:ext cx="296770" cy="264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24</a:t>
            </a:r>
            <a:endParaRPr/>
          </a:p>
        </p:txBody>
      </p:sp>
      <p:sp>
        <p:nvSpPr>
          <p:cNvPr id="2338" name="Google Shape;2338;p72"/>
          <p:cNvSpPr/>
          <p:nvPr/>
        </p:nvSpPr>
        <p:spPr>
          <a:xfrm>
            <a:off x="4866603" y="4545889"/>
            <a:ext cx="1149547" cy="256696"/>
          </a:xfrm>
          <a:prstGeom prst="roundRect">
            <a:avLst>
              <a:gd fmla="val 21526" name="adj"/>
            </a:avLst>
          </a:prstGeom>
          <a:solidFill>
            <a:srgbClr val="EDC5F1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39" name="Google Shape;2339;p72"/>
          <p:cNvSpPr txBox="1"/>
          <p:nvPr/>
        </p:nvSpPr>
        <p:spPr>
          <a:xfrm>
            <a:off x="4892239" y="4574161"/>
            <a:ext cx="811137" cy="21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100"/>
              <a:buFont typeface="Open Sans"/>
              <a:buNone/>
            </a:pPr>
            <a:r>
              <a:rPr b="0" i="0" lang="ru-RU" sz="1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DEC.</a:t>
            </a:r>
            <a:endParaRPr/>
          </a:p>
        </p:txBody>
      </p:sp>
      <p:sp>
        <p:nvSpPr>
          <p:cNvPr id="2340" name="Google Shape;2340;p72"/>
          <p:cNvSpPr txBox="1"/>
          <p:nvPr/>
        </p:nvSpPr>
        <p:spPr>
          <a:xfrm>
            <a:off x="5681280" y="4559886"/>
            <a:ext cx="296770" cy="264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/>
          </a:p>
        </p:txBody>
      </p:sp>
      <p:sp>
        <p:nvSpPr>
          <p:cNvPr id="2341" name="Google Shape;2341;p72"/>
          <p:cNvSpPr/>
          <p:nvPr/>
        </p:nvSpPr>
        <p:spPr>
          <a:xfrm>
            <a:off x="6265611" y="4870874"/>
            <a:ext cx="1149548" cy="256695"/>
          </a:xfrm>
          <a:prstGeom prst="roundRect">
            <a:avLst>
              <a:gd fmla="val 21526" name="adj"/>
            </a:avLst>
          </a:prstGeom>
          <a:solidFill>
            <a:srgbClr val="EDC5F1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42" name="Google Shape;2342;p72"/>
          <p:cNvSpPr txBox="1"/>
          <p:nvPr/>
        </p:nvSpPr>
        <p:spPr>
          <a:xfrm>
            <a:off x="6291248" y="4899145"/>
            <a:ext cx="811137" cy="21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100"/>
              <a:buFont typeface="Open Sans"/>
              <a:buNone/>
            </a:pPr>
            <a:r>
              <a:rPr b="0" i="0" lang="ru-RU" sz="1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DEC.</a:t>
            </a:r>
            <a:endParaRPr/>
          </a:p>
        </p:txBody>
      </p:sp>
      <p:sp>
        <p:nvSpPr>
          <p:cNvPr id="2343" name="Google Shape;2343;p72"/>
          <p:cNvSpPr txBox="1"/>
          <p:nvPr/>
        </p:nvSpPr>
        <p:spPr>
          <a:xfrm>
            <a:off x="6220387" y="3512561"/>
            <a:ext cx="1239997" cy="356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/>
          </a:p>
        </p:txBody>
      </p:sp>
      <p:sp>
        <p:nvSpPr>
          <p:cNvPr id="2344" name="Google Shape;2344;p72"/>
          <p:cNvSpPr txBox="1"/>
          <p:nvPr/>
        </p:nvSpPr>
        <p:spPr>
          <a:xfrm>
            <a:off x="7080289" y="4884871"/>
            <a:ext cx="296770" cy="264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/>
          </a:p>
        </p:txBody>
      </p:sp>
      <p:sp>
        <p:nvSpPr>
          <p:cNvPr id="2345" name="Google Shape;2345;p72"/>
          <p:cNvSpPr txBox="1"/>
          <p:nvPr/>
        </p:nvSpPr>
        <p:spPr>
          <a:xfrm>
            <a:off x="6601671" y="2814862"/>
            <a:ext cx="826188" cy="510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6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GPT-2 </a:t>
            </a: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LARGE</a:t>
            </a:r>
            <a:endParaRPr/>
          </a:p>
        </p:txBody>
      </p:sp>
      <p:pic>
        <p:nvPicPr>
          <p:cNvPr descr="000.png" id="2346" name="Google Shape;2346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2911" y="2858002"/>
            <a:ext cx="391170" cy="424269"/>
          </a:xfrm>
          <a:prstGeom prst="rect">
            <a:avLst/>
          </a:prstGeom>
          <a:noFill/>
          <a:ln>
            <a:noFill/>
          </a:ln>
        </p:spPr>
      </p:pic>
      <p:sp>
        <p:nvSpPr>
          <p:cNvPr id="2347" name="Google Shape;2347;p72"/>
          <p:cNvSpPr/>
          <p:nvPr/>
        </p:nvSpPr>
        <p:spPr>
          <a:xfrm>
            <a:off x="6265611" y="3372274"/>
            <a:ext cx="1149548" cy="256695"/>
          </a:xfrm>
          <a:prstGeom prst="roundRect">
            <a:avLst>
              <a:gd fmla="val 21526" name="adj"/>
            </a:avLst>
          </a:prstGeom>
          <a:solidFill>
            <a:srgbClr val="EDC5F1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48" name="Google Shape;2348;p72"/>
          <p:cNvSpPr txBox="1"/>
          <p:nvPr/>
        </p:nvSpPr>
        <p:spPr>
          <a:xfrm>
            <a:off x="6291248" y="3400545"/>
            <a:ext cx="811137" cy="21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100"/>
              <a:buFont typeface="Open Sans"/>
              <a:buNone/>
            </a:pPr>
            <a:r>
              <a:rPr b="0" i="0" lang="ru-RU" sz="1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DEC.</a:t>
            </a:r>
            <a:endParaRPr/>
          </a:p>
        </p:txBody>
      </p:sp>
      <p:sp>
        <p:nvSpPr>
          <p:cNvPr id="2349" name="Google Shape;2349;p72"/>
          <p:cNvSpPr txBox="1"/>
          <p:nvPr/>
        </p:nvSpPr>
        <p:spPr>
          <a:xfrm>
            <a:off x="7080289" y="3386271"/>
            <a:ext cx="296770" cy="264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36</a:t>
            </a:r>
            <a:endParaRPr/>
          </a:p>
        </p:txBody>
      </p:sp>
      <p:sp>
        <p:nvSpPr>
          <p:cNvPr id="2350" name="Google Shape;2350;p72"/>
          <p:cNvSpPr/>
          <p:nvPr/>
        </p:nvSpPr>
        <p:spPr>
          <a:xfrm>
            <a:off x="6262825" y="4544551"/>
            <a:ext cx="1149547" cy="256695"/>
          </a:xfrm>
          <a:prstGeom prst="roundRect">
            <a:avLst>
              <a:gd fmla="val 21526" name="adj"/>
            </a:avLst>
          </a:prstGeom>
          <a:solidFill>
            <a:srgbClr val="EDC5F1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1" name="Google Shape;2351;p72"/>
          <p:cNvSpPr txBox="1"/>
          <p:nvPr/>
        </p:nvSpPr>
        <p:spPr>
          <a:xfrm>
            <a:off x="6288461" y="4572822"/>
            <a:ext cx="811137" cy="21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100"/>
              <a:buFont typeface="Open Sans"/>
              <a:buNone/>
            </a:pPr>
            <a:r>
              <a:rPr b="0" i="0" lang="ru-RU" sz="1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DEC.</a:t>
            </a:r>
            <a:endParaRPr/>
          </a:p>
        </p:txBody>
      </p:sp>
      <p:sp>
        <p:nvSpPr>
          <p:cNvPr id="2352" name="Google Shape;2352;p72"/>
          <p:cNvSpPr txBox="1"/>
          <p:nvPr/>
        </p:nvSpPr>
        <p:spPr>
          <a:xfrm>
            <a:off x="7077502" y="4558548"/>
            <a:ext cx="296770" cy="264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/>
          </a:p>
        </p:txBody>
      </p:sp>
      <p:sp>
        <p:nvSpPr>
          <p:cNvPr id="2353" name="Google Shape;2353;p72"/>
          <p:cNvSpPr/>
          <p:nvPr/>
        </p:nvSpPr>
        <p:spPr>
          <a:xfrm>
            <a:off x="6268398" y="4214451"/>
            <a:ext cx="1149547" cy="256696"/>
          </a:xfrm>
          <a:prstGeom prst="roundRect">
            <a:avLst>
              <a:gd fmla="val 21526" name="adj"/>
            </a:avLst>
          </a:prstGeom>
          <a:solidFill>
            <a:srgbClr val="EDC5F1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4" name="Google Shape;2354;p72"/>
          <p:cNvSpPr txBox="1"/>
          <p:nvPr/>
        </p:nvSpPr>
        <p:spPr>
          <a:xfrm>
            <a:off x="6294034" y="4242723"/>
            <a:ext cx="811138" cy="21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100"/>
              <a:buFont typeface="Open Sans"/>
              <a:buNone/>
            </a:pPr>
            <a:r>
              <a:rPr b="0" i="0" lang="ru-RU" sz="1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DEC.</a:t>
            </a:r>
            <a:endParaRPr/>
          </a:p>
        </p:txBody>
      </p:sp>
      <p:sp>
        <p:nvSpPr>
          <p:cNvPr id="2355" name="Google Shape;2355;p72"/>
          <p:cNvSpPr txBox="1"/>
          <p:nvPr/>
        </p:nvSpPr>
        <p:spPr>
          <a:xfrm>
            <a:off x="7083076" y="4228449"/>
            <a:ext cx="296770" cy="264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/>
          </a:p>
        </p:txBody>
      </p:sp>
      <p:sp>
        <p:nvSpPr>
          <p:cNvPr id="2356" name="Google Shape;2356;p72"/>
          <p:cNvSpPr/>
          <p:nvPr/>
        </p:nvSpPr>
        <p:spPr>
          <a:xfrm>
            <a:off x="6265611" y="3888128"/>
            <a:ext cx="1149548" cy="256696"/>
          </a:xfrm>
          <a:prstGeom prst="roundRect">
            <a:avLst>
              <a:gd fmla="val 21526" name="adj"/>
            </a:avLst>
          </a:prstGeom>
          <a:solidFill>
            <a:srgbClr val="EDC5F1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7" name="Google Shape;2357;p72"/>
          <p:cNvSpPr txBox="1"/>
          <p:nvPr/>
        </p:nvSpPr>
        <p:spPr>
          <a:xfrm>
            <a:off x="6291248" y="3916400"/>
            <a:ext cx="811137" cy="21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100"/>
              <a:buFont typeface="Open Sans"/>
              <a:buNone/>
            </a:pPr>
            <a:r>
              <a:rPr b="0" i="0" lang="ru-RU" sz="1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DEC.</a:t>
            </a:r>
            <a:endParaRPr/>
          </a:p>
        </p:txBody>
      </p:sp>
      <p:sp>
        <p:nvSpPr>
          <p:cNvPr id="2358" name="Google Shape;2358;p72"/>
          <p:cNvSpPr txBox="1"/>
          <p:nvPr/>
        </p:nvSpPr>
        <p:spPr>
          <a:xfrm>
            <a:off x="7080289" y="3902126"/>
            <a:ext cx="296770" cy="264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/>
          </a:p>
        </p:txBody>
      </p:sp>
      <p:sp>
        <p:nvSpPr>
          <p:cNvPr id="2359" name="Google Shape;2359;p72"/>
          <p:cNvSpPr/>
          <p:nvPr/>
        </p:nvSpPr>
        <p:spPr>
          <a:xfrm>
            <a:off x="7702488" y="4878105"/>
            <a:ext cx="1149548" cy="256695"/>
          </a:xfrm>
          <a:prstGeom prst="roundRect">
            <a:avLst>
              <a:gd fmla="val 21526" name="adj"/>
            </a:avLst>
          </a:prstGeom>
          <a:solidFill>
            <a:srgbClr val="EDC5F1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60" name="Google Shape;2360;p72"/>
          <p:cNvSpPr txBox="1"/>
          <p:nvPr/>
        </p:nvSpPr>
        <p:spPr>
          <a:xfrm>
            <a:off x="7728125" y="4906376"/>
            <a:ext cx="811137" cy="21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100"/>
              <a:buFont typeface="Open Sans"/>
              <a:buNone/>
            </a:pPr>
            <a:r>
              <a:rPr b="0" i="0" lang="ru-RU" sz="1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DEC.</a:t>
            </a:r>
            <a:endParaRPr/>
          </a:p>
        </p:txBody>
      </p:sp>
      <p:sp>
        <p:nvSpPr>
          <p:cNvPr id="2361" name="Google Shape;2361;p72"/>
          <p:cNvSpPr txBox="1"/>
          <p:nvPr/>
        </p:nvSpPr>
        <p:spPr>
          <a:xfrm>
            <a:off x="7657264" y="2884792"/>
            <a:ext cx="1239997" cy="356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/>
          </a:p>
        </p:txBody>
      </p:sp>
      <p:sp>
        <p:nvSpPr>
          <p:cNvPr id="2362" name="Google Shape;2362;p72"/>
          <p:cNvSpPr txBox="1"/>
          <p:nvPr/>
        </p:nvSpPr>
        <p:spPr>
          <a:xfrm>
            <a:off x="8517166" y="4892102"/>
            <a:ext cx="296770" cy="264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/>
          </a:p>
        </p:txBody>
      </p:sp>
      <p:sp>
        <p:nvSpPr>
          <p:cNvPr id="2363" name="Google Shape;2363;p72"/>
          <p:cNvSpPr txBox="1"/>
          <p:nvPr/>
        </p:nvSpPr>
        <p:spPr>
          <a:xfrm>
            <a:off x="8038549" y="2187092"/>
            <a:ext cx="826187" cy="510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6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GPT-2 </a:t>
            </a: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LARGE</a:t>
            </a:r>
            <a:endParaRPr/>
          </a:p>
        </p:txBody>
      </p:sp>
      <p:pic>
        <p:nvPicPr>
          <p:cNvPr descr="000.png" id="2364" name="Google Shape;2364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9788" y="2230233"/>
            <a:ext cx="391170" cy="424269"/>
          </a:xfrm>
          <a:prstGeom prst="rect">
            <a:avLst/>
          </a:prstGeom>
          <a:noFill/>
          <a:ln>
            <a:noFill/>
          </a:ln>
        </p:spPr>
      </p:pic>
      <p:sp>
        <p:nvSpPr>
          <p:cNvPr id="2365" name="Google Shape;2365;p72"/>
          <p:cNvSpPr/>
          <p:nvPr/>
        </p:nvSpPr>
        <p:spPr>
          <a:xfrm>
            <a:off x="7702488" y="2744505"/>
            <a:ext cx="1149548" cy="256695"/>
          </a:xfrm>
          <a:prstGeom prst="roundRect">
            <a:avLst>
              <a:gd fmla="val 21526" name="adj"/>
            </a:avLst>
          </a:prstGeom>
          <a:solidFill>
            <a:srgbClr val="EDC5F1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66" name="Google Shape;2366;p72"/>
          <p:cNvSpPr txBox="1"/>
          <p:nvPr/>
        </p:nvSpPr>
        <p:spPr>
          <a:xfrm>
            <a:off x="7728125" y="2772776"/>
            <a:ext cx="811137" cy="21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100"/>
              <a:buFont typeface="Open Sans"/>
              <a:buNone/>
            </a:pPr>
            <a:r>
              <a:rPr b="0" i="0" lang="ru-RU" sz="1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DEC.</a:t>
            </a:r>
            <a:endParaRPr/>
          </a:p>
        </p:txBody>
      </p:sp>
      <p:sp>
        <p:nvSpPr>
          <p:cNvPr id="2367" name="Google Shape;2367;p72"/>
          <p:cNvSpPr txBox="1"/>
          <p:nvPr/>
        </p:nvSpPr>
        <p:spPr>
          <a:xfrm>
            <a:off x="8517166" y="2758502"/>
            <a:ext cx="296770" cy="264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48</a:t>
            </a:r>
            <a:endParaRPr/>
          </a:p>
        </p:txBody>
      </p:sp>
      <p:sp>
        <p:nvSpPr>
          <p:cNvPr id="2368" name="Google Shape;2368;p72"/>
          <p:cNvSpPr/>
          <p:nvPr/>
        </p:nvSpPr>
        <p:spPr>
          <a:xfrm>
            <a:off x="7699702" y="4551782"/>
            <a:ext cx="1149547" cy="256695"/>
          </a:xfrm>
          <a:prstGeom prst="roundRect">
            <a:avLst>
              <a:gd fmla="val 21526" name="adj"/>
            </a:avLst>
          </a:prstGeom>
          <a:solidFill>
            <a:srgbClr val="EDC5F1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69" name="Google Shape;2369;p72"/>
          <p:cNvSpPr txBox="1"/>
          <p:nvPr/>
        </p:nvSpPr>
        <p:spPr>
          <a:xfrm>
            <a:off x="7725338" y="4580053"/>
            <a:ext cx="811138" cy="21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100"/>
              <a:buFont typeface="Open Sans"/>
              <a:buNone/>
            </a:pPr>
            <a:r>
              <a:rPr b="0" i="0" lang="ru-RU" sz="1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DEC.</a:t>
            </a:r>
            <a:endParaRPr/>
          </a:p>
        </p:txBody>
      </p:sp>
      <p:sp>
        <p:nvSpPr>
          <p:cNvPr id="2370" name="Google Shape;2370;p72"/>
          <p:cNvSpPr txBox="1"/>
          <p:nvPr/>
        </p:nvSpPr>
        <p:spPr>
          <a:xfrm>
            <a:off x="8514380" y="4565779"/>
            <a:ext cx="296770" cy="264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/>
          </a:p>
        </p:txBody>
      </p:sp>
      <p:sp>
        <p:nvSpPr>
          <p:cNvPr id="2371" name="Google Shape;2371;p72"/>
          <p:cNvSpPr/>
          <p:nvPr/>
        </p:nvSpPr>
        <p:spPr>
          <a:xfrm>
            <a:off x="7705275" y="4221682"/>
            <a:ext cx="1149548" cy="256696"/>
          </a:xfrm>
          <a:prstGeom prst="roundRect">
            <a:avLst>
              <a:gd fmla="val 21526" name="adj"/>
            </a:avLst>
          </a:prstGeom>
          <a:solidFill>
            <a:srgbClr val="EDC5F1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72" name="Google Shape;2372;p72"/>
          <p:cNvSpPr txBox="1"/>
          <p:nvPr/>
        </p:nvSpPr>
        <p:spPr>
          <a:xfrm>
            <a:off x="7730912" y="4249954"/>
            <a:ext cx="811137" cy="21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100"/>
              <a:buFont typeface="Open Sans"/>
              <a:buNone/>
            </a:pPr>
            <a:r>
              <a:rPr b="0" i="0" lang="ru-RU" sz="1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DEC.</a:t>
            </a:r>
            <a:endParaRPr/>
          </a:p>
        </p:txBody>
      </p:sp>
      <p:sp>
        <p:nvSpPr>
          <p:cNvPr id="2373" name="Google Shape;2373;p72"/>
          <p:cNvSpPr txBox="1"/>
          <p:nvPr/>
        </p:nvSpPr>
        <p:spPr>
          <a:xfrm>
            <a:off x="8519953" y="4235679"/>
            <a:ext cx="296770" cy="264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/>
          </a:p>
        </p:txBody>
      </p:sp>
      <p:sp>
        <p:nvSpPr>
          <p:cNvPr id="2374" name="Google Shape;2374;p72"/>
          <p:cNvSpPr/>
          <p:nvPr/>
        </p:nvSpPr>
        <p:spPr>
          <a:xfrm>
            <a:off x="7702488" y="3895359"/>
            <a:ext cx="1149548" cy="256696"/>
          </a:xfrm>
          <a:prstGeom prst="roundRect">
            <a:avLst>
              <a:gd fmla="val 21526" name="adj"/>
            </a:avLst>
          </a:prstGeom>
          <a:solidFill>
            <a:srgbClr val="EDC5F1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75" name="Google Shape;2375;p72"/>
          <p:cNvSpPr txBox="1"/>
          <p:nvPr/>
        </p:nvSpPr>
        <p:spPr>
          <a:xfrm>
            <a:off x="7728125" y="3923631"/>
            <a:ext cx="811137" cy="21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100"/>
              <a:buFont typeface="Open Sans"/>
              <a:buNone/>
            </a:pPr>
            <a:r>
              <a:rPr b="0" i="0" lang="ru-RU" sz="1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DEC.</a:t>
            </a:r>
            <a:endParaRPr/>
          </a:p>
        </p:txBody>
      </p:sp>
      <p:sp>
        <p:nvSpPr>
          <p:cNvPr id="2376" name="Google Shape;2376;p72"/>
          <p:cNvSpPr txBox="1"/>
          <p:nvPr/>
        </p:nvSpPr>
        <p:spPr>
          <a:xfrm>
            <a:off x="8517166" y="3909356"/>
            <a:ext cx="296770" cy="264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/>
          </a:p>
        </p:txBody>
      </p:sp>
      <p:sp>
        <p:nvSpPr>
          <p:cNvPr id="2377" name="Google Shape;2377;p72"/>
          <p:cNvSpPr/>
          <p:nvPr/>
        </p:nvSpPr>
        <p:spPr>
          <a:xfrm>
            <a:off x="7702489" y="3559236"/>
            <a:ext cx="1149547" cy="256695"/>
          </a:xfrm>
          <a:prstGeom prst="roundRect">
            <a:avLst>
              <a:gd fmla="val 21526" name="adj"/>
            </a:avLst>
          </a:prstGeom>
          <a:solidFill>
            <a:srgbClr val="EDC5F1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78" name="Google Shape;2378;p72"/>
          <p:cNvSpPr txBox="1"/>
          <p:nvPr/>
        </p:nvSpPr>
        <p:spPr>
          <a:xfrm>
            <a:off x="7728125" y="3587507"/>
            <a:ext cx="811137" cy="21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100"/>
              <a:buFont typeface="Open Sans"/>
              <a:buNone/>
            </a:pPr>
            <a:r>
              <a:rPr b="0" i="0" lang="ru-RU" sz="1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DEC.</a:t>
            </a:r>
            <a:endParaRPr/>
          </a:p>
        </p:txBody>
      </p:sp>
      <p:sp>
        <p:nvSpPr>
          <p:cNvPr id="2379" name="Google Shape;2379;p72"/>
          <p:cNvSpPr txBox="1"/>
          <p:nvPr/>
        </p:nvSpPr>
        <p:spPr>
          <a:xfrm>
            <a:off x="8517167" y="3573233"/>
            <a:ext cx="296770" cy="264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/>
          </a:p>
        </p:txBody>
      </p:sp>
      <p:sp>
        <p:nvSpPr>
          <p:cNvPr id="2380" name="Google Shape;2380;p72"/>
          <p:cNvSpPr/>
          <p:nvPr/>
        </p:nvSpPr>
        <p:spPr>
          <a:xfrm>
            <a:off x="7699702" y="3232913"/>
            <a:ext cx="1149547" cy="256695"/>
          </a:xfrm>
          <a:prstGeom prst="roundRect">
            <a:avLst>
              <a:gd fmla="val 21526" name="adj"/>
            </a:avLst>
          </a:prstGeom>
          <a:solidFill>
            <a:srgbClr val="EDC5F1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81" name="Google Shape;2381;p72"/>
          <p:cNvSpPr txBox="1"/>
          <p:nvPr/>
        </p:nvSpPr>
        <p:spPr>
          <a:xfrm>
            <a:off x="7725338" y="3261184"/>
            <a:ext cx="811138" cy="21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100"/>
              <a:buFont typeface="Open Sans"/>
              <a:buNone/>
            </a:pPr>
            <a:r>
              <a:rPr b="0" i="0" lang="ru-RU" sz="1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DEC.</a:t>
            </a:r>
            <a:endParaRPr/>
          </a:p>
        </p:txBody>
      </p:sp>
      <p:sp>
        <p:nvSpPr>
          <p:cNvPr id="2382" name="Google Shape;2382;p72"/>
          <p:cNvSpPr txBox="1"/>
          <p:nvPr/>
        </p:nvSpPr>
        <p:spPr>
          <a:xfrm>
            <a:off x="8514380" y="3246910"/>
            <a:ext cx="296770" cy="264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Усреднение векторных представлений слов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602875" y="1157725"/>
            <a:ext cx="8178900" cy="3205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8742" l="-3203" r="-2085" t="-189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29" name="Google Shape;129;p19"/>
          <p:cNvSpPr txBox="1"/>
          <p:nvPr/>
        </p:nvSpPr>
        <p:spPr>
          <a:xfrm>
            <a:off x="890875" y="4473421"/>
            <a:ext cx="7625700" cy="11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360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Многозначность</a:t>
            </a:r>
            <a:endParaRPr/>
          </a:p>
          <a:p>
            <a:pPr indent="-254000" lvl="0" marL="254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3360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Близость синонимов и антонимов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6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p73"/>
          <p:cNvSpPr txBox="1"/>
          <p:nvPr/>
        </p:nvSpPr>
        <p:spPr>
          <a:xfrm>
            <a:off x="469900" y="406400"/>
            <a:ext cx="8519865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4064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36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88" name="Google Shape;2388;p73"/>
          <p:cNvSpPr/>
          <p:nvPr/>
        </p:nvSpPr>
        <p:spPr>
          <a:xfrm>
            <a:off x="3375480" y="1566960"/>
            <a:ext cx="1295907" cy="3689301"/>
          </a:xfrm>
          <a:prstGeom prst="roundRect">
            <a:avLst>
              <a:gd fmla="val 13830" name="adj"/>
            </a:avLst>
          </a:prstGeom>
          <a:noFill/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89" name="Google Shape;2389;p73"/>
          <p:cNvSpPr/>
          <p:nvPr/>
        </p:nvSpPr>
        <p:spPr>
          <a:xfrm>
            <a:off x="4793422" y="1584427"/>
            <a:ext cx="1295908" cy="3689301"/>
          </a:xfrm>
          <a:prstGeom prst="roundRect">
            <a:avLst>
              <a:gd fmla="val 13830" name="adj"/>
            </a:avLst>
          </a:prstGeom>
          <a:noFill/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90" name="Google Shape;2390;p73"/>
          <p:cNvSpPr/>
          <p:nvPr/>
        </p:nvSpPr>
        <p:spPr>
          <a:xfrm>
            <a:off x="6211366" y="1583740"/>
            <a:ext cx="1295908" cy="3689300"/>
          </a:xfrm>
          <a:prstGeom prst="roundRect">
            <a:avLst>
              <a:gd fmla="val 13830" name="adj"/>
            </a:avLst>
          </a:prstGeom>
          <a:noFill/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91" name="Google Shape;2391;p73"/>
          <p:cNvSpPr/>
          <p:nvPr/>
        </p:nvSpPr>
        <p:spPr>
          <a:xfrm>
            <a:off x="7629308" y="1601207"/>
            <a:ext cx="1295908" cy="3689300"/>
          </a:xfrm>
          <a:prstGeom prst="roundRect">
            <a:avLst>
              <a:gd fmla="val 13830" name="adj"/>
            </a:avLst>
          </a:prstGeom>
          <a:noFill/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92" name="Google Shape;2392;p73"/>
          <p:cNvSpPr txBox="1"/>
          <p:nvPr/>
        </p:nvSpPr>
        <p:spPr>
          <a:xfrm>
            <a:off x="3812739" y="5316840"/>
            <a:ext cx="3435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400"/>
              <a:buFont typeface="Open Sans"/>
              <a:buNone/>
            </a:pPr>
            <a:r>
              <a:rPr b="0" i="0" lang="ru-RU" sz="13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768</a:t>
            </a:r>
            <a:endParaRPr sz="1300"/>
          </a:p>
        </p:txBody>
      </p:sp>
      <p:sp>
        <p:nvSpPr>
          <p:cNvPr id="2393" name="Google Shape;2393;p73"/>
          <p:cNvSpPr txBox="1"/>
          <p:nvPr/>
        </p:nvSpPr>
        <p:spPr>
          <a:xfrm>
            <a:off x="5198272" y="5316840"/>
            <a:ext cx="4419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400"/>
              <a:buFont typeface="Open Sans"/>
              <a:buNone/>
            </a:pPr>
            <a:r>
              <a:rPr b="0" i="0" lang="ru-RU" sz="13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1024</a:t>
            </a:r>
            <a:endParaRPr sz="1300"/>
          </a:p>
        </p:txBody>
      </p:sp>
      <p:sp>
        <p:nvSpPr>
          <p:cNvPr id="2394" name="Google Shape;2394;p73"/>
          <p:cNvSpPr txBox="1"/>
          <p:nvPr/>
        </p:nvSpPr>
        <p:spPr>
          <a:xfrm>
            <a:off x="6616215" y="5316840"/>
            <a:ext cx="4419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400"/>
              <a:buFont typeface="Open Sans"/>
              <a:buNone/>
            </a:pPr>
            <a:r>
              <a:rPr b="0" i="0" lang="ru-RU" sz="13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1280</a:t>
            </a:r>
            <a:endParaRPr sz="1300"/>
          </a:p>
        </p:txBody>
      </p:sp>
      <p:sp>
        <p:nvSpPr>
          <p:cNvPr id="2395" name="Google Shape;2395;p73"/>
          <p:cNvSpPr txBox="1"/>
          <p:nvPr/>
        </p:nvSpPr>
        <p:spPr>
          <a:xfrm>
            <a:off x="8034158" y="5316840"/>
            <a:ext cx="4419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400"/>
              <a:buFont typeface="Open Sans"/>
              <a:buNone/>
            </a:pPr>
            <a:r>
              <a:rPr b="0" i="0" lang="ru-RU" sz="13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1600</a:t>
            </a:r>
            <a:endParaRPr sz="1300"/>
          </a:p>
        </p:txBody>
      </p:sp>
      <p:sp>
        <p:nvSpPr>
          <p:cNvPr id="2396" name="Google Shape;2396;p73"/>
          <p:cNvSpPr/>
          <p:nvPr/>
        </p:nvSpPr>
        <p:spPr>
          <a:xfrm>
            <a:off x="3448660" y="4863179"/>
            <a:ext cx="1149547" cy="256695"/>
          </a:xfrm>
          <a:prstGeom prst="roundRect">
            <a:avLst>
              <a:gd fmla="val 21526" name="adj"/>
            </a:avLst>
          </a:prstGeom>
          <a:solidFill>
            <a:srgbClr val="EDC5F1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97" name="Google Shape;2397;p73"/>
          <p:cNvSpPr txBox="1"/>
          <p:nvPr/>
        </p:nvSpPr>
        <p:spPr>
          <a:xfrm>
            <a:off x="3474296" y="4891450"/>
            <a:ext cx="811137" cy="21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100"/>
              <a:buFont typeface="Open Sans"/>
              <a:buNone/>
            </a:pPr>
            <a:r>
              <a:rPr b="0" i="0" lang="ru-RU" sz="1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DEC.</a:t>
            </a:r>
            <a:endParaRPr/>
          </a:p>
        </p:txBody>
      </p:sp>
      <p:sp>
        <p:nvSpPr>
          <p:cNvPr id="2398" name="Google Shape;2398;p73"/>
          <p:cNvSpPr txBox="1"/>
          <p:nvPr/>
        </p:nvSpPr>
        <p:spPr>
          <a:xfrm>
            <a:off x="3403435" y="4520866"/>
            <a:ext cx="1239997" cy="356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/>
          </a:p>
        </p:txBody>
      </p:sp>
      <p:sp>
        <p:nvSpPr>
          <p:cNvPr id="2399" name="Google Shape;2399;p73"/>
          <p:cNvSpPr txBox="1"/>
          <p:nvPr/>
        </p:nvSpPr>
        <p:spPr>
          <a:xfrm>
            <a:off x="4263337" y="4877176"/>
            <a:ext cx="296770" cy="264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/>
          </a:p>
        </p:txBody>
      </p:sp>
      <p:sp>
        <p:nvSpPr>
          <p:cNvPr id="2400" name="Google Shape;2400;p73"/>
          <p:cNvSpPr txBox="1"/>
          <p:nvPr/>
        </p:nvSpPr>
        <p:spPr>
          <a:xfrm>
            <a:off x="3784720" y="3807779"/>
            <a:ext cx="826187" cy="54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6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GPT-2 SMALL</a:t>
            </a:r>
            <a:endParaRPr/>
          </a:p>
        </p:txBody>
      </p:sp>
      <p:pic>
        <p:nvPicPr>
          <p:cNvPr descr="000.png" id="2401" name="Google Shape;2401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5960" y="3866307"/>
            <a:ext cx="391169" cy="424269"/>
          </a:xfrm>
          <a:prstGeom prst="rect">
            <a:avLst/>
          </a:prstGeom>
          <a:noFill/>
          <a:ln>
            <a:noFill/>
          </a:ln>
        </p:spPr>
      </p:pic>
      <p:sp>
        <p:nvSpPr>
          <p:cNvPr id="2402" name="Google Shape;2402;p73"/>
          <p:cNvSpPr/>
          <p:nvPr/>
        </p:nvSpPr>
        <p:spPr>
          <a:xfrm>
            <a:off x="3448660" y="4380579"/>
            <a:ext cx="1149547" cy="256695"/>
          </a:xfrm>
          <a:prstGeom prst="roundRect">
            <a:avLst>
              <a:gd fmla="val 21526" name="adj"/>
            </a:avLst>
          </a:prstGeom>
          <a:solidFill>
            <a:srgbClr val="EDC5F1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03" name="Google Shape;2403;p73"/>
          <p:cNvSpPr txBox="1"/>
          <p:nvPr/>
        </p:nvSpPr>
        <p:spPr>
          <a:xfrm>
            <a:off x="3474296" y="4408850"/>
            <a:ext cx="811137" cy="21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100"/>
              <a:buFont typeface="Open Sans"/>
              <a:buNone/>
            </a:pPr>
            <a:r>
              <a:rPr b="0" i="0" lang="ru-RU" sz="1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DEC.</a:t>
            </a:r>
            <a:endParaRPr/>
          </a:p>
        </p:txBody>
      </p:sp>
      <p:sp>
        <p:nvSpPr>
          <p:cNvPr id="2404" name="Google Shape;2404;p73"/>
          <p:cNvSpPr txBox="1"/>
          <p:nvPr/>
        </p:nvSpPr>
        <p:spPr>
          <a:xfrm>
            <a:off x="4263337" y="4394576"/>
            <a:ext cx="296770" cy="264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  <a:endParaRPr/>
          </a:p>
        </p:txBody>
      </p:sp>
      <p:sp>
        <p:nvSpPr>
          <p:cNvPr id="2405" name="Google Shape;2405;p73"/>
          <p:cNvSpPr/>
          <p:nvPr/>
        </p:nvSpPr>
        <p:spPr>
          <a:xfrm>
            <a:off x="4869389" y="4872212"/>
            <a:ext cx="1149548" cy="256696"/>
          </a:xfrm>
          <a:prstGeom prst="roundRect">
            <a:avLst>
              <a:gd fmla="val 21526" name="adj"/>
            </a:avLst>
          </a:prstGeom>
          <a:solidFill>
            <a:srgbClr val="EDC5F1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06" name="Google Shape;2406;p73"/>
          <p:cNvSpPr txBox="1"/>
          <p:nvPr/>
        </p:nvSpPr>
        <p:spPr>
          <a:xfrm>
            <a:off x="4895026" y="4900484"/>
            <a:ext cx="811137" cy="21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100"/>
              <a:buFont typeface="Open Sans"/>
              <a:buNone/>
            </a:pPr>
            <a:r>
              <a:rPr b="0" i="0" lang="ru-RU" sz="1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DEC.</a:t>
            </a:r>
            <a:endParaRPr/>
          </a:p>
        </p:txBody>
      </p:sp>
      <p:sp>
        <p:nvSpPr>
          <p:cNvPr id="2407" name="Google Shape;2407;p73"/>
          <p:cNvSpPr txBox="1"/>
          <p:nvPr/>
        </p:nvSpPr>
        <p:spPr>
          <a:xfrm>
            <a:off x="4824164" y="4148899"/>
            <a:ext cx="1239998" cy="356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/>
          </a:p>
        </p:txBody>
      </p:sp>
      <p:sp>
        <p:nvSpPr>
          <p:cNvPr id="2408" name="Google Shape;2408;p73"/>
          <p:cNvSpPr txBox="1"/>
          <p:nvPr/>
        </p:nvSpPr>
        <p:spPr>
          <a:xfrm>
            <a:off x="5684067" y="4886210"/>
            <a:ext cx="296770" cy="264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/>
          </a:p>
        </p:txBody>
      </p:sp>
      <p:sp>
        <p:nvSpPr>
          <p:cNvPr id="2409" name="Google Shape;2409;p73"/>
          <p:cNvSpPr txBox="1"/>
          <p:nvPr/>
        </p:nvSpPr>
        <p:spPr>
          <a:xfrm>
            <a:off x="5205449" y="3451200"/>
            <a:ext cx="826188" cy="510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6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GPT-2 </a:t>
            </a: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MEDIUM</a:t>
            </a:r>
            <a:endParaRPr/>
          </a:p>
        </p:txBody>
      </p:sp>
      <p:pic>
        <p:nvPicPr>
          <p:cNvPr descr="000.png" id="2410" name="Google Shape;241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6689" y="3494341"/>
            <a:ext cx="391170" cy="424268"/>
          </a:xfrm>
          <a:prstGeom prst="rect">
            <a:avLst/>
          </a:prstGeom>
          <a:noFill/>
          <a:ln>
            <a:noFill/>
          </a:ln>
        </p:spPr>
      </p:pic>
      <p:sp>
        <p:nvSpPr>
          <p:cNvPr id="2411" name="Google Shape;2411;p73"/>
          <p:cNvSpPr/>
          <p:nvPr/>
        </p:nvSpPr>
        <p:spPr>
          <a:xfrm>
            <a:off x="4869389" y="4008612"/>
            <a:ext cx="1149548" cy="256696"/>
          </a:xfrm>
          <a:prstGeom prst="roundRect">
            <a:avLst>
              <a:gd fmla="val 21526" name="adj"/>
            </a:avLst>
          </a:prstGeom>
          <a:solidFill>
            <a:srgbClr val="EDC5F1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12" name="Google Shape;2412;p73"/>
          <p:cNvSpPr txBox="1"/>
          <p:nvPr/>
        </p:nvSpPr>
        <p:spPr>
          <a:xfrm>
            <a:off x="4895026" y="4036884"/>
            <a:ext cx="811137" cy="21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100"/>
              <a:buFont typeface="Open Sans"/>
              <a:buNone/>
            </a:pPr>
            <a:r>
              <a:rPr b="0" i="0" lang="ru-RU" sz="1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DEC.</a:t>
            </a:r>
            <a:endParaRPr/>
          </a:p>
        </p:txBody>
      </p:sp>
      <p:sp>
        <p:nvSpPr>
          <p:cNvPr id="2413" name="Google Shape;2413;p73"/>
          <p:cNvSpPr txBox="1"/>
          <p:nvPr/>
        </p:nvSpPr>
        <p:spPr>
          <a:xfrm>
            <a:off x="5684067" y="4022610"/>
            <a:ext cx="296770" cy="264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24</a:t>
            </a:r>
            <a:endParaRPr/>
          </a:p>
        </p:txBody>
      </p:sp>
      <p:sp>
        <p:nvSpPr>
          <p:cNvPr id="2414" name="Google Shape;2414;p73"/>
          <p:cNvSpPr/>
          <p:nvPr/>
        </p:nvSpPr>
        <p:spPr>
          <a:xfrm>
            <a:off x="4866602" y="4545889"/>
            <a:ext cx="1149548" cy="256696"/>
          </a:xfrm>
          <a:prstGeom prst="roundRect">
            <a:avLst>
              <a:gd fmla="val 21526" name="adj"/>
            </a:avLst>
          </a:prstGeom>
          <a:solidFill>
            <a:srgbClr val="EDC5F1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15" name="Google Shape;2415;p73"/>
          <p:cNvSpPr txBox="1"/>
          <p:nvPr/>
        </p:nvSpPr>
        <p:spPr>
          <a:xfrm>
            <a:off x="4892239" y="4574161"/>
            <a:ext cx="811137" cy="21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100"/>
              <a:buFont typeface="Open Sans"/>
              <a:buNone/>
            </a:pPr>
            <a:r>
              <a:rPr b="0" i="0" lang="ru-RU" sz="1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DEC.</a:t>
            </a:r>
            <a:endParaRPr/>
          </a:p>
        </p:txBody>
      </p:sp>
      <p:sp>
        <p:nvSpPr>
          <p:cNvPr id="2416" name="Google Shape;2416;p73"/>
          <p:cNvSpPr txBox="1"/>
          <p:nvPr/>
        </p:nvSpPr>
        <p:spPr>
          <a:xfrm>
            <a:off x="5681280" y="4559887"/>
            <a:ext cx="296770" cy="264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/>
          </a:p>
        </p:txBody>
      </p:sp>
      <p:sp>
        <p:nvSpPr>
          <p:cNvPr id="2417" name="Google Shape;2417;p73"/>
          <p:cNvSpPr/>
          <p:nvPr/>
        </p:nvSpPr>
        <p:spPr>
          <a:xfrm>
            <a:off x="6265611" y="4870874"/>
            <a:ext cx="1149548" cy="256696"/>
          </a:xfrm>
          <a:prstGeom prst="roundRect">
            <a:avLst>
              <a:gd fmla="val 21526" name="adj"/>
            </a:avLst>
          </a:prstGeom>
          <a:solidFill>
            <a:srgbClr val="EDC5F1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18" name="Google Shape;2418;p73"/>
          <p:cNvSpPr txBox="1"/>
          <p:nvPr/>
        </p:nvSpPr>
        <p:spPr>
          <a:xfrm>
            <a:off x="6291248" y="4899146"/>
            <a:ext cx="811137" cy="21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100"/>
              <a:buFont typeface="Open Sans"/>
              <a:buNone/>
            </a:pPr>
            <a:r>
              <a:rPr b="0" i="0" lang="ru-RU" sz="1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DEC.</a:t>
            </a:r>
            <a:endParaRPr/>
          </a:p>
        </p:txBody>
      </p:sp>
      <p:sp>
        <p:nvSpPr>
          <p:cNvPr id="2419" name="Google Shape;2419;p73"/>
          <p:cNvSpPr txBox="1"/>
          <p:nvPr/>
        </p:nvSpPr>
        <p:spPr>
          <a:xfrm>
            <a:off x="6220386" y="3512561"/>
            <a:ext cx="1239998" cy="356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/>
          </a:p>
        </p:txBody>
      </p:sp>
      <p:sp>
        <p:nvSpPr>
          <p:cNvPr id="2420" name="Google Shape;2420;p73"/>
          <p:cNvSpPr txBox="1"/>
          <p:nvPr/>
        </p:nvSpPr>
        <p:spPr>
          <a:xfrm>
            <a:off x="7080289" y="4884871"/>
            <a:ext cx="296770" cy="264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/>
          </a:p>
        </p:txBody>
      </p:sp>
      <p:sp>
        <p:nvSpPr>
          <p:cNvPr id="2421" name="Google Shape;2421;p73"/>
          <p:cNvSpPr txBox="1"/>
          <p:nvPr/>
        </p:nvSpPr>
        <p:spPr>
          <a:xfrm>
            <a:off x="6601672" y="2814862"/>
            <a:ext cx="826187" cy="510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6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GPT-2 </a:t>
            </a: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LARGE</a:t>
            </a:r>
            <a:endParaRPr/>
          </a:p>
        </p:txBody>
      </p:sp>
      <p:pic>
        <p:nvPicPr>
          <p:cNvPr descr="000.png" id="2422" name="Google Shape;2422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2911" y="2858002"/>
            <a:ext cx="391170" cy="424269"/>
          </a:xfrm>
          <a:prstGeom prst="rect">
            <a:avLst/>
          </a:prstGeom>
          <a:noFill/>
          <a:ln>
            <a:noFill/>
          </a:ln>
        </p:spPr>
      </p:pic>
      <p:sp>
        <p:nvSpPr>
          <p:cNvPr id="2423" name="Google Shape;2423;p73"/>
          <p:cNvSpPr/>
          <p:nvPr/>
        </p:nvSpPr>
        <p:spPr>
          <a:xfrm>
            <a:off x="6265611" y="3372274"/>
            <a:ext cx="1149548" cy="256696"/>
          </a:xfrm>
          <a:prstGeom prst="roundRect">
            <a:avLst>
              <a:gd fmla="val 21526" name="adj"/>
            </a:avLst>
          </a:prstGeom>
          <a:solidFill>
            <a:srgbClr val="EDC5F1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24" name="Google Shape;2424;p73"/>
          <p:cNvSpPr txBox="1"/>
          <p:nvPr/>
        </p:nvSpPr>
        <p:spPr>
          <a:xfrm>
            <a:off x="6291248" y="3400546"/>
            <a:ext cx="811137" cy="21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100"/>
              <a:buFont typeface="Open Sans"/>
              <a:buNone/>
            </a:pPr>
            <a:r>
              <a:rPr b="0" i="0" lang="ru-RU" sz="1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DEC.</a:t>
            </a:r>
            <a:endParaRPr/>
          </a:p>
        </p:txBody>
      </p:sp>
      <p:sp>
        <p:nvSpPr>
          <p:cNvPr id="2425" name="Google Shape;2425;p73"/>
          <p:cNvSpPr txBox="1"/>
          <p:nvPr/>
        </p:nvSpPr>
        <p:spPr>
          <a:xfrm>
            <a:off x="7080289" y="3386271"/>
            <a:ext cx="296770" cy="264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36</a:t>
            </a:r>
            <a:endParaRPr/>
          </a:p>
        </p:txBody>
      </p:sp>
      <p:sp>
        <p:nvSpPr>
          <p:cNvPr id="2426" name="Google Shape;2426;p73"/>
          <p:cNvSpPr/>
          <p:nvPr/>
        </p:nvSpPr>
        <p:spPr>
          <a:xfrm>
            <a:off x="6262825" y="4544551"/>
            <a:ext cx="1149547" cy="256695"/>
          </a:xfrm>
          <a:prstGeom prst="roundRect">
            <a:avLst>
              <a:gd fmla="val 21526" name="adj"/>
            </a:avLst>
          </a:prstGeom>
          <a:solidFill>
            <a:srgbClr val="EDC5F1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27" name="Google Shape;2427;p73"/>
          <p:cNvSpPr txBox="1"/>
          <p:nvPr/>
        </p:nvSpPr>
        <p:spPr>
          <a:xfrm>
            <a:off x="6288461" y="4572822"/>
            <a:ext cx="811137" cy="21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100"/>
              <a:buFont typeface="Open Sans"/>
              <a:buNone/>
            </a:pPr>
            <a:r>
              <a:rPr b="0" i="0" lang="ru-RU" sz="1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DEC.</a:t>
            </a:r>
            <a:endParaRPr/>
          </a:p>
        </p:txBody>
      </p:sp>
      <p:sp>
        <p:nvSpPr>
          <p:cNvPr id="2428" name="Google Shape;2428;p73"/>
          <p:cNvSpPr txBox="1"/>
          <p:nvPr/>
        </p:nvSpPr>
        <p:spPr>
          <a:xfrm>
            <a:off x="7077502" y="4558548"/>
            <a:ext cx="296770" cy="264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/>
          </a:p>
        </p:txBody>
      </p:sp>
      <p:sp>
        <p:nvSpPr>
          <p:cNvPr id="2429" name="Google Shape;2429;p73"/>
          <p:cNvSpPr/>
          <p:nvPr/>
        </p:nvSpPr>
        <p:spPr>
          <a:xfrm>
            <a:off x="6268398" y="4214451"/>
            <a:ext cx="1149547" cy="256696"/>
          </a:xfrm>
          <a:prstGeom prst="roundRect">
            <a:avLst>
              <a:gd fmla="val 21526" name="adj"/>
            </a:avLst>
          </a:prstGeom>
          <a:solidFill>
            <a:srgbClr val="EDC5F1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30" name="Google Shape;2430;p73"/>
          <p:cNvSpPr txBox="1"/>
          <p:nvPr/>
        </p:nvSpPr>
        <p:spPr>
          <a:xfrm>
            <a:off x="6294034" y="4242723"/>
            <a:ext cx="811138" cy="21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100"/>
              <a:buFont typeface="Open Sans"/>
              <a:buNone/>
            </a:pPr>
            <a:r>
              <a:rPr b="0" i="0" lang="ru-RU" sz="1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DEC.</a:t>
            </a:r>
            <a:endParaRPr/>
          </a:p>
        </p:txBody>
      </p:sp>
      <p:sp>
        <p:nvSpPr>
          <p:cNvPr id="2431" name="Google Shape;2431;p73"/>
          <p:cNvSpPr txBox="1"/>
          <p:nvPr/>
        </p:nvSpPr>
        <p:spPr>
          <a:xfrm>
            <a:off x="7083076" y="4228449"/>
            <a:ext cx="296770" cy="264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/>
          </a:p>
        </p:txBody>
      </p:sp>
      <p:sp>
        <p:nvSpPr>
          <p:cNvPr id="2432" name="Google Shape;2432;p73"/>
          <p:cNvSpPr/>
          <p:nvPr/>
        </p:nvSpPr>
        <p:spPr>
          <a:xfrm>
            <a:off x="6265611" y="3888128"/>
            <a:ext cx="1149548" cy="256696"/>
          </a:xfrm>
          <a:prstGeom prst="roundRect">
            <a:avLst>
              <a:gd fmla="val 21526" name="adj"/>
            </a:avLst>
          </a:prstGeom>
          <a:solidFill>
            <a:srgbClr val="EDC5F1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33" name="Google Shape;2433;p73"/>
          <p:cNvSpPr txBox="1"/>
          <p:nvPr/>
        </p:nvSpPr>
        <p:spPr>
          <a:xfrm>
            <a:off x="6291248" y="3916400"/>
            <a:ext cx="811137" cy="21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100"/>
              <a:buFont typeface="Open Sans"/>
              <a:buNone/>
            </a:pPr>
            <a:r>
              <a:rPr b="0" i="0" lang="ru-RU" sz="1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DEC.</a:t>
            </a:r>
            <a:endParaRPr/>
          </a:p>
        </p:txBody>
      </p:sp>
      <p:sp>
        <p:nvSpPr>
          <p:cNvPr id="2434" name="Google Shape;2434;p73"/>
          <p:cNvSpPr txBox="1"/>
          <p:nvPr/>
        </p:nvSpPr>
        <p:spPr>
          <a:xfrm>
            <a:off x="7080289" y="3902126"/>
            <a:ext cx="296770" cy="264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/>
          </a:p>
        </p:txBody>
      </p:sp>
      <p:sp>
        <p:nvSpPr>
          <p:cNvPr id="2435" name="Google Shape;2435;p73"/>
          <p:cNvSpPr/>
          <p:nvPr/>
        </p:nvSpPr>
        <p:spPr>
          <a:xfrm>
            <a:off x="7702488" y="4878105"/>
            <a:ext cx="1149548" cy="256696"/>
          </a:xfrm>
          <a:prstGeom prst="roundRect">
            <a:avLst>
              <a:gd fmla="val 21526" name="adj"/>
            </a:avLst>
          </a:prstGeom>
          <a:solidFill>
            <a:srgbClr val="EDC5F1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36" name="Google Shape;2436;p73"/>
          <p:cNvSpPr txBox="1"/>
          <p:nvPr/>
        </p:nvSpPr>
        <p:spPr>
          <a:xfrm>
            <a:off x="7728125" y="4906377"/>
            <a:ext cx="811137" cy="21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100"/>
              <a:buFont typeface="Open Sans"/>
              <a:buNone/>
            </a:pPr>
            <a:r>
              <a:rPr b="0" i="0" lang="ru-RU" sz="1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DEC.</a:t>
            </a:r>
            <a:endParaRPr/>
          </a:p>
        </p:txBody>
      </p:sp>
      <p:sp>
        <p:nvSpPr>
          <p:cNvPr id="2437" name="Google Shape;2437;p73"/>
          <p:cNvSpPr txBox="1"/>
          <p:nvPr/>
        </p:nvSpPr>
        <p:spPr>
          <a:xfrm>
            <a:off x="7657264" y="2884792"/>
            <a:ext cx="1239997" cy="356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/>
          </a:p>
        </p:txBody>
      </p:sp>
      <p:sp>
        <p:nvSpPr>
          <p:cNvPr id="2438" name="Google Shape;2438;p73"/>
          <p:cNvSpPr txBox="1"/>
          <p:nvPr/>
        </p:nvSpPr>
        <p:spPr>
          <a:xfrm>
            <a:off x="8517166" y="4892102"/>
            <a:ext cx="296770" cy="264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/>
          </a:p>
        </p:txBody>
      </p:sp>
      <p:sp>
        <p:nvSpPr>
          <p:cNvPr id="2439" name="Google Shape;2439;p73"/>
          <p:cNvSpPr txBox="1"/>
          <p:nvPr/>
        </p:nvSpPr>
        <p:spPr>
          <a:xfrm>
            <a:off x="8038549" y="2187092"/>
            <a:ext cx="826188" cy="510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600"/>
              <a:buFont typeface="Open Sans"/>
              <a:buNone/>
            </a:pPr>
            <a:r>
              <a:rPr b="0" i="0" lang="ru-RU" sz="16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GPT-2 </a:t>
            </a: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LARGE</a:t>
            </a:r>
            <a:endParaRPr/>
          </a:p>
        </p:txBody>
      </p:sp>
      <p:pic>
        <p:nvPicPr>
          <p:cNvPr descr="000.png" id="2440" name="Google Shape;244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9788" y="2230233"/>
            <a:ext cx="391170" cy="424269"/>
          </a:xfrm>
          <a:prstGeom prst="rect">
            <a:avLst/>
          </a:prstGeom>
          <a:noFill/>
          <a:ln>
            <a:noFill/>
          </a:ln>
        </p:spPr>
      </p:pic>
      <p:sp>
        <p:nvSpPr>
          <p:cNvPr id="2441" name="Google Shape;2441;p73"/>
          <p:cNvSpPr/>
          <p:nvPr/>
        </p:nvSpPr>
        <p:spPr>
          <a:xfrm>
            <a:off x="7702488" y="2744505"/>
            <a:ext cx="1149548" cy="256695"/>
          </a:xfrm>
          <a:prstGeom prst="roundRect">
            <a:avLst>
              <a:gd fmla="val 21526" name="adj"/>
            </a:avLst>
          </a:prstGeom>
          <a:solidFill>
            <a:srgbClr val="EDC5F1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42" name="Google Shape;2442;p73"/>
          <p:cNvSpPr txBox="1"/>
          <p:nvPr/>
        </p:nvSpPr>
        <p:spPr>
          <a:xfrm>
            <a:off x="7728125" y="2772776"/>
            <a:ext cx="811137" cy="21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100"/>
              <a:buFont typeface="Open Sans"/>
              <a:buNone/>
            </a:pPr>
            <a:r>
              <a:rPr b="0" i="0" lang="ru-RU" sz="1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DEC.</a:t>
            </a:r>
            <a:endParaRPr/>
          </a:p>
        </p:txBody>
      </p:sp>
      <p:sp>
        <p:nvSpPr>
          <p:cNvPr id="2443" name="Google Shape;2443;p73"/>
          <p:cNvSpPr txBox="1"/>
          <p:nvPr/>
        </p:nvSpPr>
        <p:spPr>
          <a:xfrm>
            <a:off x="8517166" y="2758502"/>
            <a:ext cx="296770" cy="264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48</a:t>
            </a:r>
            <a:endParaRPr/>
          </a:p>
        </p:txBody>
      </p:sp>
      <p:sp>
        <p:nvSpPr>
          <p:cNvPr id="2444" name="Google Shape;2444;p73"/>
          <p:cNvSpPr/>
          <p:nvPr/>
        </p:nvSpPr>
        <p:spPr>
          <a:xfrm>
            <a:off x="7699702" y="4551782"/>
            <a:ext cx="1149547" cy="256695"/>
          </a:xfrm>
          <a:prstGeom prst="roundRect">
            <a:avLst>
              <a:gd fmla="val 21526" name="adj"/>
            </a:avLst>
          </a:prstGeom>
          <a:solidFill>
            <a:srgbClr val="EDC5F1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45" name="Google Shape;2445;p73"/>
          <p:cNvSpPr txBox="1"/>
          <p:nvPr/>
        </p:nvSpPr>
        <p:spPr>
          <a:xfrm>
            <a:off x="7725338" y="4580053"/>
            <a:ext cx="811137" cy="21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100"/>
              <a:buFont typeface="Open Sans"/>
              <a:buNone/>
            </a:pPr>
            <a:r>
              <a:rPr b="0" i="0" lang="ru-RU" sz="1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DEC.</a:t>
            </a:r>
            <a:endParaRPr/>
          </a:p>
        </p:txBody>
      </p:sp>
      <p:sp>
        <p:nvSpPr>
          <p:cNvPr id="2446" name="Google Shape;2446;p73"/>
          <p:cNvSpPr txBox="1"/>
          <p:nvPr/>
        </p:nvSpPr>
        <p:spPr>
          <a:xfrm>
            <a:off x="8514380" y="4565779"/>
            <a:ext cx="296770" cy="264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/>
          </a:p>
        </p:txBody>
      </p:sp>
      <p:sp>
        <p:nvSpPr>
          <p:cNvPr id="2447" name="Google Shape;2447;p73"/>
          <p:cNvSpPr/>
          <p:nvPr/>
        </p:nvSpPr>
        <p:spPr>
          <a:xfrm>
            <a:off x="7705275" y="4221682"/>
            <a:ext cx="1149547" cy="256696"/>
          </a:xfrm>
          <a:prstGeom prst="roundRect">
            <a:avLst>
              <a:gd fmla="val 21526" name="adj"/>
            </a:avLst>
          </a:prstGeom>
          <a:solidFill>
            <a:srgbClr val="EDC5F1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48" name="Google Shape;2448;p73"/>
          <p:cNvSpPr txBox="1"/>
          <p:nvPr/>
        </p:nvSpPr>
        <p:spPr>
          <a:xfrm>
            <a:off x="7730911" y="4249954"/>
            <a:ext cx="811138" cy="21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100"/>
              <a:buFont typeface="Open Sans"/>
              <a:buNone/>
            </a:pPr>
            <a:r>
              <a:rPr b="0" i="0" lang="ru-RU" sz="1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DEC.</a:t>
            </a:r>
            <a:endParaRPr/>
          </a:p>
        </p:txBody>
      </p:sp>
      <p:sp>
        <p:nvSpPr>
          <p:cNvPr id="2449" name="Google Shape;2449;p73"/>
          <p:cNvSpPr txBox="1"/>
          <p:nvPr/>
        </p:nvSpPr>
        <p:spPr>
          <a:xfrm>
            <a:off x="8519953" y="4235680"/>
            <a:ext cx="296770" cy="264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/>
          </a:p>
        </p:txBody>
      </p:sp>
      <p:sp>
        <p:nvSpPr>
          <p:cNvPr id="2450" name="Google Shape;2450;p73"/>
          <p:cNvSpPr/>
          <p:nvPr/>
        </p:nvSpPr>
        <p:spPr>
          <a:xfrm>
            <a:off x="7702488" y="3895359"/>
            <a:ext cx="1149548" cy="256696"/>
          </a:xfrm>
          <a:prstGeom prst="roundRect">
            <a:avLst>
              <a:gd fmla="val 21526" name="adj"/>
            </a:avLst>
          </a:prstGeom>
          <a:solidFill>
            <a:srgbClr val="EDC5F1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51" name="Google Shape;2451;p73"/>
          <p:cNvSpPr txBox="1"/>
          <p:nvPr/>
        </p:nvSpPr>
        <p:spPr>
          <a:xfrm>
            <a:off x="7728125" y="3923631"/>
            <a:ext cx="811137" cy="21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100"/>
              <a:buFont typeface="Open Sans"/>
              <a:buNone/>
            </a:pPr>
            <a:r>
              <a:rPr b="0" i="0" lang="ru-RU" sz="1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DEC.</a:t>
            </a:r>
            <a:endParaRPr/>
          </a:p>
        </p:txBody>
      </p:sp>
      <p:sp>
        <p:nvSpPr>
          <p:cNvPr id="2452" name="Google Shape;2452;p73"/>
          <p:cNvSpPr txBox="1"/>
          <p:nvPr/>
        </p:nvSpPr>
        <p:spPr>
          <a:xfrm>
            <a:off x="8517166" y="3909357"/>
            <a:ext cx="296770" cy="264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/>
          </a:p>
        </p:txBody>
      </p:sp>
      <p:sp>
        <p:nvSpPr>
          <p:cNvPr id="2453" name="Google Shape;2453;p73"/>
          <p:cNvSpPr/>
          <p:nvPr/>
        </p:nvSpPr>
        <p:spPr>
          <a:xfrm>
            <a:off x="7702488" y="3559236"/>
            <a:ext cx="1149548" cy="256695"/>
          </a:xfrm>
          <a:prstGeom prst="roundRect">
            <a:avLst>
              <a:gd fmla="val 21526" name="adj"/>
            </a:avLst>
          </a:prstGeom>
          <a:solidFill>
            <a:srgbClr val="EDC5F1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54" name="Google Shape;2454;p73"/>
          <p:cNvSpPr txBox="1"/>
          <p:nvPr/>
        </p:nvSpPr>
        <p:spPr>
          <a:xfrm>
            <a:off x="7728125" y="3587507"/>
            <a:ext cx="811137" cy="21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100"/>
              <a:buFont typeface="Open Sans"/>
              <a:buNone/>
            </a:pPr>
            <a:r>
              <a:rPr b="0" i="0" lang="ru-RU" sz="1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DEC.</a:t>
            </a:r>
            <a:endParaRPr/>
          </a:p>
        </p:txBody>
      </p:sp>
      <p:sp>
        <p:nvSpPr>
          <p:cNvPr id="2455" name="Google Shape;2455;p73"/>
          <p:cNvSpPr txBox="1"/>
          <p:nvPr/>
        </p:nvSpPr>
        <p:spPr>
          <a:xfrm>
            <a:off x="8517166" y="3573233"/>
            <a:ext cx="296770" cy="264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/>
          </a:p>
        </p:txBody>
      </p:sp>
      <p:sp>
        <p:nvSpPr>
          <p:cNvPr id="2456" name="Google Shape;2456;p73"/>
          <p:cNvSpPr/>
          <p:nvPr/>
        </p:nvSpPr>
        <p:spPr>
          <a:xfrm>
            <a:off x="7699702" y="3232912"/>
            <a:ext cx="1149547" cy="256696"/>
          </a:xfrm>
          <a:prstGeom prst="roundRect">
            <a:avLst>
              <a:gd fmla="val 21526" name="adj"/>
            </a:avLst>
          </a:prstGeom>
          <a:solidFill>
            <a:srgbClr val="EDC5F1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57" name="Google Shape;2457;p73"/>
          <p:cNvSpPr txBox="1"/>
          <p:nvPr/>
        </p:nvSpPr>
        <p:spPr>
          <a:xfrm>
            <a:off x="7725338" y="3261184"/>
            <a:ext cx="811137" cy="21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100"/>
              <a:buFont typeface="Open Sans"/>
              <a:buNone/>
            </a:pPr>
            <a:r>
              <a:rPr b="0" i="0" lang="ru-RU" sz="1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DEC.</a:t>
            </a:r>
            <a:endParaRPr/>
          </a:p>
        </p:txBody>
      </p:sp>
      <p:sp>
        <p:nvSpPr>
          <p:cNvPr id="2458" name="Google Shape;2458;p73"/>
          <p:cNvSpPr txBox="1"/>
          <p:nvPr/>
        </p:nvSpPr>
        <p:spPr>
          <a:xfrm>
            <a:off x="8514380" y="3246910"/>
            <a:ext cx="296770" cy="264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endParaRPr/>
          </a:p>
        </p:txBody>
      </p:sp>
      <p:sp>
        <p:nvSpPr>
          <p:cNvPr id="2459" name="Google Shape;2459;p73"/>
          <p:cNvSpPr/>
          <p:nvPr/>
        </p:nvSpPr>
        <p:spPr>
          <a:xfrm>
            <a:off x="907678" y="2521210"/>
            <a:ext cx="1845895" cy="2735051"/>
          </a:xfrm>
          <a:prstGeom prst="roundRect">
            <a:avLst>
              <a:gd fmla="val 16337" name="adj"/>
            </a:avLst>
          </a:prstGeom>
          <a:noFill/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60" name="Google Shape;2460;p73"/>
          <p:cNvSpPr/>
          <p:nvPr/>
        </p:nvSpPr>
        <p:spPr>
          <a:xfrm>
            <a:off x="1302929" y="2672971"/>
            <a:ext cx="1221600" cy="363745"/>
          </a:xfrm>
          <a:prstGeom prst="roundRect">
            <a:avLst>
              <a:gd fmla="val 17966" name="adj"/>
            </a:avLst>
          </a:prstGeom>
          <a:solidFill>
            <a:srgbClr val="CBD8E9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61" name="Google Shape;2461;p73"/>
          <p:cNvSpPr/>
          <p:nvPr/>
        </p:nvSpPr>
        <p:spPr>
          <a:xfrm>
            <a:off x="1302929" y="3117745"/>
            <a:ext cx="1221600" cy="363744"/>
          </a:xfrm>
          <a:prstGeom prst="roundRect">
            <a:avLst>
              <a:gd fmla="val 17966" name="adj"/>
            </a:avLst>
          </a:prstGeom>
          <a:solidFill>
            <a:srgbClr val="CBD8E9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62" name="Google Shape;2462;p73"/>
          <p:cNvSpPr/>
          <p:nvPr/>
        </p:nvSpPr>
        <p:spPr>
          <a:xfrm>
            <a:off x="1302929" y="3735850"/>
            <a:ext cx="1221600" cy="363744"/>
          </a:xfrm>
          <a:prstGeom prst="roundRect">
            <a:avLst>
              <a:gd fmla="val 17966" name="adj"/>
            </a:avLst>
          </a:prstGeom>
          <a:solidFill>
            <a:srgbClr val="CBD8E9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63" name="Google Shape;2463;p73"/>
          <p:cNvSpPr/>
          <p:nvPr/>
        </p:nvSpPr>
        <p:spPr>
          <a:xfrm>
            <a:off x="1302929" y="4159988"/>
            <a:ext cx="1221600" cy="493887"/>
          </a:xfrm>
          <a:prstGeom prst="roundRect">
            <a:avLst>
              <a:gd fmla="val 17966" name="adj"/>
            </a:avLst>
          </a:prstGeom>
          <a:solidFill>
            <a:srgbClr val="CBD8E9"/>
          </a:solidFill>
          <a:ln cap="flat" cmpd="sng" w="25400">
            <a:solidFill>
              <a:srgbClr val="0F5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64" name="Google Shape;2464;p73"/>
          <p:cNvCxnSpPr/>
          <p:nvPr/>
        </p:nvCxnSpPr>
        <p:spPr>
          <a:xfrm flipH="1" rot="10800000">
            <a:off x="1913728" y="2427183"/>
            <a:ext cx="1" cy="253860"/>
          </a:xfrm>
          <a:prstGeom prst="straightConnector1">
            <a:avLst/>
          </a:prstGeom>
          <a:noFill/>
          <a:ln cap="flat" cmpd="sng" w="12700">
            <a:solidFill>
              <a:srgbClr val="2459A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65" name="Google Shape;2465;p73"/>
          <p:cNvCxnSpPr/>
          <p:nvPr/>
        </p:nvCxnSpPr>
        <p:spPr>
          <a:xfrm flipH="1" rot="10800000">
            <a:off x="1913728" y="3040241"/>
            <a:ext cx="1" cy="80732"/>
          </a:xfrm>
          <a:prstGeom prst="straightConnector1">
            <a:avLst/>
          </a:prstGeom>
          <a:noFill/>
          <a:ln cap="flat" cmpd="sng" w="12700">
            <a:solidFill>
              <a:srgbClr val="2459A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66" name="Google Shape;2466;p73"/>
          <p:cNvCxnSpPr/>
          <p:nvPr/>
        </p:nvCxnSpPr>
        <p:spPr>
          <a:xfrm flipH="1" rot="10800000">
            <a:off x="1913728" y="3481991"/>
            <a:ext cx="1" cy="253860"/>
          </a:xfrm>
          <a:prstGeom prst="straightConnector1">
            <a:avLst/>
          </a:prstGeom>
          <a:noFill/>
          <a:ln cap="flat" cmpd="sng" w="12700">
            <a:solidFill>
              <a:srgbClr val="2459A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67" name="Google Shape;2467;p73"/>
          <p:cNvCxnSpPr/>
          <p:nvPr/>
        </p:nvCxnSpPr>
        <p:spPr>
          <a:xfrm flipH="1" rot="10800000">
            <a:off x="1913728" y="4095050"/>
            <a:ext cx="1" cy="80731"/>
          </a:xfrm>
          <a:prstGeom prst="straightConnector1">
            <a:avLst/>
          </a:prstGeom>
          <a:noFill/>
          <a:ln cap="flat" cmpd="sng" w="12700">
            <a:solidFill>
              <a:srgbClr val="2459A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68" name="Google Shape;2468;p73"/>
          <p:cNvCxnSpPr/>
          <p:nvPr/>
        </p:nvCxnSpPr>
        <p:spPr>
          <a:xfrm rot="10800000">
            <a:off x="1900605" y="4685722"/>
            <a:ext cx="1638" cy="340558"/>
          </a:xfrm>
          <a:prstGeom prst="straightConnector1">
            <a:avLst/>
          </a:prstGeom>
          <a:noFill/>
          <a:ln cap="flat" cmpd="sng" w="12700">
            <a:solidFill>
              <a:srgbClr val="2459A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69" name="Google Shape;2469;p73"/>
          <p:cNvSpPr/>
          <p:nvPr/>
        </p:nvSpPr>
        <p:spPr>
          <a:xfrm rot="-5400000">
            <a:off x="1173705" y="2865499"/>
            <a:ext cx="731201" cy="75306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93" y="46"/>
                </a:lnTo>
                <a:cubicBezTo>
                  <a:pt x="3102" y="42"/>
                  <a:pt x="6112" y="42"/>
                  <a:pt x="9121" y="47"/>
                </a:cubicBezTo>
                <a:cubicBezTo>
                  <a:pt x="11678" y="52"/>
                  <a:pt x="14235" y="60"/>
                  <a:pt x="16792" y="48"/>
                </a:cubicBezTo>
                <a:cubicBezTo>
                  <a:pt x="18388" y="40"/>
                  <a:pt x="19984" y="24"/>
                  <a:pt x="21581" y="0"/>
                </a:cubicBezTo>
                <a:lnTo>
                  <a:pt x="21600" y="3543"/>
                </a:lnTo>
              </a:path>
            </a:pathLst>
          </a:custGeom>
          <a:noFill/>
          <a:ln cap="flat" cmpd="sng" w="12700">
            <a:solidFill>
              <a:srgbClr val="2459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70" name="Google Shape;2470;p73"/>
          <p:cNvSpPr/>
          <p:nvPr/>
        </p:nvSpPr>
        <p:spPr>
          <a:xfrm rot="-5400000">
            <a:off x="992223" y="4078855"/>
            <a:ext cx="1090145" cy="74904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36" y="119"/>
                </a:lnTo>
                <a:cubicBezTo>
                  <a:pt x="3779" y="68"/>
                  <a:pt x="7521" y="45"/>
                  <a:pt x="11264" y="48"/>
                </a:cubicBezTo>
                <a:cubicBezTo>
                  <a:pt x="13382" y="49"/>
                  <a:pt x="15499" y="60"/>
                  <a:pt x="17617" y="48"/>
                </a:cubicBezTo>
                <a:cubicBezTo>
                  <a:pt x="18940" y="41"/>
                  <a:pt x="20262" y="25"/>
                  <a:pt x="21584" y="0"/>
                </a:cubicBezTo>
                <a:lnTo>
                  <a:pt x="21600" y="3562"/>
                </a:lnTo>
              </a:path>
            </a:pathLst>
          </a:custGeom>
          <a:noFill/>
          <a:ln cap="flat" cmpd="sng" w="12700">
            <a:solidFill>
              <a:srgbClr val="2459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71" name="Google Shape;2471;p73"/>
          <p:cNvSpPr/>
          <p:nvPr/>
        </p:nvSpPr>
        <p:spPr>
          <a:xfrm rot="-5416525">
            <a:off x="1961827" y="4641906"/>
            <a:ext cx="160145" cy="24925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6" y="21600"/>
                </a:lnTo>
                <a:lnTo>
                  <a:pt x="21600" y="21600"/>
                </a:lnTo>
              </a:path>
            </a:pathLst>
          </a:custGeom>
          <a:noFill/>
          <a:ln cap="flat" cmpd="sng" w="12700">
            <a:solidFill>
              <a:srgbClr val="2459A4"/>
            </a:solidFill>
            <a:prstDash val="solid"/>
            <a:round/>
            <a:headEnd len="sm" w="sm" type="none"/>
            <a:tailEnd len="med" w="med" type="triangl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72" name="Google Shape;2472;p73"/>
          <p:cNvSpPr/>
          <p:nvPr/>
        </p:nvSpPr>
        <p:spPr>
          <a:xfrm flipH="1" rot="5383475">
            <a:off x="1662087" y="4609173"/>
            <a:ext cx="171360" cy="30086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6" y="21600"/>
                </a:lnTo>
                <a:lnTo>
                  <a:pt x="21600" y="21600"/>
                </a:lnTo>
              </a:path>
            </a:pathLst>
          </a:custGeom>
          <a:noFill/>
          <a:ln cap="flat" cmpd="sng" w="12700">
            <a:solidFill>
              <a:srgbClr val="2459A4"/>
            </a:solidFill>
            <a:prstDash val="solid"/>
            <a:round/>
            <a:headEnd len="sm" w="sm" type="none"/>
            <a:tailEnd len="med" w="med" type="triangl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73" name="Google Shape;2473;p73"/>
          <p:cNvSpPr/>
          <p:nvPr/>
        </p:nvSpPr>
        <p:spPr>
          <a:xfrm rot="1871407">
            <a:off x="2216703" y="2650321"/>
            <a:ext cx="1367486" cy="2093303"/>
          </a:xfrm>
          <a:custGeom>
            <a:rect b="b" l="l" r="r" t="t"/>
            <a:pathLst>
              <a:path extrusionOk="0" h="21600" w="21600">
                <a:moveTo>
                  <a:pt x="0" y="855"/>
                </a:moveTo>
                <a:lnTo>
                  <a:pt x="2563" y="0"/>
                </a:lnTo>
                <a:lnTo>
                  <a:pt x="17920" y="16617"/>
                </a:lnTo>
                <a:lnTo>
                  <a:pt x="20689" y="15701"/>
                </a:lnTo>
                <a:lnTo>
                  <a:pt x="18155" y="16902"/>
                </a:lnTo>
                <a:lnTo>
                  <a:pt x="21600" y="20608"/>
                </a:lnTo>
                <a:lnTo>
                  <a:pt x="19336" y="21600"/>
                </a:lnTo>
              </a:path>
            </a:pathLst>
          </a:custGeom>
          <a:noFill/>
          <a:ln cap="flat" cmpd="sng" w="25400">
            <a:solidFill>
              <a:srgbClr val="2557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74" name="Google Shape;2474;p73"/>
          <p:cNvSpPr txBox="1"/>
          <p:nvPr/>
        </p:nvSpPr>
        <p:spPr>
          <a:xfrm>
            <a:off x="1385109" y="2722679"/>
            <a:ext cx="1094364" cy="264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Add &amp; Norm</a:t>
            </a:r>
            <a:endParaRPr/>
          </a:p>
        </p:txBody>
      </p:sp>
      <p:sp>
        <p:nvSpPr>
          <p:cNvPr id="2475" name="Google Shape;2475;p73"/>
          <p:cNvSpPr txBox="1"/>
          <p:nvPr/>
        </p:nvSpPr>
        <p:spPr>
          <a:xfrm>
            <a:off x="1336729" y="4151299"/>
            <a:ext cx="1083912" cy="479772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Masked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Self Attention</a:t>
            </a:r>
            <a:endParaRPr/>
          </a:p>
        </p:txBody>
      </p:sp>
      <p:sp>
        <p:nvSpPr>
          <p:cNvPr id="2476" name="Google Shape;2476;p73"/>
          <p:cNvSpPr txBox="1"/>
          <p:nvPr/>
        </p:nvSpPr>
        <p:spPr>
          <a:xfrm>
            <a:off x="1385109" y="3789023"/>
            <a:ext cx="1094364" cy="264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Add &amp; Norm</a:t>
            </a:r>
            <a:endParaRPr/>
          </a:p>
        </p:txBody>
      </p:sp>
      <p:sp>
        <p:nvSpPr>
          <p:cNvPr id="2477" name="Google Shape;2477;p73"/>
          <p:cNvSpPr txBox="1"/>
          <p:nvPr/>
        </p:nvSpPr>
        <p:spPr>
          <a:xfrm>
            <a:off x="1330150" y="3171429"/>
            <a:ext cx="1149251" cy="264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400"/>
              <a:buFont typeface="Open Sans"/>
              <a:buNone/>
            </a:pPr>
            <a:r>
              <a:rPr b="0" i="0" lang="ru-RU" sz="1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Feed Forward</a:t>
            </a:r>
            <a:endParaRPr/>
          </a:p>
        </p:txBody>
      </p:sp>
      <p:sp>
        <p:nvSpPr>
          <p:cNvPr id="2478" name="Google Shape;2478;p73"/>
          <p:cNvSpPr txBox="1"/>
          <p:nvPr/>
        </p:nvSpPr>
        <p:spPr>
          <a:xfrm>
            <a:off x="427031" y="5546956"/>
            <a:ext cx="7917989" cy="879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-2794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Char char="●"/>
            </a:pPr>
            <a:r>
              <a:rPr b="0" i="1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Alec Radford, Jeffrey Wu, Rewon Child, David Luan, Dario Amodei, and Ilya Sutskever. "Language models are unsupervised multitask learners." OpenAI Blog </a:t>
            </a:r>
            <a:endParaRPr/>
          </a:p>
        </p:txBody>
      </p:sp>
      <p:sp>
        <p:nvSpPr>
          <p:cNvPr id="2479" name="Google Shape;2479;p73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GPT-2</a:t>
            </a:r>
            <a:endParaRPr/>
          </a:p>
        </p:txBody>
      </p:sp>
      <p:sp>
        <p:nvSpPr>
          <p:cNvPr id="2480" name="Google Shape;2480;p73"/>
          <p:cNvSpPr txBox="1"/>
          <p:nvPr/>
        </p:nvSpPr>
        <p:spPr>
          <a:xfrm>
            <a:off x="469900" y="406400"/>
            <a:ext cx="8519865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360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Используется </a:t>
            </a:r>
            <a:r>
              <a:rPr b="1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маскированный </a:t>
            </a: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механизм внимания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4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p74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Разные механизмы внимания</a:t>
            </a:r>
            <a:endParaRPr/>
          </a:p>
        </p:txBody>
      </p:sp>
      <p:sp>
        <p:nvSpPr>
          <p:cNvPr id="2486" name="Google Shape;2486;p74"/>
          <p:cNvSpPr txBox="1"/>
          <p:nvPr/>
        </p:nvSpPr>
        <p:spPr>
          <a:xfrm>
            <a:off x="630547" y="3928443"/>
            <a:ext cx="4071811" cy="1769869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BERT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Механизм внимания смотрит на все токены слева и справа от текущего</a:t>
            </a:r>
            <a:endParaRPr/>
          </a:p>
        </p:txBody>
      </p:sp>
      <p:sp>
        <p:nvSpPr>
          <p:cNvPr id="2487" name="Google Shape;2487;p74"/>
          <p:cNvSpPr txBox="1"/>
          <p:nvPr/>
        </p:nvSpPr>
        <p:spPr>
          <a:xfrm>
            <a:off x="4873687" y="3928443"/>
            <a:ext cx="4071812" cy="1769869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GPT-2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Механизм внимания смотрит только на токены слева от текущего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88" name="Google Shape;2488;p74"/>
          <p:cNvCxnSpPr/>
          <p:nvPr/>
        </p:nvCxnSpPr>
        <p:spPr>
          <a:xfrm flipH="1" rot="10800000">
            <a:off x="4780632" y="558800"/>
            <a:ext cx="1" cy="5740400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dashDot"/>
            <a:miter lim="400000"/>
            <a:headEnd len="sm" w="sm" type="none"/>
            <a:tailEnd len="sm" w="sm" type="none"/>
          </a:ln>
        </p:spPr>
      </p:cxnSp>
      <p:sp>
        <p:nvSpPr>
          <p:cNvPr id="2489" name="Google Shape;2489;p74"/>
          <p:cNvSpPr txBox="1"/>
          <p:nvPr/>
        </p:nvSpPr>
        <p:spPr>
          <a:xfrm>
            <a:off x="1686709" y="1003836"/>
            <a:ext cx="2022700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Self-Attention</a:t>
            </a:r>
            <a:endParaRPr/>
          </a:p>
        </p:txBody>
      </p:sp>
      <p:sp>
        <p:nvSpPr>
          <p:cNvPr id="2490" name="Google Shape;2490;p74"/>
          <p:cNvSpPr txBox="1"/>
          <p:nvPr/>
        </p:nvSpPr>
        <p:spPr>
          <a:xfrm>
            <a:off x="5506447" y="1003836"/>
            <a:ext cx="3284247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Masked Self-Attention</a:t>
            </a:r>
            <a:endParaRPr/>
          </a:p>
        </p:txBody>
      </p:sp>
      <p:sp>
        <p:nvSpPr>
          <p:cNvPr id="2491" name="Google Shape;2491;p74"/>
          <p:cNvSpPr/>
          <p:nvPr/>
        </p:nvSpPr>
        <p:spPr>
          <a:xfrm>
            <a:off x="864843" y="1640320"/>
            <a:ext cx="3412884" cy="855398"/>
          </a:xfrm>
          <a:prstGeom prst="roundRect">
            <a:avLst>
              <a:gd fmla="val 21471" name="adj"/>
            </a:avLst>
          </a:prstGeom>
          <a:solidFill>
            <a:srgbClr val="FCE3D2"/>
          </a:solidFill>
          <a:ln cap="flat" cmpd="sng" w="254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92" name="Google Shape;2492;p74"/>
          <p:cNvCxnSpPr/>
          <p:nvPr/>
        </p:nvCxnSpPr>
        <p:spPr>
          <a:xfrm rot="10800000">
            <a:off x="2820252" y="1455916"/>
            <a:ext cx="2435" cy="1492526"/>
          </a:xfrm>
          <a:prstGeom prst="straightConnector1">
            <a:avLst/>
          </a:prstGeom>
          <a:noFill/>
          <a:ln cap="flat" cmpd="sng" w="25400">
            <a:solidFill>
              <a:srgbClr val="2557A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93" name="Google Shape;2493;p74"/>
          <p:cNvSpPr/>
          <p:nvPr/>
        </p:nvSpPr>
        <p:spPr>
          <a:xfrm>
            <a:off x="1023215" y="2317312"/>
            <a:ext cx="3240804" cy="676115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12036" y="0"/>
                </a:lnTo>
                <a:lnTo>
                  <a:pt x="21600" y="21545"/>
                </a:lnTo>
                <a:lnTo>
                  <a:pt x="0" y="21600"/>
                </a:lnTo>
                <a:close/>
              </a:path>
            </a:pathLst>
          </a:custGeom>
          <a:solidFill>
            <a:srgbClr val="D5E6FC">
              <a:alpha val="73725"/>
            </a:srgbClr>
          </a:solidFill>
          <a:ln cap="flat" cmpd="sng" w="25400">
            <a:solidFill>
              <a:srgbClr val="ABB6CA"/>
            </a:solidFill>
            <a:prstDash val="dashDot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94" name="Google Shape;2494;p74"/>
          <p:cNvSpPr/>
          <p:nvPr/>
        </p:nvSpPr>
        <p:spPr>
          <a:xfrm>
            <a:off x="2692006" y="2145752"/>
            <a:ext cx="259136" cy="259137"/>
          </a:xfrm>
          <a:prstGeom prst="ellipse">
            <a:avLst/>
          </a:prstGeom>
          <a:solidFill>
            <a:srgbClr val="5C5C5C"/>
          </a:solidFill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95" name="Google Shape;2495;p74"/>
          <p:cNvSpPr/>
          <p:nvPr/>
        </p:nvSpPr>
        <p:spPr>
          <a:xfrm>
            <a:off x="934369" y="3027290"/>
            <a:ext cx="404485" cy="444863"/>
          </a:xfrm>
          <a:prstGeom prst="rect">
            <a:avLst/>
          </a:prstGeom>
          <a:solidFill>
            <a:srgbClr val="D8EFAC"/>
          </a:solidFill>
          <a:ln cap="flat" cmpd="sng" w="254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96" name="Google Shape;2496;p74"/>
          <p:cNvSpPr/>
          <p:nvPr/>
        </p:nvSpPr>
        <p:spPr>
          <a:xfrm>
            <a:off x="1364448" y="3027290"/>
            <a:ext cx="404485" cy="444863"/>
          </a:xfrm>
          <a:prstGeom prst="rect">
            <a:avLst/>
          </a:prstGeom>
          <a:solidFill>
            <a:srgbClr val="D8EFAC"/>
          </a:solidFill>
          <a:ln cap="flat" cmpd="sng" w="254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97" name="Google Shape;2497;p74"/>
          <p:cNvSpPr/>
          <p:nvPr/>
        </p:nvSpPr>
        <p:spPr>
          <a:xfrm>
            <a:off x="1794527" y="3027290"/>
            <a:ext cx="404485" cy="444863"/>
          </a:xfrm>
          <a:prstGeom prst="rect">
            <a:avLst/>
          </a:prstGeom>
          <a:solidFill>
            <a:srgbClr val="D8EFAC"/>
          </a:solidFill>
          <a:ln cap="flat" cmpd="sng" w="254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98" name="Google Shape;2498;p74"/>
          <p:cNvSpPr/>
          <p:nvPr/>
        </p:nvSpPr>
        <p:spPr>
          <a:xfrm>
            <a:off x="2224606" y="3027290"/>
            <a:ext cx="404485" cy="444863"/>
          </a:xfrm>
          <a:prstGeom prst="rect">
            <a:avLst/>
          </a:prstGeom>
          <a:solidFill>
            <a:srgbClr val="D8EFAC"/>
          </a:solidFill>
          <a:ln cap="flat" cmpd="sng" w="254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99" name="Google Shape;2499;p74"/>
          <p:cNvSpPr/>
          <p:nvPr/>
        </p:nvSpPr>
        <p:spPr>
          <a:xfrm>
            <a:off x="2654685" y="3027290"/>
            <a:ext cx="404485" cy="444863"/>
          </a:xfrm>
          <a:prstGeom prst="rect">
            <a:avLst/>
          </a:prstGeom>
          <a:solidFill>
            <a:srgbClr val="D8EFAC"/>
          </a:solidFill>
          <a:ln cap="flat" cmpd="sng" w="254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0" name="Google Shape;2500;p74"/>
          <p:cNvSpPr/>
          <p:nvPr/>
        </p:nvSpPr>
        <p:spPr>
          <a:xfrm>
            <a:off x="3084764" y="3027290"/>
            <a:ext cx="404485" cy="444863"/>
          </a:xfrm>
          <a:prstGeom prst="rect">
            <a:avLst/>
          </a:prstGeom>
          <a:solidFill>
            <a:srgbClr val="D8EFAC"/>
          </a:solidFill>
          <a:ln cap="flat" cmpd="sng" w="254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1" name="Google Shape;2501;p74"/>
          <p:cNvSpPr/>
          <p:nvPr/>
        </p:nvSpPr>
        <p:spPr>
          <a:xfrm>
            <a:off x="3514843" y="3027290"/>
            <a:ext cx="404485" cy="444863"/>
          </a:xfrm>
          <a:prstGeom prst="rect">
            <a:avLst/>
          </a:prstGeom>
          <a:solidFill>
            <a:srgbClr val="D8EFAC"/>
          </a:solidFill>
          <a:ln cap="flat" cmpd="sng" w="254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2" name="Google Shape;2502;p74"/>
          <p:cNvSpPr/>
          <p:nvPr/>
        </p:nvSpPr>
        <p:spPr>
          <a:xfrm>
            <a:off x="3944922" y="3027290"/>
            <a:ext cx="404485" cy="444863"/>
          </a:xfrm>
          <a:prstGeom prst="rect">
            <a:avLst/>
          </a:prstGeom>
          <a:solidFill>
            <a:srgbClr val="D8EFAC"/>
          </a:solidFill>
          <a:ln cap="flat" cmpd="sng" w="254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3" name="Google Shape;2503;p74"/>
          <p:cNvSpPr/>
          <p:nvPr/>
        </p:nvSpPr>
        <p:spPr>
          <a:xfrm>
            <a:off x="5224558" y="1639852"/>
            <a:ext cx="3412884" cy="855398"/>
          </a:xfrm>
          <a:prstGeom prst="roundRect">
            <a:avLst>
              <a:gd fmla="val 21471" name="adj"/>
            </a:avLst>
          </a:prstGeom>
          <a:solidFill>
            <a:srgbClr val="FCE3D2"/>
          </a:solidFill>
          <a:ln cap="flat" cmpd="sng" w="25400">
            <a:solidFill>
              <a:srgbClr val="5C5C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04" name="Google Shape;2504;p74"/>
          <p:cNvCxnSpPr/>
          <p:nvPr/>
        </p:nvCxnSpPr>
        <p:spPr>
          <a:xfrm rot="10800000">
            <a:off x="7182403" y="1455916"/>
            <a:ext cx="0" cy="1492058"/>
          </a:xfrm>
          <a:prstGeom prst="straightConnector1">
            <a:avLst/>
          </a:prstGeom>
          <a:noFill/>
          <a:ln cap="flat" cmpd="sng" w="25400">
            <a:solidFill>
              <a:srgbClr val="2557A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05" name="Google Shape;2505;p74"/>
          <p:cNvSpPr/>
          <p:nvPr/>
        </p:nvSpPr>
        <p:spPr>
          <a:xfrm>
            <a:off x="5382930" y="2316844"/>
            <a:ext cx="1959318" cy="679549"/>
          </a:xfrm>
          <a:custGeom>
            <a:rect b="b" l="l" r="r" t="t"/>
            <a:pathLst>
              <a:path extrusionOk="0" h="21600" w="21600">
                <a:moveTo>
                  <a:pt x="0" y="21491"/>
                </a:moveTo>
                <a:lnTo>
                  <a:pt x="19909" y="0"/>
                </a:lnTo>
                <a:lnTo>
                  <a:pt x="21600" y="21600"/>
                </a:lnTo>
                <a:lnTo>
                  <a:pt x="0" y="21491"/>
                </a:lnTo>
                <a:close/>
              </a:path>
            </a:pathLst>
          </a:custGeom>
          <a:solidFill>
            <a:srgbClr val="D5E6FC">
              <a:alpha val="73725"/>
            </a:srgbClr>
          </a:solidFill>
          <a:ln cap="flat" cmpd="sng" w="25400">
            <a:solidFill>
              <a:srgbClr val="ABB6CA"/>
            </a:solidFill>
            <a:prstDash val="dashDot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6" name="Google Shape;2506;p74"/>
          <p:cNvSpPr/>
          <p:nvPr/>
        </p:nvSpPr>
        <p:spPr>
          <a:xfrm>
            <a:off x="7051720" y="2145284"/>
            <a:ext cx="259137" cy="259137"/>
          </a:xfrm>
          <a:prstGeom prst="ellipse">
            <a:avLst/>
          </a:prstGeom>
          <a:solidFill>
            <a:srgbClr val="5C5C5C"/>
          </a:solidFill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7" name="Google Shape;2507;p74"/>
          <p:cNvSpPr/>
          <p:nvPr/>
        </p:nvSpPr>
        <p:spPr>
          <a:xfrm>
            <a:off x="5294083" y="3026822"/>
            <a:ext cx="404486" cy="444863"/>
          </a:xfrm>
          <a:prstGeom prst="rect">
            <a:avLst/>
          </a:prstGeom>
          <a:solidFill>
            <a:srgbClr val="D8EFAC"/>
          </a:solidFill>
          <a:ln cap="flat" cmpd="sng" w="254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8" name="Google Shape;2508;p74"/>
          <p:cNvSpPr/>
          <p:nvPr/>
        </p:nvSpPr>
        <p:spPr>
          <a:xfrm>
            <a:off x="5724162" y="3026822"/>
            <a:ext cx="404486" cy="444863"/>
          </a:xfrm>
          <a:prstGeom prst="rect">
            <a:avLst/>
          </a:prstGeom>
          <a:solidFill>
            <a:srgbClr val="D8EFAC"/>
          </a:solidFill>
          <a:ln cap="flat" cmpd="sng" w="254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9" name="Google Shape;2509;p74"/>
          <p:cNvSpPr/>
          <p:nvPr/>
        </p:nvSpPr>
        <p:spPr>
          <a:xfrm>
            <a:off x="6154241" y="3026822"/>
            <a:ext cx="404486" cy="444863"/>
          </a:xfrm>
          <a:prstGeom prst="rect">
            <a:avLst/>
          </a:prstGeom>
          <a:solidFill>
            <a:srgbClr val="D8EFAC"/>
          </a:solidFill>
          <a:ln cap="flat" cmpd="sng" w="254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10" name="Google Shape;2510;p74"/>
          <p:cNvSpPr/>
          <p:nvPr/>
        </p:nvSpPr>
        <p:spPr>
          <a:xfrm>
            <a:off x="6584320" y="3026822"/>
            <a:ext cx="404486" cy="444863"/>
          </a:xfrm>
          <a:prstGeom prst="rect">
            <a:avLst/>
          </a:prstGeom>
          <a:solidFill>
            <a:srgbClr val="D8EFAC"/>
          </a:solidFill>
          <a:ln cap="flat" cmpd="sng" w="254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11" name="Google Shape;2511;p74"/>
          <p:cNvSpPr/>
          <p:nvPr/>
        </p:nvSpPr>
        <p:spPr>
          <a:xfrm>
            <a:off x="7014399" y="3026822"/>
            <a:ext cx="404486" cy="444863"/>
          </a:xfrm>
          <a:prstGeom prst="rect">
            <a:avLst/>
          </a:prstGeom>
          <a:solidFill>
            <a:srgbClr val="D8EFAC"/>
          </a:solidFill>
          <a:ln cap="flat" cmpd="sng" w="25400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12" name="Google Shape;2512;p74"/>
          <p:cNvSpPr/>
          <p:nvPr/>
        </p:nvSpPr>
        <p:spPr>
          <a:xfrm>
            <a:off x="7444478" y="3026822"/>
            <a:ext cx="404486" cy="444863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13" name="Google Shape;2513;p74"/>
          <p:cNvSpPr/>
          <p:nvPr/>
        </p:nvSpPr>
        <p:spPr>
          <a:xfrm>
            <a:off x="7874557" y="3026822"/>
            <a:ext cx="404486" cy="444863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14" name="Google Shape;2514;p74"/>
          <p:cNvSpPr/>
          <p:nvPr/>
        </p:nvSpPr>
        <p:spPr>
          <a:xfrm>
            <a:off x="8304637" y="3026822"/>
            <a:ext cx="404485" cy="444863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8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p75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Сравнение моделей BERT и GPT-2</a:t>
            </a:r>
            <a:endParaRPr/>
          </a:p>
        </p:txBody>
      </p:sp>
      <p:cxnSp>
        <p:nvCxnSpPr>
          <p:cNvPr id="2520" name="Google Shape;2520;p75"/>
          <p:cNvCxnSpPr/>
          <p:nvPr/>
        </p:nvCxnSpPr>
        <p:spPr>
          <a:xfrm flipH="1" rot="10800000">
            <a:off x="4780632" y="1056911"/>
            <a:ext cx="1" cy="5242289"/>
          </a:xfrm>
          <a:prstGeom prst="straightConnector1">
            <a:avLst/>
          </a:prstGeom>
          <a:noFill/>
          <a:ln cap="flat" cmpd="sng" w="34925">
            <a:solidFill>
              <a:srgbClr val="ABB6CA"/>
            </a:solidFill>
            <a:prstDash val="dashDot"/>
            <a:miter lim="400000"/>
            <a:headEnd len="sm" w="sm" type="none"/>
            <a:tailEnd len="sm" w="sm" type="none"/>
          </a:ln>
        </p:spPr>
      </p:cxnSp>
      <p:sp>
        <p:nvSpPr>
          <p:cNvPr id="2521" name="Google Shape;2521;p75"/>
          <p:cNvSpPr/>
          <p:nvPr/>
        </p:nvSpPr>
        <p:spPr>
          <a:xfrm>
            <a:off x="1237459" y="2479349"/>
            <a:ext cx="2497478" cy="1270001"/>
          </a:xfrm>
          <a:prstGeom prst="roundRect">
            <a:avLst>
              <a:gd fmla="val 15000" name="adj"/>
            </a:avLst>
          </a:prstGeom>
          <a:solidFill>
            <a:srgbClr val="FFFFC7"/>
          </a:solidFill>
          <a:ln cap="flat" cmpd="sng" w="25400">
            <a:solidFill>
              <a:srgbClr val="D2CB4F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22" name="Google Shape;2522;p75"/>
          <p:cNvSpPr txBox="1"/>
          <p:nvPr/>
        </p:nvSpPr>
        <p:spPr>
          <a:xfrm>
            <a:off x="2135401" y="2843675"/>
            <a:ext cx="11802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200"/>
              <a:buFont typeface="Open Sans"/>
              <a:buNone/>
            </a:pPr>
            <a:r>
              <a:rPr b="0" i="0" lang="ru-RU" sz="32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BERT</a:t>
            </a:r>
            <a:endParaRPr/>
          </a:p>
        </p:txBody>
      </p:sp>
      <p:sp>
        <p:nvSpPr>
          <p:cNvPr id="2523" name="Google Shape;2523;p75"/>
          <p:cNvSpPr/>
          <p:nvPr/>
        </p:nvSpPr>
        <p:spPr>
          <a:xfrm>
            <a:off x="5826328" y="2479349"/>
            <a:ext cx="2497478" cy="1270001"/>
          </a:xfrm>
          <a:prstGeom prst="roundRect">
            <a:avLst>
              <a:gd fmla="val 15000" name="adj"/>
            </a:avLst>
          </a:prstGeom>
          <a:solidFill>
            <a:srgbClr val="CBD8E9"/>
          </a:solidFill>
          <a:ln cap="flat" cmpd="sng" w="25400">
            <a:solidFill>
              <a:srgbClr val="ABB6CA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24" name="Google Shape;2524;p75"/>
          <p:cNvSpPr txBox="1"/>
          <p:nvPr/>
        </p:nvSpPr>
        <p:spPr>
          <a:xfrm>
            <a:off x="6655575" y="2843675"/>
            <a:ext cx="12330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200"/>
              <a:buFont typeface="Open Sans"/>
              <a:buNone/>
            </a:pPr>
            <a:r>
              <a:rPr b="0" i="0" lang="ru-RU" sz="32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GPT-2</a:t>
            </a:r>
            <a:endParaRPr/>
          </a:p>
        </p:txBody>
      </p:sp>
      <p:cxnSp>
        <p:nvCxnSpPr>
          <p:cNvPr id="2525" name="Google Shape;2525;p75"/>
          <p:cNvCxnSpPr/>
          <p:nvPr/>
        </p:nvCxnSpPr>
        <p:spPr>
          <a:xfrm flipH="1" rot="10800000">
            <a:off x="2486198" y="1932188"/>
            <a:ext cx="1" cy="449736"/>
          </a:xfrm>
          <a:prstGeom prst="straightConnector1">
            <a:avLst/>
          </a:prstGeom>
          <a:noFill/>
          <a:ln cap="flat" cmpd="sng" w="38100">
            <a:solidFill>
              <a:srgbClr val="2557A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26" name="Google Shape;2526;p75"/>
          <p:cNvCxnSpPr/>
          <p:nvPr/>
        </p:nvCxnSpPr>
        <p:spPr>
          <a:xfrm flipH="1" rot="10800000">
            <a:off x="2486198" y="3846776"/>
            <a:ext cx="1" cy="449736"/>
          </a:xfrm>
          <a:prstGeom prst="straightConnector1">
            <a:avLst/>
          </a:prstGeom>
          <a:noFill/>
          <a:ln cap="flat" cmpd="sng" w="38100">
            <a:solidFill>
              <a:srgbClr val="2557A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27" name="Google Shape;2527;p75"/>
          <p:cNvCxnSpPr/>
          <p:nvPr/>
        </p:nvCxnSpPr>
        <p:spPr>
          <a:xfrm flipH="1" rot="10800000">
            <a:off x="7075066" y="1932188"/>
            <a:ext cx="1" cy="449736"/>
          </a:xfrm>
          <a:prstGeom prst="straightConnector1">
            <a:avLst/>
          </a:prstGeom>
          <a:noFill/>
          <a:ln cap="flat" cmpd="sng" w="38100">
            <a:solidFill>
              <a:srgbClr val="2557A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28" name="Google Shape;2528;p75"/>
          <p:cNvCxnSpPr/>
          <p:nvPr/>
        </p:nvCxnSpPr>
        <p:spPr>
          <a:xfrm flipH="1" rot="10800000">
            <a:off x="7075066" y="3846776"/>
            <a:ext cx="1" cy="449736"/>
          </a:xfrm>
          <a:prstGeom prst="straightConnector1">
            <a:avLst/>
          </a:prstGeom>
          <a:noFill/>
          <a:ln cap="flat" cmpd="sng" w="38100">
            <a:solidFill>
              <a:srgbClr val="2557A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29" name="Google Shape;2529;p75"/>
          <p:cNvSpPr txBox="1"/>
          <p:nvPr/>
        </p:nvSpPr>
        <p:spPr>
          <a:xfrm>
            <a:off x="584460" y="5374876"/>
            <a:ext cx="3803475" cy="787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Предсказываем токен на месте маски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30" name="Google Shape;2530;p75"/>
          <p:cNvSpPr txBox="1"/>
          <p:nvPr/>
        </p:nvSpPr>
        <p:spPr>
          <a:xfrm>
            <a:off x="672773" y="1089349"/>
            <a:ext cx="3626851" cy="664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The quick brown fox jumps over the lazy dog</a:t>
            </a:r>
            <a:endParaRPr/>
          </a:p>
        </p:txBody>
      </p:sp>
      <p:sp>
        <p:nvSpPr>
          <p:cNvPr id="2531" name="Google Shape;2531;p75"/>
          <p:cNvSpPr txBox="1"/>
          <p:nvPr/>
        </p:nvSpPr>
        <p:spPr>
          <a:xfrm>
            <a:off x="5261641" y="1089349"/>
            <a:ext cx="3626851" cy="664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The quick brown fox jumps over the lazy dog</a:t>
            </a:r>
            <a:endParaRPr/>
          </a:p>
        </p:txBody>
      </p:sp>
      <p:sp>
        <p:nvSpPr>
          <p:cNvPr id="2532" name="Google Shape;2532;p75"/>
          <p:cNvSpPr txBox="1"/>
          <p:nvPr/>
        </p:nvSpPr>
        <p:spPr>
          <a:xfrm>
            <a:off x="672773" y="4474913"/>
            <a:ext cx="3626851" cy="664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The quick brown fox jumps &lt;MASK&gt; the lazy dog</a:t>
            </a:r>
            <a:endParaRPr/>
          </a:p>
        </p:txBody>
      </p:sp>
      <p:sp>
        <p:nvSpPr>
          <p:cNvPr id="2533" name="Google Shape;2533;p75"/>
          <p:cNvSpPr txBox="1"/>
          <p:nvPr/>
        </p:nvSpPr>
        <p:spPr>
          <a:xfrm>
            <a:off x="5261641" y="4474913"/>
            <a:ext cx="3626851" cy="664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The quick brown fox jumps over the lazy</a:t>
            </a:r>
            <a:endParaRPr/>
          </a:p>
        </p:txBody>
      </p:sp>
      <p:sp>
        <p:nvSpPr>
          <p:cNvPr id="2534" name="Google Shape;2534;p75"/>
          <p:cNvSpPr txBox="1"/>
          <p:nvPr/>
        </p:nvSpPr>
        <p:spPr>
          <a:xfrm>
            <a:off x="4899388" y="5374876"/>
            <a:ext cx="3803475" cy="787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Предсказываем следующий токен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8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Google Shape;2539;p76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BERT. Эволюция нейросетевых архитектур</a:t>
            </a:r>
            <a:endParaRPr/>
          </a:p>
        </p:txBody>
      </p:sp>
      <p:sp>
        <p:nvSpPr>
          <p:cNvPr id="2540" name="Google Shape;2540;p76"/>
          <p:cNvSpPr/>
          <p:nvPr/>
        </p:nvSpPr>
        <p:spPr>
          <a:xfrm>
            <a:off x="3930972" y="1093265"/>
            <a:ext cx="1282056" cy="657783"/>
          </a:xfrm>
          <a:prstGeom prst="rect">
            <a:avLst/>
          </a:prstGeom>
          <a:solidFill>
            <a:srgbClr val="DEDA8C"/>
          </a:solidFill>
          <a:ln cap="flat" cmpd="sng" w="25400">
            <a:solidFill>
              <a:srgbClr val="C6C00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BERT</a:t>
            </a:r>
            <a:endParaRPr/>
          </a:p>
        </p:txBody>
      </p:sp>
      <p:sp>
        <p:nvSpPr>
          <p:cNvPr id="2541" name="Google Shape;2541;p76"/>
          <p:cNvSpPr/>
          <p:nvPr/>
        </p:nvSpPr>
        <p:spPr>
          <a:xfrm>
            <a:off x="3335999" y="1776198"/>
            <a:ext cx="2472002" cy="657784"/>
          </a:xfrm>
          <a:prstGeom prst="rect">
            <a:avLst/>
          </a:prstGeom>
          <a:solidFill>
            <a:srgbClr val="CBD8E9"/>
          </a:solidFill>
          <a:ln cap="flat" cmpd="sng" w="25400">
            <a:solidFill>
              <a:srgbClr val="ABB6CA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Трансформер</a:t>
            </a:r>
            <a:endParaRPr/>
          </a:p>
        </p:txBody>
      </p:sp>
      <p:sp>
        <p:nvSpPr>
          <p:cNvPr id="2542" name="Google Shape;2542;p76"/>
          <p:cNvSpPr/>
          <p:nvPr/>
        </p:nvSpPr>
        <p:spPr>
          <a:xfrm>
            <a:off x="2805352" y="2460711"/>
            <a:ext cx="3533296" cy="657783"/>
          </a:xfrm>
          <a:prstGeom prst="rect">
            <a:avLst/>
          </a:prstGeom>
          <a:solidFill>
            <a:srgbClr val="ABB6CA"/>
          </a:solidFill>
          <a:ln cap="flat" cmpd="sng" w="25400">
            <a:solidFill>
              <a:srgbClr val="2557A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Механизм внимания</a:t>
            </a:r>
            <a:endParaRPr/>
          </a:p>
        </p:txBody>
      </p:sp>
      <p:sp>
        <p:nvSpPr>
          <p:cNvPr id="2543" name="Google Shape;2543;p76"/>
          <p:cNvSpPr/>
          <p:nvPr/>
        </p:nvSpPr>
        <p:spPr>
          <a:xfrm>
            <a:off x="1755773" y="3135182"/>
            <a:ext cx="2472002" cy="875576"/>
          </a:xfrm>
          <a:prstGeom prst="rect">
            <a:avLst/>
          </a:prstGeom>
          <a:solidFill>
            <a:srgbClr val="CBD8E9"/>
          </a:solidFill>
          <a:ln cap="flat" cmpd="sng" w="25400">
            <a:solidFill>
              <a:srgbClr val="ABB6CA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Кодировщик-</a:t>
            </a:r>
            <a:endParaRPr b="0" i="0" sz="2400" u="none" cap="none" strike="noStrike">
              <a:solidFill>
                <a:srgbClr val="2557A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декодировщий</a:t>
            </a:r>
            <a:endParaRPr/>
          </a:p>
        </p:txBody>
      </p:sp>
      <p:sp>
        <p:nvSpPr>
          <p:cNvPr id="2544" name="Google Shape;2544;p76"/>
          <p:cNvSpPr/>
          <p:nvPr/>
        </p:nvSpPr>
        <p:spPr>
          <a:xfrm>
            <a:off x="4257497" y="3135182"/>
            <a:ext cx="3112211" cy="875576"/>
          </a:xfrm>
          <a:prstGeom prst="rect">
            <a:avLst/>
          </a:prstGeom>
          <a:solidFill>
            <a:srgbClr val="D6F0D0"/>
          </a:solidFill>
          <a:ln cap="flat" cmpd="sng" w="25400">
            <a:solidFill>
              <a:srgbClr val="51A153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Двунаправленная LSTM</a:t>
            </a:r>
            <a:endParaRPr/>
          </a:p>
        </p:txBody>
      </p:sp>
      <p:sp>
        <p:nvSpPr>
          <p:cNvPr id="2545" name="Google Shape;2545;p76"/>
          <p:cNvSpPr/>
          <p:nvPr/>
        </p:nvSpPr>
        <p:spPr>
          <a:xfrm>
            <a:off x="974839" y="4039452"/>
            <a:ext cx="2197199" cy="1116124"/>
          </a:xfrm>
          <a:prstGeom prst="rect">
            <a:avLst/>
          </a:prstGeom>
          <a:solidFill>
            <a:srgbClr val="DEDA8C"/>
          </a:solidFill>
          <a:ln cap="flat" cmpd="sng" w="25400">
            <a:solidFill>
              <a:srgbClr val="C6C00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Рекуррентные нейронный сети</a:t>
            </a:r>
            <a:endParaRPr/>
          </a:p>
        </p:txBody>
      </p:sp>
      <p:sp>
        <p:nvSpPr>
          <p:cNvPr id="2546" name="Google Shape;2546;p76"/>
          <p:cNvSpPr/>
          <p:nvPr/>
        </p:nvSpPr>
        <p:spPr>
          <a:xfrm>
            <a:off x="3203877" y="4039452"/>
            <a:ext cx="5038514" cy="1116124"/>
          </a:xfrm>
          <a:prstGeom prst="rect">
            <a:avLst/>
          </a:prstGeom>
          <a:solidFill>
            <a:srgbClr val="F3A47B"/>
          </a:solidFill>
          <a:ln cap="flat" cmpd="sng" w="25400">
            <a:solidFill>
              <a:srgbClr val="E2743D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LSTM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0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p77"/>
          <p:cNvSpPr txBox="1"/>
          <p:nvPr/>
        </p:nvSpPr>
        <p:spPr>
          <a:xfrm>
            <a:off x="-5079" y="5624"/>
            <a:ext cx="91287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6929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104"/>
              <a:buFont typeface="Open Sans"/>
              <a:buNone/>
            </a:pPr>
            <a:r>
              <a:rPr b="1" i="0" lang="ru-RU" sz="3104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Трансформеры становятся все больше и больше</a:t>
            </a:r>
            <a:endParaRPr/>
          </a:p>
        </p:txBody>
      </p:sp>
      <p:pic>
        <p:nvPicPr>
          <p:cNvPr id="2552" name="Google Shape;2552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334" y="1050357"/>
            <a:ext cx="8521700" cy="520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6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p78"/>
          <p:cNvSpPr txBox="1"/>
          <p:nvPr>
            <p:ph type="title"/>
          </p:nvPr>
        </p:nvSpPr>
        <p:spPr>
          <a:xfrm>
            <a:off x="742384" y="2897109"/>
            <a:ext cx="8401615" cy="39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3200"/>
              <a:buFont typeface="Open Sans"/>
              <a:buNone/>
            </a:pPr>
            <a:r>
              <a:rPr lang="ru-RU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Как оценить качество языковых моделей?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1" name="Shape 2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Google Shape;2562;p79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General Natural Language Understanding, GLUE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63" name="Google Shape;2563;p79"/>
          <p:cNvSpPr txBox="1"/>
          <p:nvPr/>
        </p:nvSpPr>
        <p:spPr>
          <a:xfrm>
            <a:off x="469900" y="1117600"/>
            <a:ext cx="81789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2222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860"/>
              <a:buFont typeface="Open Sans"/>
              <a:buChar char="•"/>
            </a:pPr>
            <a:r>
              <a:rPr b="0" i="0" lang="ru-RU" sz="1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Классификация предложений</a:t>
            </a:r>
            <a:endParaRPr sz="900"/>
          </a:p>
        </p:txBody>
      </p:sp>
      <p:sp>
        <p:nvSpPr>
          <p:cNvPr id="2564" name="Google Shape;2564;p79"/>
          <p:cNvSpPr txBox="1"/>
          <p:nvPr/>
        </p:nvSpPr>
        <p:spPr>
          <a:xfrm>
            <a:off x="1075677" y="1550472"/>
            <a:ext cx="7625700" cy="10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-2222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860"/>
              <a:buFont typeface="Open Sans"/>
              <a:buChar char="•"/>
            </a:pPr>
            <a:r>
              <a:rPr b="0" i="0" lang="ru-RU" sz="1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CoLA: оценить грамматическую корректность</a:t>
            </a:r>
            <a:endParaRPr sz="900"/>
          </a:p>
          <a:p>
            <a:pPr indent="-222250" lvl="0" marL="254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2860"/>
              <a:buFont typeface="Open Sans"/>
              <a:buChar char="•"/>
            </a:pPr>
            <a:r>
              <a:rPr b="0" i="0" lang="ru-RU" sz="1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SST-2: определить тональность</a:t>
            </a:r>
            <a:endParaRPr sz="900"/>
          </a:p>
        </p:txBody>
      </p:sp>
      <p:sp>
        <p:nvSpPr>
          <p:cNvPr id="2565" name="Google Shape;2565;p79"/>
          <p:cNvSpPr txBox="1"/>
          <p:nvPr/>
        </p:nvSpPr>
        <p:spPr>
          <a:xfrm>
            <a:off x="482599" y="880019"/>
            <a:ext cx="81789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2400"/>
              <a:buFont typeface="Open Sans"/>
              <a:buNone/>
            </a:pPr>
            <a:r>
              <a:rPr b="0" i="0" lang="ru-RU" sz="19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10 задач, требующих глубокого понимания текста</a:t>
            </a:r>
            <a:endParaRPr sz="900"/>
          </a:p>
        </p:txBody>
      </p:sp>
      <p:sp>
        <p:nvSpPr>
          <p:cNvPr id="2566" name="Google Shape;2566;p79"/>
          <p:cNvSpPr txBox="1"/>
          <p:nvPr/>
        </p:nvSpPr>
        <p:spPr>
          <a:xfrm>
            <a:off x="456231" y="2530553"/>
            <a:ext cx="81789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2222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860"/>
              <a:buFont typeface="Open Sans"/>
              <a:buChar char="•"/>
            </a:pPr>
            <a:r>
              <a:rPr b="0" i="0" lang="ru-RU" sz="1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Классификация пары предложений</a:t>
            </a:r>
            <a:endParaRPr sz="900"/>
          </a:p>
        </p:txBody>
      </p:sp>
      <p:sp>
        <p:nvSpPr>
          <p:cNvPr id="2567" name="Google Shape;2567;p79"/>
          <p:cNvSpPr txBox="1"/>
          <p:nvPr/>
        </p:nvSpPr>
        <p:spPr>
          <a:xfrm>
            <a:off x="1062009" y="2905759"/>
            <a:ext cx="7625700" cy="13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-2222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860"/>
              <a:buFont typeface="Open Sans"/>
              <a:buChar char="•"/>
            </a:pPr>
            <a:r>
              <a:rPr b="0" i="0" lang="ru-RU" sz="1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MRPC, QQP, STS-B: определить парафраз</a:t>
            </a:r>
            <a:endParaRPr b="0" i="0" sz="19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2250" lvl="0" marL="254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2860"/>
              <a:buFont typeface="Open Sans"/>
              <a:buChar char="•"/>
            </a:pPr>
            <a:r>
              <a:rPr b="0" i="0" lang="ru-RU" sz="1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MNLI, QNLI, RTE, WNLI: определить логическую связь между посылкой и заключением</a:t>
            </a:r>
            <a:endParaRPr b="0" i="0" sz="19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68" name="Google Shape;2568;p79"/>
          <p:cNvSpPr txBox="1"/>
          <p:nvPr/>
        </p:nvSpPr>
        <p:spPr>
          <a:xfrm>
            <a:off x="482599" y="4197506"/>
            <a:ext cx="8178900" cy="13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2222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860"/>
              <a:buFont typeface="Open Sans"/>
              <a:buChar char="•"/>
            </a:pPr>
            <a:r>
              <a:rPr b="0" i="0" lang="ru-RU" sz="1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Диагностический тест: широкий спектр лингвистических феноменов</a:t>
            </a:r>
            <a:endParaRPr b="0" i="0" sz="19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2250" lvl="0" marL="254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2860"/>
              <a:buFont typeface="Open Sans"/>
              <a:buChar char="•"/>
            </a:pPr>
            <a:r>
              <a:rPr b="0" i="0" lang="ru-RU" sz="19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Сравнение с уровнем человека</a:t>
            </a:r>
            <a:endParaRPr b="0" i="0" sz="19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69" name="Google Shape;2569;p79"/>
          <p:cNvSpPr txBox="1"/>
          <p:nvPr/>
        </p:nvSpPr>
        <p:spPr>
          <a:xfrm>
            <a:off x="413211" y="5307528"/>
            <a:ext cx="7722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-24765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300"/>
              <a:buFont typeface="Arial"/>
              <a:buChar char="●"/>
            </a:pPr>
            <a:r>
              <a:rPr b="0" i="1" lang="ru-RU" sz="13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Wang, Alex, Amanpreet Singh, Julian Michael, Felix Hill, Omer Levy, and Samuel R. Bowman. "</a:t>
            </a:r>
            <a:r>
              <a:rPr b="0" i="1" lang="ru-RU" sz="13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Glue: A multi-task benchmark and analysis platform for natural language understanding.</a:t>
            </a:r>
            <a:r>
              <a:rPr b="0" i="1" lang="ru-RU" sz="13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" arXiv preprint arXiv:1804.07461 (2018).</a:t>
            </a:r>
            <a:endParaRPr sz="9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3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p80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SuperGLUE</a:t>
            </a:r>
            <a:endParaRPr/>
          </a:p>
        </p:txBody>
      </p:sp>
      <p:sp>
        <p:nvSpPr>
          <p:cNvPr id="2575" name="Google Shape;2575;p80"/>
          <p:cNvSpPr txBox="1"/>
          <p:nvPr/>
        </p:nvSpPr>
        <p:spPr>
          <a:xfrm>
            <a:off x="469900" y="1511300"/>
            <a:ext cx="8178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2413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160"/>
              <a:buFont typeface="Open Sans"/>
              <a:buChar char="•"/>
            </a:pPr>
            <a:r>
              <a:rPr b="0" i="0" lang="ru-RU" sz="22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Классификация пар предложений</a:t>
            </a:r>
            <a:endParaRPr sz="1200"/>
          </a:p>
        </p:txBody>
      </p:sp>
      <p:sp>
        <p:nvSpPr>
          <p:cNvPr id="2576" name="Google Shape;2576;p80"/>
          <p:cNvSpPr txBox="1"/>
          <p:nvPr/>
        </p:nvSpPr>
        <p:spPr>
          <a:xfrm>
            <a:off x="1035640" y="1929517"/>
            <a:ext cx="7625700" cy="18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-2413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160"/>
              <a:buFont typeface="Open Sans"/>
              <a:buChar char="•"/>
            </a:pPr>
            <a:r>
              <a:rPr b="0" i="0" lang="ru-RU" sz="22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BoolQ: определить ответ на бинарный вопрос по релевантному параграфу</a:t>
            </a:r>
            <a:endParaRPr sz="1200"/>
          </a:p>
          <a:p>
            <a:pPr indent="-241300" lvl="0" marL="254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3160"/>
              <a:buFont typeface="Open Sans"/>
              <a:buChar char="•"/>
            </a:pPr>
            <a:r>
              <a:rPr b="0" i="0" lang="ru-RU" sz="22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CommitmentBank: определить, есть ли логическая связь между текстом пользователя и вопросом</a:t>
            </a:r>
            <a:endParaRPr sz="1200"/>
          </a:p>
        </p:txBody>
      </p:sp>
      <p:sp>
        <p:nvSpPr>
          <p:cNvPr id="2577" name="Google Shape;2577;p80"/>
          <p:cNvSpPr txBox="1"/>
          <p:nvPr/>
        </p:nvSpPr>
        <p:spPr>
          <a:xfrm>
            <a:off x="482599" y="591698"/>
            <a:ext cx="81789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2400"/>
              <a:buFont typeface="Open Sans"/>
              <a:buNone/>
            </a:pPr>
            <a:r>
              <a:rPr b="0" i="0" lang="ru-RU" sz="2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8 задач, требующих еще более глубокого понимания текста</a:t>
            </a:r>
            <a:endParaRPr sz="1200"/>
          </a:p>
        </p:txBody>
      </p:sp>
      <p:sp>
        <p:nvSpPr>
          <p:cNvPr id="2578" name="Google Shape;2578;p80"/>
          <p:cNvSpPr txBox="1"/>
          <p:nvPr/>
        </p:nvSpPr>
        <p:spPr>
          <a:xfrm>
            <a:off x="413211" y="5021857"/>
            <a:ext cx="7722644" cy="1433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-2794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Char char="●"/>
            </a:pPr>
            <a:r>
              <a:rPr b="0" i="1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Wang, Alex, Yada Pruksachatkun, Nikita Nangia, Amanpreet Singh, Julian Michael, Felix Hill, Omer Levy, and Samuel Bowman. "</a:t>
            </a:r>
            <a:r>
              <a:rPr b="0" i="1" lang="ru-RU" sz="18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Superglue: A stickier benchmark for general-purpose language understanding systems</a:t>
            </a:r>
            <a:r>
              <a:rPr b="0" i="1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." In Advances in Neural Information Processing Systems, pp. 3261-3275. 2019.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2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" name="Google Shape;2583;p81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SuperGLUE</a:t>
            </a:r>
            <a:endParaRPr/>
          </a:p>
        </p:txBody>
      </p:sp>
      <p:sp>
        <p:nvSpPr>
          <p:cNvPr id="2584" name="Google Shape;2584;p81"/>
          <p:cNvSpPr txBox="1"/>
          <p:nvPr/>
        </p:nvSpPr>
        <p:spPr>
          <a:xfrm>
            <a:off x="469900" y="1511300"/>
            <a:ext cx="8178801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360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Классификация пар предложений</a:t>
            </a:r>
            <a:endParaRPr/>
          </a:p>
        </p:txBody>
      </p:sp>
      <p:sp>
        <p:nvSpPr>
          <p:cNvPr id="2585" name="Google Shape;2585;p81"/>
          <p:cNvSpPr txBox="1"/>
          <p:nvPr/>
        </p:nvSpPr>
        <p:spPr>
          <a:xfrm>
            <a:off x="1035640" y="2195069"/>
            <a:ext cx="7625700" cy="230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360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WiC: определить, в одинаковом ли смысле используется многозначное слово в данных контекстах</a:t>
            </a:r>
            <a:endParaRPr/>
          </a:p>
          <a:p>
            <a:pPr indent="-254000" lvl="0" marL="254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3360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COPA: выбрать заключение из двух вариантов для данной гипотезы</a:t>
            </a:r>
            <a:endParaRPr/>
          </a:p>
        </p:txBody>
      </p:sp>
      <p:sp>
        <p:nvSpPr>
          <p:cNvPr id="2586" name="Google Shape;2586;p81"/>
          <p:cNvSpPr txBox="1"/>
          <p:nvPr/>
        </p:nvSpPr>
        <p:spPr>
          <a:xfrm>
            <a:off x="413211" y="5021857"/>
            <a:ext cx="7722644" cy="1433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-2794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Char char="●"/>
            </a:pPr>
            <a:r>
              <a:rPr b="0" i="1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Wang, Alex, Yada Pruksachatkun, Nikita Nangia, Amanpreet Singh, Julian Michael, Felix Hill, Omer Levy, and Samuel Bowman. "</a:t>
            </a:r>
            <a:r>
              <a:rPr b="0" i="1" lang="ru-RU" sz="18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Superglue: A stickier benchmark for general-purpose language understanding systems</a:t>
            </a:r>
            <a:r>
              <a:rPr b="0" i="1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." In Advances in Neural Information Processing Systems, pp. 3261-3275. 2019.</a:t>
            </a:r>
            <a:endParaRPr/>
          </a:p>
        </p:txBody>
      </p:sp>
      <p:sp>
        <p:nvSpPr>
          <p:cNvPr id="2587" name="Google Shape;2587;p81"/>
          <p:cNvSpPr txBox="1"/>
          <p:nvPr/>
        </p:nvSpPr>
        <p:spPr>
          <a:xfrm>
            <a:off x="482599" y="591698"/>
            <a:ext cx="8178801" cy="787549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8 задач, требующих еще более глубокого понимания текста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p82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SuperGLUE</a:t>
            </a:r>
            <a:endParaRPr/>
          </a:p>
        </p:txBody>
      </p:sp>
      <p:sp>
        <p:nvSpPr>
          <p:cNvPr id="2593" name="Google Shape;2593;p82"/>
          <p:cNvSpPr txBox="1"/>
          <p:nvPr/>
        </p:nvSpPr>
        <p:spPr>
          <a:xfrm>
            <a:off x="482599" y="591698"/>
            <a:ext cx="8178801" cy="787549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8 задач, требующих еще более глубокого понимания текста</a:t>
            </a:r>
            <a:endParaRPr/>
          </a:p>
        </p:txBody>
      </p:sp>
      <p:sp>
        <p:nvSpPr>
          <p:cNvPr id="2594" name="Google Shape;2594;p82"/>
          <p:cNvSpPr txBox="1"/>
          <p:nvPr/>
        </p:nvSpPr>
        <p:spPr>
          <a:xfrm>
            <a:off x="469900" y="1511300"/>
            <a:ext cx="8178801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360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Машинное чтение [reading comprehension]</a:t>
            </a:r>
            <a:endParaRPr/>
          </a:p>
        </p:txBody>
      </p:sp>
      <p:sp>
        <p:nvSpPr>
          <p:cNvPr id="2595" name="Google Shape;2595;p82"/>
          <p:cNvSpPr txBox="1"/>
          <p:nvPr/>
        </p:nvSpPr>
        <p:spPr>
          <a:xfrm>
            <a:off x="1029593" y="1959259"/>
            <a:ext cx="7625760" cy="787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360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MultiRC, ReCoRD: параграф и вопрос с вариантами ответов</a:t>
            </a:r>
            <a:endParaRPr/>
          </a:p>
        </p:txBody>
      </p:sp>
      <p:sp>
        <p:nvSpPr>
          <p:cNvPr id="2596" name="Google Shape;2596;p82"/>
          <p:cNvSpPr txBox="1"/>
          <p:nvPr/>
        </p:nvSpPr>
        <p:spPr>
          <a:xfrm>
            <a:off x="482599" y="2839011"/>
            <a:ext cx="8178801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360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Пересечение с GLUE: WNLI, RTE</a:t>
            </a:r>
            <a:endParaRPr/>
          </a:p>
        </p:txBody>
      </p:sp>
      <p:sp>
        <p:nvSpPr>
          <p:cNvPr id="2597" name="Google Shape;2597;p82"/>
          <p:cNvSpPr txBox="1"/>
          <p:nvPr/>
        </p:nvSpPr>
        <p:spPr>
          <a:xfrm>
            <a:off x="413211" y="5021857"/>
            <a:ext cx="7722644" cy="1433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-2794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Char char="●"/>
            </a:pPr>
            <a:r>
              <a:rPr b="0" i="1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Wang, Alex, Yada Pruksachatkun, Nikita Nangia, Amanpreet Singh, Julian Michael, Felix Hill, Omer Levy, and Samuel Bowman. "</a:t>
            </a:r>
            <a:r>
              <a:rPr b="0" i="1" lang="ru-RU" sz="18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Superglue: A stickier benchmark for general-purpose language understanding systems</a:t>
            </a:r>
            <a:r>
              <a:rPr b="0" i="1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." In Advances in Neural Information Processing Systems, pp. 3261-3275. 2019.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/>
        </p:nvSpPr>
        <p:spPr>
          <a:xfrm>
            <a:off x="612001" y="720000"/>
            <a:ext cx="4315600" cy="164162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Модель на основе word2vec:</a:t>
            </a:r>
            <a:endParaRPr/>
          </a:p>
          <a:p>
            <a:pPr indent="-254000" lvl="0" marL="254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3360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Предсказать по id предложения (параграфа) контекст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Модель doc2vec</a:t>
            </a:r>
            <a:endParaRPr/>
          </a:p>
        </p:txBody>
      </p:sp>
      <p:sp>
        <p:nvSpPr>
          <p:cNvPr id="136" name="Google Shape;136;p20"/>
          <p:cNvSpPr txBox="1"/>
          <p:nvPr/>
        </p:nvSpPr>
        <p:spPr>
          <a:xfrm>
            <a:off x="413211" y="5559135"/>
            <a:ext cx="7722644" cy="879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-2794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Char char="●"/>
            </a:pPr>
            <a:r>
              <a:rPr b="0" i="1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Le, Quoc, and Tomas Mikolov. </a:t>
            </a:r>
            <a:r>
              <a:rPr b="0" i="1" lang="ru-RU" sz="18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"Distributed representations of sentences and documents." </a:t>
            </a:r>
            <a:r>
              <a:rPr b="0" i="1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In International conference on machine learning, pp. 1188-1196. 2014.</a:t>
            </a:r>
            <a:endParaRPr/>
          </a:p>
        </p:txBody>
      </p:sp>
      <p:grpSp>
        <p:nvGrpSpPr>
          <p:cNvPr id="137" name="Google Shape;137;p20"/>
          <p:cNvGrpSpPr/>
          <p:nvPr/>
        </p:nvGrpSpPr>
        <p:grpSpPr>
          <a:xfrm>
            <a:off x="6228751" y="818975"/>
            <a:ext cx="2606756" cy="357056"/>
            <a:chOff x="-76415" y="-10"/>
            <a:chExt cx="2606755" cy="357055"/>
          </a:xfrm>
        </p:grpSpPr>
        <p:sp>
          <p:nvSpPr>
            <p:cNvPr id="138" name="Google Shape;138;p20"/>
            <p:cNvSpPr/>
            <p:nvPr/>
          </p:nvSpPr>
          <p:spPr>
            <a:xfrm>
              <a:off x="-76415" y="-10"/>
              <a:ext cx="577500" cy="35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24200" lIns="24200" spcFirstLastPara="1" rIns="24200" wrap="square" tIns="24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rPr>
                <a:t>the</a:t>
              </a:r>
              <a:endParaRPr/>
            </a:p>
          </p:txBody>
        </p:sp>
        <p:sp>
          <p:nvSpPr>
            <p:cNvPr id="139" name="Google Shape;139;p20"/>
            <p:cNvSpPr/>
            <p:nvPr/>
          </p:nvSpPr>
          <p:spPr>
            <a:xfrm>
              <a:off x="676454" y="0"/>
              <a:ext cx="500977" cy="35704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24200" lIns="24200" spcFirstLastPara="1" rIns="24200" wrap="square" tIns="24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rPr>
                <a:t>cat</a:t>
              </a:r>
              <a:endParaRPr/>
            </a:p>
          </p:txBody>
        </p:sp>
        <p:sp>
          <p:nvSpPr>
            <p:cNvPr id="140" name="Google Shape;140;p20"/>
            <p:cNvSpPr/>
            <p:nvPr/>
          </p:nvSpPr>
          <p:spPr>
            <a:xfrm>
              <a:off x="1352908" y="0"/>
              <a:ext cx="500977" cy="35704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24200" lIns="24200" spcFirstLastPara="1" rIns="24200" wrap="square" tIns="24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rPr>
                <a:t>sat</a:t>
              </a: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>
              <a:off x="2029362" y="0"/>
              <a:ext cx="500978" cy="35704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24200" lIns="24200" spcFirstLastPara="1" rIns="24200" wrap="square" tIns="24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2400"/>
                <a:buFont typeface="Open Sans"/>
                <a:buNone/>
              </a:pPr>
              <a:r>
                <a:rPr b="0" i="0" lang="ru-RU" sz="24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rPr>
                <a:t>on</a:t>
              </a:r>
              <a:endParaRPr/>
            </a:p>
          </p:txBody>
        </p:sp>
      </p:grpSp>
      <p:grpSp>
        <p:nvGrpSpPr>
          <p:cNvPr id="142" name="Google Shape;142;p20"/>
          <p:cNvGrpSpPr/>
          <p:nvPr/>
        </p:nvGrpSpPr>
        <p:grpSpPr>
          <a:xfrm>
            <a:off x="6612047" y="1360291"/>
            <a:ext cx="1916580" cy="314023"/>
            <a:chOff x="0" y="0"/>
            <a:chExt cx="1916579" cy="314022"/>
          </a:xfrm>
        </p:grpSpPr>
        <p:cxnSp>
          <p:nvCxnSpPr>
            <p:cNvPr id="143" name="Google Shape;143;p20"/>
            <p:cNvCxnSpPr/>
            <p:nvPr/>
          </p:nvCxnSpPr>
          <p:spPr>
            <a:xfrm rot="10800000">
              <a:off x="0" y="22137"/>
              <a:ext cx="577839" cy="286802"/>
            </a:xfrm>
            <a:prstGeom prst="straightConnector1">
              <a:avLst/>
            </a:prstGeom>
            <a:noFill/>
            <a:ln cap="flat" cmpd="sng" w="34925">
              <a:solidFill>
                <a:srgbClr val="2459A4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144" name="Google Shape;144;p20"/>
            <p:cNvCxnSpPr/>
            <p:nvPr/>
          </p:nvCxnSpPr>
          <p:spPr>
            <a:xfrm flipH="1" rot="10800000">
              <a:off x="1338739" y="22136"/>
              <a:ext cx="577840" cy="286803"/>
            </a:xfrm>
            <a:prstGeom prst="straightConnector1">
              <a:avLst/>
            </a:prstGeom>
            <a:noFill/>
            <a:ln cap="flat" cmpd="sng" w="34925">
              <a:solidFill>
                <a:srgbClr val="2459A4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145" name="Google Shape;145;p20"/>
            <p:cNvCxnSpPr/>
            <p:nvPr/>
          </p:nvCxnSpPr>
          <p:spPr>
            <a:xfrm flipH="1" rot="10800000">
              <a:off x="1067867" y="0"/>
              <a:ext cx="238410" cy="314022"/>
            </a:xfrm>
            <a:prstGeom prst="straightConnector1">
              <a:avLst/>
            </a:prstGeom>
            <a:noFill/>
            <a:ln cap="flat" cmpd="sng" w="34925">
              <a:solidFill>
                <a:srgbClr val="2459A4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146" name="Google Shape;146;p20"/>
            <p:cNvCxnSpPr/>
            <p:nvPr/>
          </p:nvCxnSpPr>
          <p:spPr>
            <a:xfrm rot="10800000">
              <a:off x="610300" y="0"/>
              <a:ext cx="238411" cy="314022"/>
            </a:xfrm>
            <a:prstGeom prst="straightConnector1">
              <a:avLst/>
            </a:prstGeom>
            <a:noFill/>
            <a:ln cap="flat" cmpd="sng" w="34925">
              <a:solidFill>
                <a:srgbClr val="2459A4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</p:grpSp>
      <p:grpSp>
        <p:nvGrpSpPr>
          <p:cNvPr id="147" name="Google Shape;147;p20"/>
          <p:cNvGrpSpPr/>
          <p:nvPr/>
        </p:nvGrpSpPr>
        <p:grpSpPr>
          <a:xfrm>
            <a:off x="7319847" y="1811896"/>
            <a:ext cx="500979" cy="100648"/>
            <a:chOff x="0" y="0"/>
            <a:chExt cx="500977" cy="100647"/>
          </a:xfrm>
        </p:grpSpPr>
        <p:sp>
          <p:nvSpPr>
            <p:cNvPr id="148" name="Google Shape;148;p20"/>
            <p:cNvSpPr/>
            <p:nvPr/>
          </p:nvSpPr>
          <p:spPr>
            <a:xfrm>
              <a:off x="0" y="0"/>
              <a:ext cx="500977" cy="100647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9" name="Google Shape;149;p20"/>
            <p:cNvGrpSpPr/>
            <p:nvPr/>
          </p:nvGrpSpPr>
          <p:grpSpPr>
            <a:xfrm>
              <a:off x="8347" y="6549"/>
              <a:ext cx="485935" cy="86103"/>
              <a:chOff x="0" y="0"/>
              <a:chExt cx="485933" cy="86101"/>
            </a:xfrm>
          </p:grpSpPr>
          <p:sp>
            <p:nvSpPr>
              <p:cNvPr id="150" name="Google Shape;150;p20"/>
              <p:cNvSpPr/>
              <p:nvPr/>
            </p:nvSpPr>
            <p:spPr>
              <a:xfrm>
                <a:off x="0" y="0"/>
                <a:ext cx="81608" cy="86101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C0C0C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24200" lIns="24200" spcFirstLastPara="1" rIns="24200" wrap="square" tIns="24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C5C5C"/>
                  </a:buClr>
                  <a:buSzPts val="2400"/>
                  <a:buFont typeface="Open San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5C5C5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20"/>
              <p:cNvSpPr/>
              <p:nvPr/>
            </p:nvSpPr>
            <p:spPr>
              <a:xfrm>
                <a:off x="80865" y="0"/>
                <a:ext cx="81608" cy="86101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C0C0C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24200" lIns="24200" spcFirstLastPara="1" rIns="24200" wrap="square" tIns="24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C5C5C"/>
                  </a:buClr>
                  <a:buSzPts val="2400"/>
                  <a:buFont typeface="Open San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5C5C5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20"/>
              <p:cNvSpPr/>
              <p:nvPr/>
            </p:nvSpPr>
            <p:spPr>
              <a:xfrm>
                <a:off x="161730" y="0"/>
                <a:ext cx="81608" cy="86101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C0C0C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24200" lIns="24200" spcFirstLastPara="1" rIns="24200" wrap="square" tIns="24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C5C5C"/>
                  </a:buClr>
                  <a:buSzPts val="2400"/>
                  <a:buFont typeface="Open San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5C5C5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20"/>
              <p:cNvSpPr/>
              <p:nvPr/>
            </p:nvSpPr>
            <p:spPr>
              <a:xfrm>
                <a:off x="242594" y="0"/>
                <a:ext cx="81609" cy="86101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C0C0C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24200" lIns="24200" spcFirstLastPara="1" rIns="24200" wrap="square" tIns="24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C5C5C"/>
                  </a:buClr>
                  <a:buSzPts val="2400"/>
                  <a:buFont typeface="Open San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5C5C5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20"/>
              <p:cNvSpPr/>
              <p:nvPr/>
            </p:nvSpPr>
            <p:spPr>
              <a:xfrm>
                <a:off x="323459" y="0"/>
                <a:ext cx="81609" cy="86101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C0C0C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24200" lIns="24200" spcFirstLastPara="1" rIns="24200" wrap="square" tIns="24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C5C5C"/>
                  </a:buClr>
                  <a:buSzPts val="2400"/>
                  <a:buFont typeface="Open San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5C5C5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20"/>
              <p:cNvSpPr/>
              <p:nvPr/>
            </p:nvSpPr>
            <p:spPr>
              <a:xfrm>
                <a:off x="404324" y="0"/>
                <a:ext cx="81609" cy="86101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C0C0C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24200" lIns="24200" spcFirstLastPara="1" rIns="24200" wrap="square" tIns="24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C5C5C"/>
                  </a:buClr>
                  <a:buSzPts val="2400"/>
                  <a:buFont typeface="Open San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5C5C5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6" name="Google Shape;156;p20"/>
          <p:cNvSpPr txBox="1"/>
          <p:nvPr/>
        </p:nvSpPr>
        <p:spPr>
          <a:xfrm>
            <a:off x="4841625" y="2022900"/>
            <a:ext cx="15879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Матрица параграфов</a:t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7" name="Google Shape;157;p20"/>
          <p:cNvCxnSpPr/>
          <p:nvPr/>
        </p:nvCxnSpPr>
        <p:spPr>
          <a:xfrm>
            <a:off x="6141624" y="2396388"/>
            <a:ext cx="905058" cy="167899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58" name="Google Shape;158;p20"/>
          <p:cNvCxnSpPr/>
          <p:nvPr/>
        </p:nvCxnSpPr>
        <p:spPr>
          <a:xfrm flipH="1" rot="10800000">
            <a:off x="7570336" y="2089193"/>
            <a:ext cx="1" cy="950187"/>
          </a:xfrm>
          <a:prstGeom prst="straightConnector1">
            <a:avLst/>
          </a:prstGeom>
          <a:noFill/>
          <a:ln cap="flat" cmpd="sng" w="34925">
            <a:solidFill>
              <a:srgbClr val="2459A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59" name="Google Shape;159;p20"/>
          <p:cNvSpPr/>
          <p:nvPr/>
        </p:nvSpPr>
        <p:spPr>
          <a:xfrm>
            <a:off x="7375994" y="2370866"/>
            <a:ext cx="388684" cy="386842"/>
          </a:xfrm>
          <a:prstGeom prst="rect">
            <a:avLst/>
          </a:prstGeom>
          <a:solidFill>
            <a:srgbClr val="CBD8E9"/>
          </a:solidFill>
          <a:ln>
            <a:noFill/>
          </a:ln>
          <a:effectLst>
            <a:outerShdw blurRad="635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24200" lIns="24200" spcFirstLastPara="1" rIns="24200" wrap="square" tIns="24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endParaRPr/>
          </a:p>
        </p:txBody>
      </p:sp>
      <p:sp>
        <p:nvSpPr>
          <p:cNvPr id="160" name="Google Shape;160;p20"/>
          <p:cNvSpPr txBox="1"/>
          <p:nvPr/>
        </p:nvSpPr>
        <p:spPr>
          <a:xfrm>
            <a:off x="6853598" y="3133333"/>
            <a:ext cx="1522430" cy="356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Paragraph id</a:t>
            </a:r>
            <a:endParaRPr/>
          </a:p>
        </p:txBody>
      </p:sp>
      <p:sp>
        <p:nvSpPr>
          <p:cNvPr id="161" name="Google Shape;161;p20"/>
          <p:cNvSpPr txBox="1"/>
          <p:nvPr/>
        </p:nvSpPr>
        <p:spPr>
          <a:xfrm>
            <a:off x="5431595" y="3689603"/>
            <a:ext cx="3601025" cy="5533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75" lIns="27075" spcFirstLastPara="1" rIns="27075" wrap="square" tIns="2707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Распределенный мешок слов</a:t>
            </a:r>
            <a:endParaRPr b="0" i="0" sz="24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(Distributed bag of words, DBOW)</a:t>
            </a:r>
            <a:endParaRPr/>
          </a:p>
        </p:txBody>
      </p:sp>
      <p:sp>
        <p:nvSpPr>
          <p:cNvPr id="162" name="Google Shape;162;p20"/>
          <p:cNvSpPr txBox="1"/>
          <p:nvPr/>
        </p:nvSpPr>
        <p:spPr>
          <a:xfrm>
            <a:off x="611999" y="3731044"/>
            <a:ext cx="4128300" cy="17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Проблема:</a:t>
            </a:r>
            <a:endParaRPr/>
          </a:p>
          <a:p>
            <a:pPr indent="-254000" lvl="0" marL="254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3360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Как получить вектор предложения из тестового множества?</a:t>
            </a:r>
            <a:endParaRPr/>
          </a:p>
        </p:txBody>
      </p:sp>
      <p:sp>
        <p:nvSpPr>
          <p:cNvPr id="163" name="Google Shape;163;p20"/>
          <p:cNvSpPr txBox="1"/>
          <p:nvPr/>
        </p:nvSpPr>
        <p:spPr>
          <a:xfrm>
            <a:off x="6894475" y="280925"/>
            <a:ext cx="2068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Классификатор</a:t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p83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SuperGLUE</a:t>
            </a:r>
            <a:endParaRPr/>
          </a:p>
        </p:txBody>
      </p:sp>
      <p:sp>
        <p:nvSpPr>
          <p:cNvPr id="2603" name="Google Shape;2603;p83"/>
          <p:cNvSpPr txBox="1"/>
          <p:nvPr/>
        </p:nvSpPr>
        <p:spPr>
          <a:xfrm>
            <a:off x="469900" y="1333500"/>
            <a:ext cx="8178900" cy="5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2349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060"/>
              <a:buFont typeface="Open Sans"/>
              <a:buChar char="•"/>
            </a:pPr>
            <a:r>
              <a:rPr b="0" i="0" lang="ru-RU" sz="2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Классификация пар предложений</a:t>
            </a:r>
            <a:endParaRPr b="0" i="0" sz="21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4" name="Google Shape;2604;p83"/>
          <p:cNvSpPr txBox="1"/>
          <p:nvPr/>
        </p:nvSpPr>
        <p:spPr>
          <a:xfrm>
            <a:off x="1029593" y="1798919"/>
            <a:ext cx="76257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-2349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060"/>
              <a:buFont typeface="Open Sans"/>
              <a:buChar char="•"/>
            </a:pPr>
            <a:r>
              <a:rPr b="0" i="0" lang="ru-RU" sz="2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BoolQ: определить ответ на бинарный вопрос по релевантному параграфу</a:t>
            </a:r>
            <a:endParaRPr b="0" i="0" sz="21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34950" lvl="0" marL="254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3060"/>
              <a:buFont typeface="Open Sans"/>
              <a:buChar char="•"/>
            </a:pPr>
            <a:r>
              <a:rPr b="0" i="0" lang="ru-RU" sz="2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CommitmentBank: определить, есть ли логическая связь между текстом пользователя и вопросом</a:t>
            </a:r>
            <a:endParaRPr b="0" i="0" sz="21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5" name="Google Shape;2605;p83"/>
          <p:cNvSpPr txBox="1"/>
          <p:nvPr/>
        </p:nvSpPr>
        <p:spPr>
          <a:xfrm>
            <a:off x="482599" y="591698"/>
            <a:ext cx="8178801" cy="787549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8 задач, требующих еще более глубокого понимания текста</a:t>
            </a:r>
            <a:endParaRPr/>
          </a:p>
        </p:txBody>
      </p:sp>
      <p:sp>
        <p:nvSpPr>
          <p:cNvPr id="2606" name="Google Shape;2606;p83"/>
          <p:cNvSpPr txBox="1"/>
          <p:nvPr/>
        </p:nvSpPr>
        <p:spPr>
          <a:xfrm>
            <a:off x="413211" y="5021857"/>
            <a:ext cx="7722644" cy="1433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-2794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Char char="●"/>
            </a:pPr>
            <a:r>
              <a:rPr b="0" i="1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Wang, Alex, Yada Pruksachatkun, Nikita Nangia, Amanpreet Singh, Julian Michael, Felix Hill, Omer Levy, and Samuel Bowman. "</a:t>
            </a:r>
            <a:r>
              <a:rPr b="0" i="1" lang="ru-RU" sz="18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Superglue: A stickier benchmark for general-purpose language understanding systems</a:t>
            </a:r>
            <a:r>
              <a:rPr b="0" i="1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." In Advances in Neural Information Processing Systems, pp. 3261-3275. 2019.</a:t>
            </a:r>
            <a:endParaRPr/>
          </a:p>
        </p:txBody>
      </p:sp>
      <p:sp>
        <p:nvSpPr>
          <p:cNvPr id="2607" name="Google Shape;2607;p83"/>
          <p:cNvSpPr txBox="1"/>
          <p:nvPr/>
        </p:nvSpPr>
        <p:spPr>
          <a:xfrm>
            <a:off x="8032830" y="2950946"/>
            <a:ext cx="489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24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5C5C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8" name="Google Shape;2608;p83"/>
          <p:cNvSpPr txBox="1"/>
          <p:nvPr/>
        </p:nvSpPr>
        <p:spPr>
          <a:xfrm>
            <a:off x="482599" y="3617069"/>
            <a:ext cx="8178900" cy="1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2349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060"/>
              <a:buFont typeface="Open Sans"/>
              <a:buChar char="•"/>
            </a:pPr>
            <a:r>
              <a:rPr b="0" i="0" lang="ru-RU" sz="2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Диагностический тест: широкий спектр лингвистических феноменов</a:t>
            </a:r>
            <a:endParaRPr b="0" i="0" sz="21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34950" lvl="0" marL="254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3060"/>
              <a:buFont typeface="Open Sans"/>
              <a:buChar char="•"/>
            </a:pPr>
            <a:r>
              <a:rPr b="0" i="0" lang="ru-RU" sz="21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Сравнение с уровнем человека</a:t>
            </a:r>
            <a:endParaRPr b="0" i="0" sz="21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2" name="Shape 2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3" name="Google Shape;2613;p84"/>
          <p:cNvSpPr txBox="1"/>
          <p:nvPr/>
        </p:nvSpPr>
        <p:spPr>
          <a:xfrm>
            <a:off x="469900" y="1117600"/>
            <a:ext cx="8178801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360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Классификация предложений</a:t>
            </a:r>
            <a:endParaRPr/>
          </a:p>
        </p:txBody>
      </p:sp>
      <p:sp>
        <p:nvSpPr>
          <p:cNvPr id="2614" name="Google Shape;2614;p84"/>
          <p:cNvSpPr txBox="1"/>
          <p:nvPr/>
        </p:nvSpPr>
        <p:spPr>
          <a:xfrm>
            <a:off x="1029593" y="1566075"/>
            <a:ext cx="7625760" cy="418217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360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SST-2: определить тональность</a:t>
            </a:r>
            <a:endParaRPr/>
          </a:p>
        </p:txBody>
      </p:sp>
      <p:sp>
        <p:nvSpPr>
          <p:cNvPr id="2615" name="Google Shape;2615;p84"/>
          <p:cNvSpPr txBox="1"/>
          <p:nvPr/>
        </p:nvSpPr>
        <p:spPr>
          <a:xfrm>
            <a:off x="482599" y="637894"/>
            <a:ext cx="8178801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10 задач вида (вопрос, контекст, ответ)</a:t>
            </a:r>
            <a:endParaRPr/>
          </a:p>
        </p:txBody>
      </p:sp>
      <p:sp>
        <p:nvSpPr>
          <p:cNvPr id="2616" name="Google Shape;2616;p84"/>
          <p:cNvSpPr txBox="1"/>
          <p:nvPr/>
        </p:nvSpPr>
        <p:spPr>
          <a:xfrm>
            <a:off x="413211" y="5533735"/>
            <a:ext cx="7722644" cy="879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-2794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Char char="●"/>
            </a:pPr>
            <a:r>
              <a:rPr b="0" i="1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McCann, Bryan, Nitish Shirish Keskar, Caiming Xiong, and Richard Socher. "</a:t>
            </a:r>
            <a:r>
              <a:rPr b="0" i="1" lang="ru-RU" sz="18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The natural language decathlon: Multitask learning as question answering</a:t>
            </a:r>
            <a:r>
              <a:rPr b="0" i="1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." arXiv preprint arXiv:1806.08730 (2018).</a:t>
            </a:r>
            <a:endParaRPr/>
          </a:p>
        </p:txBody>
      </p:sp>
      <p:sp>
        <p:nvSpPr>
          <p:cNvPr id="2617" name="Google Shape;2617;p84"/>
          <p:cNvSpPr txBox="1"/>
          <p:nvPr/>
        </p:nvSpPr>
        <p:spPr>
          <a:xfrm>
            <a:off x="479273" y="2077011"/>
            <a:ext cx="8178801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360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Генерация текстов:</a:t>
            </a:r>
            <a:endParaRPr/>
          </a:p>
        </p:txBody>
      </p:sp>
      <p:sp>
        <p:nvSpPr>
          <p:cNvPr id="2618" name="Google Shape;2618;p84"/>
          <p:cNvSpPr txBox="1"/>
          <p:nvPr/>
        </p:nvSpPr>
        <p:spPr>
          <a:xfrm>
            <a:off x="1029591" y="2794963"/>
            <a:ext cx="7625700" cy="18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360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Wizard of Oz: диалоговая система</a:t>
            </a:r>
            <a:endParaRPr/>
          </a:p>
          <a:p>
            <a:pPr indent="-254000" lvl="0" marL="254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3360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TED: машинный перевод</a:t>
            </a:r>
            <a:endParaRPr/>
          </a:p>
          <a:p>
            <a:pPr indent="-254000" lvl="0" marL="254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3360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CNN/Daily Mail: суммаризация</a:t>
            </a:r>
            <a:endParaRPr/>
          </a:p>
        </p:txBody>
      </p:sp>
      <p:sp>
        <p:nvSpPr>
          <p:cNvPr id="2619" name="Google Shape;2619;p84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DecaNLP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3" name="Shape 2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4" name="Google Shape;2624;p85"/>
          <p:cNvSpPr txBox="1"/>
          <p:nvPr/>
        </p:nvSpPr>
        <p:spPr>
          <a:xfrm>
            <a:off x="469900" y="1117600"/>
            <a:ext cx="81789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2159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760"/>
              <a:buFont typeface="Open Sans"/>
              <a:buChar char="•"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Разметка последовательности:</a:t>
            </a:r>
            <a:endParaRPr sz="800"/>
          </a:p>
        </p:txBody>
      </p:sp>
      <p:sp>
        <p:nvSpPr>
          <p:cNvPr id="2625" name="Google Shape;2625;p85"/>
          <p:cNvSpPr txBox="1"/>
          <p:nvPr/>
        </p:nvSpPr>
        <p:spPr>
          <a:xfrm>
            <a:off x="902861" y="1561779"/>
            <a:ext cx="7625700" cy="26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-2159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760"/>
              <a:buFont typeface="Open Sans"/>
              <a:buChar char="•"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SRL: определение семантических ролей</a:t>
            </a:r>
            <a:endParaRPr b="0" i="0" sz="18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15900" lvl="0" marL="254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2760"/>
              <a:buFont typeface="Open Sans"/>
              <a:buChar char="•"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QA-ZRE: извлечение отношений</a:t>
            </a:r>
            <a:endParaRPr b="0" i="0" sz="18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15900" lvl="0" marL="254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2760"/>
              <a:buFont typeface="Open Sans"/>
              <a:buChar char="•"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WikiSQL: семантический парсинг</a:t>
            </a:r>
            <a:endParaRPr b="0" i="0" sz="18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15900" lvl="0" marL="254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2760"/>
              <a:buFont typeface="Open Sans"/>
              <a:buChar char="•"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SQuAD: поиск ответа в параграфе</a:t>
            </a:r>
            <a:endParaRPr b="0" i="0" sz="18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15900" lvl="0" marL="254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2760"/>
              <a:buFont typeface="Open Sans"/>
              <a:buChar char="•"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WNLI: разрешение кореференции</a:t>
            </a:r>
            <a:endParaRPr b="0" i="0" sz="18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26" name="Google Shape;2626;p85"/>
          <p:cNvSpPr txBox="1"/>
          <p:nvPr/>
        </p:nvSpPr>
        <p:spPr>
          <a:xfrm>
            <a:off x="482599" y="637894"/>
            <a:ext cx="81789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2400"/>
              <a:buFont typeface="Open Sans"/>
              <a:buNone/>
            </a:pPr>
            <a:r>
              <a:rPr b="0" i="0" lang="ru-RU" sz="18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10 задач вида (вопрос, контекст, ответ)</a:t>
            </a:r>
            <a:endParaRPr sz="800"/>
          </a:p>
        </p:txBody>
      </p:sp>
      <p:sp>
        <p:nvSpPr>
          <p:cNvPr id="2627" name="Google Shape;2627;p85"/>
          <p:cNvSpPr txBox="1"/>
          <p:nvPr/>
        </p:nvSpPr>
        <p:spPr>
          <a:xfrm>
            <a:off x="413211" y="5533735"/>
            <a:ext cx="7722644" cy="879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-2794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Char char="●"/>
            </a:pPr>
            <a:r>
              <a:rPr b="0" i="1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McCann, Bryan, Nitish Shirish Keskar, Caiming Xiong, and Richard Socher. "</a:t>
            </a:r>
            <a:r>
              <a:rPr b="0" i="1" lang="ru-RU" sz="18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The natural language decathlon: Multitask learning as question answering</a:t>
            </a:r>
            <a:r>
              <a:rPr b="0" i="1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." arXiv preprint arXiv:1806.08730 (2018).</a:t>
            </a:r>
            <a:endParaRPr/>
          </a:p>
        </p:txBody>
      </p:sp>
      <p:sp>
        <p:nvSpPr>
          <p:cNvPr id="2628" name="Google Shape;2628;p85"/>
          <p:cNvSpPr txBox="1"/>
          <p:nvPr/>
        </p:nvSpPr>
        <p:spPr>
          <a:xfrm>
            <a:off x="626340" y="4007411"/>
            <a:ext cx="81789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2159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760"/>
              <a:buFont typeface="Open Sans"/>
              <a:buChar char="•"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Классификация пары предолжений:</a:t>
            </a:r>
            <a:endParaRPr sz="800"/>
          </a:p>
        </p:txBody>
      </p:sp>
      <p:sp>
        <p:nvSpPr>
          <p:cNvPr id="2629" name="Google Shape;2629;p85"/>
          <p:cNvSpPr txBox="1"/>
          <p:nvPr/>
        </p:nvSpPr>
        <p:spPr>
          <a:xfrm>
            <a:off x="902861" y="4455371"/>
            <a:ext cx="76257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-2159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760"/>
              <a:buFont typeface="Open Sans"/>
              <a:buChar char="•"/>
            </a:pPr>
            <a:r>
              <a:rPr b="0" i="0" lang="ru-RU" sz="18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MNLI: определить логическую связь между посылкой и заключением</a:t>
            </a:r>
            <a:endParaRPr sz="800"/>
          </a:p>
        </p:txBody>
      </p:sp>
      <p:sp>
        <p:nvSpPr>
          <p:cNvPr id="2630" name="Google Shape;2630;p85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DecaNLP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4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Google Shape;2635;p86"/>
          <p:cNvSpPr txBox="1"/>
          <p:nvPr/>
        </p:nvSpPr>
        <p:spPr>
          <a:xfrm>
            <a:off x="482599" y="637894"/>
            <a:ext cx="8178801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10 задач вида (вопрос, контекст, ответ)</a:t>
            </a:r>
            <a:endParaRPr/>
          </a:p>
        </p:txBody>
      </p:sp>
      <p:graphicFrame>
        <p:nvGraphicFramePr>
          <p:cNvPr id="2636" name="Google Shape;2636;p86"/>
          <p:cNvGraphicFramePr/>
          <p:nvPr/>
        </p:nvGraphicFramePr>
        <p:xfrm>
          <a:off x="575058" y="1237950"/>
          <a:ext cx="3000000" cy="3000000"/>
        </p:xfrm>
        <a:graphic>
          <a:graphicData uri="http://schemas.openxmlformats.org/drawingml/2006/table">
            <a:tbl>
              <a:tblPr firstCol="1" firstRow="1">
                <a:noFill/>
                <a:tableStyleId>{8709C226-414B-4FB0-A763-90EA57A55815}</a:tableStyleId>
              </a:tblPr>
              <a:tblGrid>
                <a:gridCol w="2806650"/>
                <a:gridCol w="3411025"/>
                <a:gridCol w="2043025"/>
              </a:tblGrid>
              <a:tr h="324800">
                <a:tc>
                  <a:txBody>
                    <a:bodyPr/>
                    <a:lstStyle/>
                    <a:p>
                      <a:pPr indent="22860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557A1"/>
                        </a:buClr>
                        <a:buSzPts val="2400"/>
                        <a:buFont typeface="Open Sans"/>
                        <a:buNone/>
                      </a:pPr>
                      <a:r>
                        <a:rPr lang="ru-RU" sz="2400" u="sng" cap="none" strike="noStrike">
                          <a:solidFill>
                            <a:srgbClr val="2557A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Question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22860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557A1"/>
                        </a:buClr>
                        <a:buSzPts val="2400"/>
                        <a:buFont typeface="Open Sans"/>
                        <a:buNone/>
                      </a:pPr>
                      <a:r>
                        <a:rPr lang="ru-RU" sz="2400" u="sng" cap="none" strike="noStrike">
                          <a:solidFill>
                            <a:srgbClr val="2557A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Context</a:t>
                      </a:r>
                      <a:endParaRPr/>
                    </a:p>
                  </a:txBody>
                  <a:tcPr marT="0" marB="0" marR="0" marL="0" anchor="ctr">
                    <a:lnL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22860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557A1"/>
                        </a:buClr>
                        <a:buSzPts val="2400"/>
                        <a:buFont typeface="Open Sans"/>
                        <a:buNone/>
                      </a:pPr>
                      <a:r>
                        <a:rPr lang="ru-RU" sz="2400" u="sng" cap="none" strike="noStrike">
                          <a:solidFill>
                            <a:srgbClr val="2557A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Answer</a:t>
                      </a:r>
                      <a:endParaRPr/>
                    </a:p>
                  </a:txBody>
                  <a:tcPr marT="0" marB="0" marR="0" marL="0" anchor="ctr">
                    <a:lnL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9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C5C5C"/>
                        </a:buClr>
                        <a:buSzPts val="2000"/>
                        <a:buFont typeface="Open Sans"/>
                        <a:buNone/>
                      </a:pPr>
                      <a:r>
                        <a:rPr lang="ru-RU" sz="2000" u="none" cap="none" strike="noStrike">
                          <a:solidFill>
                            <a:srgbClr val="5C5C5C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What is a major importance of Southern California in relation to California and the US?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Open Sans"/>
                        <a:buNone/>
                      </a:pPr>
                      <a:r>
                        <a:rPr lang="ru-RU" sz="20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… Southern California is a </a:t>
                      </a:r>
                      <a:r>
                        <a:rPr lang="ru-RU" sz="2000" u="none" cap="none" strike="noStrike">
                          <a:solidFill>
                            <a:srgbClr val="A4215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major economic center</a:t>
                      </a:r>
                      <a:r>
                        <a:rPr lang="ru-RU" sz="20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for the state of California and the US…</a:t>
                      </a:r>
                      <a:endParaRPr/>
                    </a:p>
                  </a:txBody>
                  <a:tcPr marT="36000" marB="36000" marR="36000" marL="36000" anchor="ctr">
                    <a:lnL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42159"/>
                        </a:buClr>
                        <a:buSzPts val="2000"/>
                        <a:buFont typeface="Open Sans"/>
                        <a:buNone/>
                      </a:pPr>
                      <a:r>
                        <a:rPr lang="ru-RU" sz="2000" u="none" cap="none" strike="noStrike">
                          <a:solidFill>
                            <a:srgbClr val="A4215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major economic center</a:t>
                      </a:r>
                      <a:endParaRPr/>
                    </a:p>
                  </a:txBody>
                  <a:tcPr marT="36000" marB="36000" marR="36000" marL="36000" anchor="ctr">
                    <a:lnL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9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C5C5C"/>
                        </a:buClr>
                        <a:buSzPts val="2000"/>
                        <a:buFont typeface="Open Sans"/>
                        <a:buNone/>
                      </a:pPr>
                      <a:r>
                        <a:rPr lang="ru-RU" sz="2000" u="none" cap="none" strike="noStrike">
                          <a:solidFill>
                            <a:srgbClr val="5C5C5C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What is the translation from English to German?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C5C5C"/>
                        </a:buClr>
                        <a:buSzPts val="2000"/>
                        <a:buFont typeface="Open Sans"/>
                        <a:buNone/>
                      </a:pPr>
                      <a:r>
                        <a:rPr lang="ru-RU" sz="2000" u="none" cap="none" strike="noStrike">
                          <a:solidFill>
                            <a:srgbClr val="5C5C5C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Most of the planet is ocean water.</a:t>
                      </a:r>
                      <a:endParaRPr/>
                    </a:p>
                  </a:txBody>
                  <a:tcPr marT="36000" marB="36000" marR="36000" marL="36000" anchor="ctr">
                    <a:lnL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59A4"/>
                        </a:buClr>
                        <a:buSzPts val="2000"/>
                        <a:buFont typeface="Open Sans"/>
                        <a:buNone/>
                      </a:pPr>
                      <a:r>
                        <a:rPr lang="ru-RU" sz="2000" u="none" cap="none" strike="noStrike">
                          <a:solidFill>
                            <a:srgbClr val="2459A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Der Großteil der Erde ist Meerwasser</a:t>
                      </a:r>
                      <a:endParaRPr/>
                    </a:p>
                  </a:txBody>
                  <a:tcPr marT="36000" marB="36000" marR="36000" marL="36000" anchor="ctr">
                    <a:lnL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9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C5C5C"/>
                        </a:buClr>
                        <a:buSzPts val="2000"/>
                        <a:buFont typeface="Open Sans"/>
                        <a:buNone/>
                      </a:pPr>
                      <a:r>
                        <a:rPr lang="ru-RU" sz="2000" u="none" cap="none" strike="noStrike">
                          <a:solidFill>
                            <a:srgbClr val="5C5C5C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What is summary?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42159"/>
                        </a:buClr>
                        <a:buSzPts val="2000"/>
                        <a:buFont typeface="Open Sans"/>
                        <a:buNone/>
                      </a:pPr>
                      <a:r>
                        <a:rPr lang="ru-RU" sz="2000" u="none" cap="none" strike="noStrike">
                          <a:solidFill>
                            <a:srgbClr val="A4215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Harry Potter star Daniel Radcliffe</a:t>
                      </a:r>
                      <a:r>
                        <a:rPr lang="ru-RU" sz="20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gains access to a reported </a:t>
                      </a:r>
                      <a:r>
                        <a:rPr lang="ru-RU" sz="2000" u="none" cap="none" strike="noStrike">
                          <a:solidFill>
                            <a:srgbClr val="A4215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£320</a:t>
                      </a:r>
                      <a:r>
                        <a:rPr lang="ru-RU" sz="20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million </a:t>
                      </a:r>
                      <a:r>
                        <a:rPr lang="ru-RU" sz="2000" u="none" cap="none" strike="noStrike">
                          <a:solidFill>
                            <a:srgbClr val="A4215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fortune</a:t>
                      </a:r>
                      <a:r>
                        <a:rPr lang="ru-RU" sz="20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…</a:t>
                      </a:r>
                      <a:endParaRPr/>
                    </a:p>
                  </a:txBody>
                  <a:tcPr marT="36000" marB="36000" marR="36000" marL="36000" anchor="ctr">
                    <a:lnL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42159"/>
                        </a:buClr>
                        <a:buSzPts val="2000"/>
                        <a:buFont typeface="Open Sans"/>
                        <a:buNone/>
                      </a:pPr>
                      <a:r>
                        <a:rPr lang="ru-RU" sz="2000" u="none" cap="none" strike="noStrike">
                          <a:solidFill>
                            <a:srgbClr val="A4215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Harry Potter star Daniel Radcliffe</a:t>
                      </a:r>
                      <a:r>
                        <a:rPr lang="ru-RU" sz="20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ru-RU" sz="2000" u="none" cap="none" strike="noStrike">
                          <a:solidFill>
                            <a:srgbClr val="2557A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gets</a:t>
                      </a:r>
                      <a:r>
                        <a:rPr lang="ru-RU" sz="20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ru-RU" sz="2000" u="none" cap="none" strike="noStrike">
                          <a:solidFill>
                            <a:srgbClr val="A4215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£320</a:t>
                      </a:r>
                      <a:r>
                        <a:rPr lang="ru-RU" sz="2000" u="none" cap="none" strike="noStrike">
                          <a:solidFill>
                            <a:srgbClr val="2557A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</a:t>
                      </a:r>
                      <a:r>
                        <a:rPr lang="ru-RU" sz="2000" u="none" cap="none" strike="noStrike">
                          <a:solidFill>
                            <a:srgbClr val="A4215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fortune</a:t>
                      </a:r>
                      <a:r>
                        <a:rPr lang="ru-RU" sz="20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…</a:t>
                      </a:r>
                      <a:endParaRPr/>
                    </a:p>
                  </a:txBody>
                  <a:tcPr marT="36000" marB="36000" marR="36000" marL="36000" anchor="ctr">
                    <a:lnL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37" name="Google Shape;2637;p86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DecaNLP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1" name="Shape 2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2" name="Google Shape;2642;p87"/>
          <p:cNvGraphicFramePr/>
          <p:nvPr/>
        </p:nvGraphicFramePr>
        <p:xfrm>
          <a:off x="575058" y="1242702"/>
          <a:ext cx="3000000" cy="3000000"/>
        </p:xfrm>
        <a:graphic>
          <a:graphicData uri="http://schemas.openxmlformats.org/drawingml/2006/table">
            <a:tbl>
              <a:tblPr firstCol="1" firstRow="1">
                <a:noFill/>
                <a:tableStyleId>{8709C226-414B-4FB0-A763-90EA57A55815}</a:tableStyleId>
              </a:tblPr>
              <a:tblGrid>
                <a:gridCol w="2806650"/>
                <a:gridCol w="3411025"/>
                <a:gridCol w="2043025"/>
              </a:tblGrid>
              <a:tr h="324800">
                <a:tc>
                  <a:txBody>
                    <a:bodyPr/>
                    <a:lstStyle/>
                    <a:p>
                      <a:pPr indent="22860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557A1"/>
                        </a:buClr>
                        <a:buSzPts val="2400"/>
                        <a:buFont typeface="Open Sans"/>
                        <a:buNone/>
                      </a:pPr>
                      <a:r>
                        <a:rPr lang="ru-RU" sz="2400" u="sng" cap="none" strike="noStrike">
                          <a:solidFill>
                            <a:srgbClr val="2557A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Question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22860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557A1"/>
                        </a:buClr>
                        <a:buSzPts val="2400"/>
                        <a:buFont typeface="Open Sans"/>
                        <a:buNone/>
                      </a:pPr>
                      <a:r>
                        <a:rPr lang="ru-RU" sz="2400" u="sng" cap="none" strike="noStrike">
                          <a:solidFill>
                            <a:srgbClr val="2557A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Context</a:t>
                      </a:r>
                      <a:endParaRPr/>
                    </a:p>
                  </a:txBody>
                  <a:tcPr marT="36000" marB="36000" marR="36000" marL="36000" anchor="ctr">
                    <a:lnL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22860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557A1"/>
                        </a:buClr>
                        <a:buSzPts val="2400"/>
                        <a:buFont typeface="Open Sans"/>
                        <a:buNone/>
                      </a:pPr>
                      <a:r>
                        <a:rPr lang="ru-RU" sz="2400" u="sng" cap="none" strike="noStrike">
                          <a:solidFill>
                            <a:srgbClr val="2557A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Answer</a:t>
                      </a:r>
                      <a:endParaRPr/>
                    </a:p>
                  </a:txBody>
                  <a:tcPr marT="36000" marB="36000" marR="36000" marL="36000" anchor="ctr">
                    <a:lnL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97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Open Sans"/>
                        <a:buNone/>
                      </a:pPr>
                      <a:r>
                        <a:rPr lang="ru-RU" sz="20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Hypothesis: Product and geography are what make cream skimming work. </a:t>
                      </a:r>
                      <a:r>
                        <a:rPr lang="ru-RU" sz="2000" u="none" cap="none" strike="noStrike">
                          <a:solidFill>
                            <a:srgbClr val="51A15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Entailment</a:t>
                      </a:r>
                      <a:r>
                        <a:rPr lang="ru-RU" sz="20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, neutral, or contradiction?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C5C5C"/>
                        </a:buClr>
                        <a:buSzPts val="2000"/>
                        <a:buFont typeface="Open Sans"/>
                        <a:buNone/>
                      </a:pPr>
                      <a:r>
                        <a:rPr lang="ru-RU" sz="2000" u="none" cap="none" strike="noStrike">
                          <a:solidFill>
                            <a:srgbClr val="5C5C5C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Premise: Conceptually cream skimming has two basic dimensions - product and geography.</a:t>
                      </a:r>
                      <a:endParaRPr/>
                    </a:p>
                  </a:txBody>
                  <a:tcPr marT="36000" marB="36000" marR="36000" marL="36000" anchor="ctr">
                    <a:lnL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1A153"/>
                        </a:buClr>
                        <a:buSzPts val="2000"/>
                        <a:buFont typeface="Open Sans"/>
                        <a:buNone/>
                      </a:pPr>
                      <a:r>
                        <a:rPr lang="ru-RU" sz="2000" u="none" cap="none" strike="noStrike">
                          <a:solidFill>
                            <a:srgbClr val="51A15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Entailment</a:t>
                      </a:r>
                      <a:endParaRPr/>
                    </a:p>
                  </a:txBody>
                  <a:tcPr marT="36000" marB="36000" marR="36000" marL="36000" anchor="ctr">
                    <a:lnL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9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Open Sans"/>
                        <a:buNone/>
                      </a:pPr>
                      <a:r>
                        <a:rPr lang="ru-RU" sz="20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Is this sentence </a:t>
                      </a:r>
                      <a:r>
                        <a:rPr lang="ru-RU" sz="2000" u="none" cap="none" strike="noStrike">
                          <a:solidFill>
                            <a:srgbClr val="51A15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positive</a:t>
                      </a:r>
                      <a:r>
                        <a:rPr lang="ru-RU" sz="20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or negative?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C5C5C"/>
                        </a:buClr>
                        <a:buSzPts val="2000"/>
                        <a:buFont typeface="Open Sans"/>
                        <a:buNone/>
                      </a:pPr>
                      <a:r>
                        <a:rPr lang="ru-RU" sz="2000" u="none" cap="none" strike="noStrike">
                          <a:solidFill>
                            <a:srgbClr val="5C5C5C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 stirring, funny and finally transporting re-imagining of Beauty and the Beast and 1930s horror film.</a:t>
                      </a:r>
                      <a:endParaRPr/>
                    </a:p>
                  </a:txBody>
                  <a:tcPr marT="36000" marB="36000" marR="36000" marL="36000" anchor="ctr">
                    <a:lnL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1A153"/>
                        </a:buClr>
                        <a:buSzPts val="2000"/>
                        <a:buFont typeface="Open Sans"/>
                        <a:buNone/>
                      </a:pPr>
                      <a:r>
                        <a:rPr lang="ru-RU" sz="2000" u="none" cap="none" strike="noStrike">
                          <a:solidFill>
                            <a:srgbClr val="51A15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positive</a:t>
                      </a:r>
                      <a:endParaRPr/>
                    </a:p>
                  </a:txBody>
                  <a:tcPr marT="36000" marB="36000" marR="36000" marL="36000" anchor="ctr">
                    <a:lnL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9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C5C5C"/>
                        </a:buClr>
                        <a:buSzPts val="2000"/>
                        <a:buFont typeface="Open Sans"/>
                        <a:buNone/>
                      </a:pPr>
                      <a:r>
                        <a:rPr lang="ru-RU" sz="2000" u="none" cap="none" strike="noStrike">
                          <a:solidFill>
                            <a:srgbClr val="5C5C5C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What has something experienced?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Open Sans"/>
                        <a:buNone/>
                      </a:pPr>
                      <a:r>
                        <a:rPr lang="ru-RU" sz="20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Areas of the Baltic that have experiences </a:t>
                      </a:r>
                      <a:r>
                        <a:rPr lang="ru-RU" sz="2000" u="none" cap="none" strike="noStrike">
                          <a:solidFill>
                            <a:srgbClr val="A4215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eutrophication</a:t>
                      </a:r>
                      <a:r>
                        <a:rPr lang="ru-RU" sz="20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</a:t>
                      </a:r>
                      <a:endParaRPr/>
                    </a:p>
                  </a:txBody>
                  <a:tcPr marT="36000" marB="36000" marR="36000" marL="36000" anchor="ctr">
                    <a:lnL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42159"/>
                        </a:buClr>
                        <a:buSzPts val="2000"/>
                        <a:buFont typeface="Open Sans"/>
                        <a:buNone/>
                      </a:pPr>
                      <a:r>
                        <a:rPr lang="ru-RU" sz="2000" u="none" cap="none" strike="noStrike">
                          <a:solidFill>
                            <a:srgbClr val="A4215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eutrophication</a:t>
                      </a:r>
                      <a:endParaRPr/>
                    </a:p>
                  </a:txBody>
                  <a:tcPr marT="36000" marB="36000" marR="36000" marL="36000" anchor="ctr">
                    <a:lnL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43" name="Google Shape;2643;p87"/>
          <p:cNvSpPr txBox="1"/>
          <p:nvPr/>
        </p:nvSpPr>
        <p:spPr>
          <a:xfrm>
            <a:off x="482599" y="637894"/>
            <a:ext cx="8178801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10 задач вида (вопрос, контекст, ответ)</a:t>
            </a:r>
            <a:endParaRPr/>
          </a:p>
        </p:txBody>
      </p:sp>
      <p:sp>
        <p:nvSpPr>
          <p:cNvPr id="2644" name="Google Shape;2644;p87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DecaNLP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8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9" name="Google Shape;2649;p88"/>
          <p:cNvGraphicFramePr/>
          <p:nvPr/>
        </p:nvGraphicFramePr>
        <p:xfrm>
          <a:off x="575058" y="1242702"/>
          <a:ext cx="3000000" cy="3000000"/>
        </p:xfrm>
        <a:graphic>
          <a:graphicData uri="http://schemas.openxmlformats.org/drawingml/2006/table">
            <a:tbl>
              <a:tblPr firstCol="1" firstRow="1">
                <a:noFill/>
                <a:tableStyleId>{8709C226-414B-4FB0-A763-90EA57A55815}</a:tableStyleId>
              </a:tblPr>
              <a:tblGrid>
                <a:gridCol w="2806650"/>
                <a:gridCol w="3411025"/>
                <a:gridCol w="2043025"/>
              </a:tblGrid>
              <a:tr h="324800">
                <a:tc>
                  <a:txBody>
                    <a:bodyPr/>
                    <a:lstStyle/>
                    <a:p>
                      <a:pPr indent="22860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557A1"/>
                        </a:buClr>
                        <a:buSzPts val="2400"/>
                        <a:buFont typeface="Open Sans"/>
                        <a:buNone/>
                      </a:pPr>
                      <a:r>
                        <a:rPr lang="ru-RU" sz="2400" u="sng" cap="none" strike="noStrike">
                          <a:solidFill>
                            <a:srgbClr val="2557A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Question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22860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557A1"/>
                        </a:buClr>
                        <a:buSzPts val="2400"/>
                        <a:buFont typeface="Open Sans"/>
                        <a:buNone/>
                      </a:pPr>
                      <a:r>
                        <a:rPr lang="ru-RU" sz="2400" u="sng" cap="none" strike="noStrike">
                          <a:solidFill>
                            <a:srgbClr val="2557A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Context</a:t>
                      </a:r>
                      <a:endParaRPr/>
                    </a:p>
                  </a:txBody>
                  <a:tcPr marT="36000" marB="36000" marR="36000" marL="36000" anchor="ctr">
                    <a:lnL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22860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557A1"/>
                        </a:buClr>
                        <a:buSzPts val="2400"/>
                        <a:buFont typeface="Open Sans"/>
                        <a:buNone/>
                      </a:pPr>
                      <a:r>
                        <a:rPr lang="ru-RU" sz="2400" u="sng" cap="none" strike="noStrike">
                          <a:solidFill>
                            <a:srgbClr val="2557A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Answer</a:t>
                      </a:r>
                      <a:endParaRPr/>
                    </a:p>
                  </a:txBody>
                  <a:tcPr marT="36000" marB="36000" marR="36000" marL="36000" anchor="ctr">
                    <a:lnL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97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C5C5C"/>
                        </a:buClr>
                        <a:buSzPts val="2000"/>
                        <a:buFont typeface="Open Sans"/>
                        <a:buNone/>
                      </a:pPr>
                      <a:r>
                        <a:rPr lang="ru-RU" sz="2000" u="none" cap="none" strike="noStrike">
                          <a:solidFill>
                            <a:srgbClr val="5C5C5C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Who is the illustrator of the Cylce of the Werewolf?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Open Sans"/>
                        <a:buNone/>
                      </a:pPr>
                      <a:r>
                        <a:rPr lang="ru-RU" sz="20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Cycle of the Werewolf is a short novel by Stephen King, featuring illustrations by comic book artist </a:t>
                      </a:r>
                      <a:r>
                        <a:rPr lang="ru-RU" sz="2000" u="none" cap="none" strike="noStrike">
                          <a:solidFill>
                            <a:srgbClr val="A4215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Bernie Wrightson</a:t>
                      </a:r>
                      <a:r>
                        <a:rPr lang="ru-RU" sz="20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</a:t>
                      </a:r>
                      <a:endParaRPr/>
                    </a:p>
                  </a:txBody>
                  <a:tcPr marT="36000" marB="36000" marR="36000" marL="36000" anchor="ctr">
                    <a:lnL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42159"/>
                        </a:buClr>
                        <a:buSzPts val="2000"/>
                        <a:buFont typeface="Open Sans"/>
                        <a:buNone/>
                      </a:pPr>
                      <a:r>
                        <a:rPr lang="ru-RU" sz="2000" u="none" cap="none" strike="noStrike">
                          <a:solidFill>
                            <a:srgbClr val="A4215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Bernie Wrightson</a:t>
                      </a:r>
                      <a:endParaRPr/>
                    </a:p>
                  </a:txBody>
                  <a:tcPr marT="36000" marB="36000" marR="36000" marL="36000" anchor="ctr">
                    <a:lnL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9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C5C5C"/>
                        </a:buClr>
                        <a:buSzPts val="2000"/>
                        <a:buFont typeface="Open Sans"/>
                        <a:buNone/>
                      </a:pPr>
                      <a:r>
                        <a:rPr lang="ru-RU" sz="2000" u="none" cap="none" strike="noStrike">
                          <a:solidFill>
                            <a:srgbClr val="5C5C5C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What is the change in dialogue state?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C5C5C"/>
                        </a:buClr>
                        <a:buSzPts val="2000"/>
                        <a:buFont typeface="Open Sans"/>
                        <a:buNone/>
                      </a:pPr>
                      <a:r>
                        <a:rPr lang="ru-RU" sz="2000" u="none" cap="none" strike="noStrike">
                          <a:solidFill>
                            <a:srgbClr val="5C5C5C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Are there any Eritrean restaurants in town?</a:t>
                      </a:r>
                      <a:endParaRPr/>
                    </a:p>
                  </a:txBody>
                  <a:tcPr marT="36000" marB="36000" marR="36000" marL="36000" anchor="ctr">
                    <a:lnL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59A4"/>
                        </a:buClr>
                        <a:buSzPts val="2000"/>
                        <a:buFont typeface="Open Sans"/>
                        <a:buNone/>
                      </a:pPr>
                      <a:r>
                        <a:rPr lang="ru-RU" sz="20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food:</a:t>
                      </a:r>
                      <a:r>
                        <a:rPr lang="ru-RU" sz="2000" u="none" cap="none" strike="noStrike">
                          <a:solidFill>
                            <a:srgbClr val="A4215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Eritrean</a:t>
                      </a:r>
                      <a:endParaRPr/>
                    </a:p>
                  </a:txBody>
                  <a:tcPr marT="36000" marB="36000" marR="36000" marL="36000" anchor="ctr">
                    <a:lnL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50" name="Google Shape;2650;p88"/>
          <p:cNvSpPr txBox="1"/>
          <p:nvPr/>
        </p:nvSpPr>
        <p:spPr>
          <a:xfrm>
            <a:off x="482599" y="637894"/>
            <a:ext cx="8178801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10 задач вида (вопрос, контекст, ответ)</a:t>
            </a:r>
            <a:endParaRPr/>
          </a:p>
        </p:txBody>
      </p:sp>
      <p:sp>
        <p:nvSpPr>
          <p:cNvPr id="2651" name="Google Shape;2651;p88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DecaNLP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5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6" name="Google Shape;2656;p89"/>
          <p:cNvGraphicFramePr/>
          <p:nvPr/>
        </p:nvGraphicFramePr>
        <p:xfrm>
          <a:off x="575058" y="1242702"/>
          <a:ext cx="3000000" cy="3000000"/>
        </p:xfrm>
        <a:graphic>
          <a:graphicData uri="http://schemas.openxmlformats.org/drawingml/2006/table">
            <a:tbl>
              <a:tblPr firstCol="1" firstRow="1">
                <a:noFill/>
                <a:tableStyleId>{8709C226-414B-4FB0-A763-90EA57A55815}</a:tableStyleId>
              </a:tblPr>
              <a:tblGrid>
                <a:gridCol w="2806650"/>
                <a:gridCol w="3411025"/>
                <a:gridCol w="2043025"/>
              </a:tblGrid>
              <a:tr h="324800">
                <a:tc>
                  <a:txBody>
                    <a:bodyPr/>
                    <a:lstStyle/>
                    <a:p>
                      <a:pPr indent="22860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557A1"/>
                        </a:buClr>
                        <a:buSzPts val="2400"/>
                        <a:buFont typeface="Open Sans"/>
                        <a:buNone/>
                      </a:pPr>
                      <a:r>
                        <a:rPr lang="ru-RU" sz="2400" u="sng" cap="none" strike="noStrike">
                          <a:solidFill>
                            <a:srgbClr val="2557A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Question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22860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557A1"/>
                        </a:buClr>
                        <a:buSzPts val="2400"/>
                        <a:buFont typeface="Open Sans"/>
                        <a:buNone/>
                      </a:pPr>
                      <a:r>
                        <a:rPr lang="ru-RU" sz="2400" u="sng" cap="none" strike="noStrike">
                          <a:solidFill>
                            <a:srgbClr val="2557A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Context</a:t>
                      </a:r>
                      <a:endParaRPr/>
                    </a:p>
                  </a:txBody>
                  <a:tcPr marT="36000" marB="36000" marR="36000" marL="36000" anchor="ctr">
                    <a:lnL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22860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557A1"/>
                        </a:buClr>
                        <a:buSzPts val="2400"/>
                        <a:buFont typeface="Open Sans"/>
                        <a:buNone/>
                      </a:pPr>
                      <a:r>
                        <a:rPr lang="ru-RU" sz="2400" u="sng" cap="none" strike="noStrike">
                          <a:solidFill>
                            <a:srgbClr val="2557A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Answer</a:t>
                      </a:r>
                      <a:endParaRPr/>
                    </a:p>
                  </a:txBody>
                  <a:tcPr marT="36000" marB="36000" marR="36000" marL="36000" anchor="ctr">
                    <a:lnL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97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C5C5C"/>
                        </a:buClr>
                        <a:buSzPts val="2000"/>
                        <a:buFont typeface="Open Sans"/>
                        <a:buNone/>
                      </a:pPr>
                      <a:r>
                        <a:rPr lang="ru-RU" sz="2000" u="none" cap="none" strike="noStrike">
                          <a:solidFill>
                            <a:srgbClr val="5C5C5C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What is the translation from English to SQL?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Open Sans"/>
                        <a:buNone/>
                      </a:pPr>
                      <a:r>
                        <a:rPr lang="ru-RU" sz="20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The table has column names… Tell me what the </a:t>
                      </a:r>
                      <a:r>
                        <a:rPr lang="ru-RU" sz="2000" u="none" cap="none" strike="noStrike">
                          <a:solidFill>
                            <a:srgbClr val="A4215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notes</a:t>
                      </a:r>
                      <a:r>
                        <a:rPr lang="ru-RU" sz="20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are for </a:t>
                      </a:r>
                      <a:r>
                        <a:rPr lang="ru-RU" sz="2000" u="none" cap="none" strike="noStrike">
                          <a:solidFill>
                            <a:srgbClr val="A4215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South Australia</a:t>
                      </a:r>
                      <a:endParaRPr/>
                    </a:p>
                  </a:txBody>
                  <a:tcPr marT="36000" marB="36000" marR="36000" marL="36000" anchor="ctr">
                    <a:lnL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42159"/>
                        </a:buClr>
                        <a:buSzPts val="2000"/>
                        <a:buFont typeface="Open Sans"/>
                        <a:buNone/>
                      </a:pPr>
                      <a:r>
                        <a:rPr lang="ru-RU" sz="2000" u="none" cap="none" strike="noStrike">
                          <a:solidFill>
                            <a:srgbClr val="A4215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SELECT notes from table WHERE ‘Current Slogan’ = ‘South Australia’</a:t>
                      </a:r>
                      <a:endParaRPr/>
                    </a:p>
                  </a:txBody>
                  <a:tcPr marT="36000" marB="36000" marR="36000" marL="36000" anchor="ctr">
                    <a:lnL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9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Open Sans"/>
                        <a:buNone/>
                      </a:pPr>
                      <a:r>
                        <a:rPr lang="ru-RU" sz="20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Who had given help? </a:t>
                      </a:r>
                      <a:r>
                        <a:rPr lang="ru-RU" sz="2000" u="none" cap="none" strike="noStrike">
                          <a:solidFill>
                            <a:srgbClr val="51A15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Susan</a:t>
                      </a:r>
                      <a:r>
                        <a:rPr lang="ru-RU" sz="20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or Joan?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C5C5C"/>
                        </a:buClr>
                        <a:buSzPts val="2000"/>
                        <a:buFont typeface="Open Sans"/>
                        <a:buNone/>
                      </a:pPr>
                      <a:r>
                        <a:rPr lang="ru-RU" sz="2000" u="none" cap="none" strike="noStrike">
                          <a:solidFill>
                            <a:srgbClr val="5C5C5C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Joan made sure to thank Susan for all the help she had given.</a:t>
                      </a:r>
                      <a:endParaRPr/>
                    </a:p>
                  </a:txBody>
                  <a:tcPr marT="36000" marB="36000" marR="36000" marL="36000" anchor="ctr">
                    <a:lnL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1A153"/>
                        </a:buClr>
                        <a:buSzPts val="2000"/>
                        <a:buFont typeface="Open Sans"/>
                        <a:buNone/>
                      </a:pPr>
                      <a:r>
                        <a:rPr lang="ru-RU" sz="2000" u="none" cap="none" strike="noStrike">
                          <a:solidFill>
                            <a:srgbClr val="51A15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Susan</a:t>
                      </a:r>
                      <a:endParaRPr/>
                    </a:p>
                  </a:txBody>
                  <a:tcPr marT="36000" marB="36000" marR="36000" marL="36000" anchor="ctr">
                    <a:lnL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4925">
                      <a:solidFill>
                        <a:srgbClr val="ABB6C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57" name="Google Shape;2657;p89"/>
          <p:cNvSpPr txBox="1"/>
          <p:nvPr/>
        </p:nvSpPr>
        <p:spPr>
          <a:xfrm>
            <a:off x="482599" y="637894"/>
            <a:ext cx="8178801" cy="41821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10 задач вида (вопрос, контекст, ответ)</a:t>
            </a:r>
            <a:endParaRPr/>
          </a:p>
        </p:txBody>
      </p:sp>
      <p:sp>
        <p:nvSpPr>
          <p:cNvPr id="2658" name="Google Shape;2658;p89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DecaNLP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90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Соревнование моделей</a:t>
            </a:r>
            <a:endParaRPr/>
          </a:p>
        </p:txBody>
      </p:sp>
      <p:sp>
        <p:nvSpPr>
          <p:cNvPr id="2664" name="Google Shape;2664;p90"/>
          <p:cNvSpPr txBox="1"/>
          <p:nvPr/>
        </p:nvSpPr>
        <p:spPr>
          <a:xfrm>
            <a:off x="469900" y="609600"/>
            <a:ext cx="8178801" cy="334978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360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Лидерборды GLUE, SuperGlue, DecaNLP позволяют сравнивать между собой языковые модели</a:t>
            </a:r>
            <a:endParaRPr/>
          </a:p>
          <a:p>
            <a:pPr indent="-254000" lvl="0" marL="254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3360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Больше параметров и данных - языковая модель выше в лидерборде</a:t>
            </a:r>
            <a:endParaRPr/>
          </a:p>
          <a:p>
            <a:pPr indent="-254000" lvl="0" marL="254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3360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Затраты на скорость, память и ресурсы при этом не учитываются</a:t>
            </a:r>
            <a:endParaRPr/>
          </a:p>
          <a:p>
            <a:pPr indent="-254000" lvl="0" marL="254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C5C5C"/>
              </a:buClr>
              <a:buSzPts val="3360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Высокий рейтинг языковой модели не означает хорошие результаты на практике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/>
          <p:nvPr/>
        </p:nvSpPr>
        <p:spPr>
          <a:xfrm>
            <a:off x="612000" y="720000"/>
            <a:ext cx="8519865" cy="713682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3360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Модель на основе архитектуры кодировщик-декодировщик</a:t>
            </a:r>
            <a:endParaRPr/>
          </a:p>
        </p:txBody>
      </p:sp>
      <p:sp>
        <p:nvSpPr>
          <p:cNvPr id="169" name="Google Shape;169;p21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Модель skip-thought</a:t>
            </a:r>
            <a:endParaRPr/>
          </a:p>
        </p:txBody>
      </p:sp>
      <p:sp>
        <p:nvSpPr>
          <p:cNvPr id="170" name="Google Shape;170;p21"/>
          <p:cNvSpPr txBox="1"/>
          <p:nvPr/>
        </p:nvSpPr>
        <p:spPr>
          <a:xfrm>
            <a:off x="413211" y="5559135"/>
            <a:ext cx="7722644" cy="879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-2794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Char char="●"/>
            </a:pPr>
            <a:r>
              <a:rPr b="0" i="1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Ryan Kiros, Yukun Zhu, Russ R. Salakhutdinov, Richard Zemel, Raquel Urtasun, Antonio Torralba, Sanja Fidler. "</a:t>
            </a:r>
            <a:r>
              <a:rPr b="0" i="1" lang="ru-RU" sz="18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Skip-thought vectors."</a:t>
            </a:r>
            <a:r>
              <a:rPr b="0" i="1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 NeurIPS, 2015.</a:t>
            </a:r>
            <a:endParaRPr/>
          </a:p>
        </p:txBody>
      </p:sp>
      <p:pic>
        <p:nvPicPr>
          <p:cNvPr id="171" name="Google Shape;17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900" y="2117878"/>
            <a:ext cx="8547100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1"/>
          <p:cNvSpPr txBox="1"/>
          <p:nvPr/>
        </p:nvSpPr>
        <p:spPr>
          <a:xfrm>
            <a:off x="2917313" y="5024043"/>
            <a:ext cx="2633128" cy="356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Вектор предложения</a:t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73" name="Google Shape;173;p21"/>
          <p:cNvCxnSpPr/>
          <p:nvPr/>
        </p:nvCxnSpPr>
        <p:spPr>
          <a:xfrm flipH="1" rot="10800000">
            <a:off x="3562190" y="3622430"/>
            <a:ext cx="1842148" cy="1388795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dot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/>
          <p:nvPr/>
        </p:nvSpPr>
        <p:spPr>
          <a:xfrm>
            <a:off x="612000" y="720000"/>
            <a:ext cx="8519865" cy="7136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23073" l="-3075" r="0" t="-4529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ru-RU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79" name="Google Shape;179;p22"/>
          <p:cNvSpPr txBox="1"/>
          <p:nvPr/>
        </p:nvSpPr>
        <p:spPr>
          <a:xfrm>
            <a:off x="-5079" y="5625"/>
            <a:ext cx="9128758" cy="545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7143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Модель skip-thought</a:t>
            </a:r>
            <a:endParaRPr/>
          </a:p>
        </p:txBody>
      </p:sp>
      <p:sp>
        <p:nvSpPr>
          <p:cNvPr id="180" name="Google Shape;180;p22"/>
          <p:cNvSpPr txBox="1"/>
          <p:nvPr/>
        </p:nvSpPr>
        <p:spPr>
          <a:xfrm>
            <a:off x="413211" y="5559135"/>
            <a:ext cx="7722644" cy="879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-2794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Arial"/>
              <a:buChar char="●"/>
            </a:pPr>
            <a:r>
              <a:rPr b="0" i="1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Ryan Kiros, Yukun Zhu, Russ R. Salakhutdinov, Richard Zemel, Raquel Urtasun, Antonio Torralba, Sanja Fidler. "</a:t>
            </a:r>
            <a:r>
              <a:rPr b="0" i="1" lang="ru-RU" sz="18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Skip-thought vectors."</a:t>
            </a:r>
            <a:r>
              <a:rPr b="0" i="1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 NeurIPS, 2015.</a:t>
            </a:r>
            <a:endParaRPr/>
          </a:p>
        </p:txBody>
      </p:sp>
      <p:pic>
        <p:nvPicPr>
          <p:cNvPr id="181" name="Google Shape;18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900" y="2117878"/>
            <a:ext cx="8547100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2"/>
          <p:cNvSpPr txBox="1"/>
          <p:nvPr/>
        </p:nvSpPr>
        <p:spPr>
          <a:xfrm>
            <a:off x="2917313" y="5024043"/>
            <a:ext cx="2633128" cy="356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5C5C5C"/>
                </a:solidFill>
                <a:latin typeface="Open Sans"/>
                <a:ea typeface="Open Sans"/>
                <a:cs typeface="Open Sans"/>
                <a:sym typeface="Open Sans"/>
              </a:rPr>
              <a:t>Вектор предложения</a:t>
            </a:r>
            <a:endParaRPr b="0" i="0" sz="2000" u="none" cap="none" strike="noStrike">
              <a:solidFill>
                <a:srgbClr val="5C5C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3" name="Google Shape;183;p22"/>
          <p:cNvCxnSpPr/>
          <p:nvPr/>
        </p:nvCxnSpPr>
        <p:spPr>
          <a:xfrm flipH="1" rot="10800000">
            <a:off x="3562190" y="3622430"/>
            <a:ext cx="1842148" cy="1388795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dot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5C5C5C"/>
      </a:dk1>
      <a:lt1>
        <a:srgbClr val="FFFFFF"/>
      </a:lt1>
      <a:dk2>
        <a:srgbClr val="A7A7A7"/>
      </a:dk2>
      <a:lt2>
        <a:srgbClr val="535353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